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50.jpg" ContentType="image/pn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2"/>
  </p:notesMasterIdLst>
  <p:handoutMasterIdLst>
    <p:handoutMasterId r:id="rId23"/>
  </p:handoutMasterIdLst>
  <p:sldIdLst>
    <p:sldId id="256" r:id="rId2"/>
    <p:sldId id="306" r:id="rId3"/>
    <p:sldId id="321" r:id="rId4"/>
    <p:sldId id="323" r:id="rId5"/>
    <p:sldId id="308" r:id="rId6"/>
    <p:sldId id="311" r:id="rId7"/>
    <p:sldId id="312" r:id="rId8"/>
    <p:sldId id="291" r:id="rId9"/>
    <p:sldId id="293" r:id="rId10"/>
    <p:sldId id="319" r:id="rId11"/>
    <p:sldId id="317" r:id="rId12"/>
    <p:sldId id="316" r:id="rId13"/>
    <p:sldId id="325" r:id="rId14"/>
    <p:sldId id="297" r:id="rId15"/>
    <p:sldId id="303" r:id="rId16"/>
    <p:sldId id="327" r:id="rId17"/>
    <p:sldId id="299" r:id="rId18"/>
    <p:sldId id="300" r:id="rId19"/>
    <p:sldId id="280" r:id="rId20"/>
    <p:sldId id="302" r:id="rId2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288BBEF-0E5E-429F-A1FC-1075A9061B7C}">
          <p14:sldIdLst/>
        </p14:section>
        <p14:section name="タイトルなしのセクション" id="{ED01D983-7B25-4989-B113-9C6D8BAE7BA2}">
          <p14:sldIdLst>
            <p14:sldId id="256"/>
            <p14:sldId id="306"/>
            <p14:sldId id="321"/>
            <p14:sldId id="323"/>
            <p14:sldId id="308"/>
            <p14:sldId id="311"/>
            <p14:sldId id="312"/>
            <p14:sldId id="291"/>
            <p14:sldId id="293"/>
            <p14:sldId id="319"/>
            <p14:sldId id="317"/>
            <p14:sldId id="316"/>
            <p14:sldId id="325"/>
            <p14:sldId id="297"/>
            <p14:sldId id="303"/>
            <p14:sldId id="327"/>
            <p14:sldId id="299"/>
            <p14:sldId id="300"/>
            <p14:sldId id="280"/>
            <p14:sldId id="302"/>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DE9"/>
    <a:srgbClr val="FADEF1"/>
    <a:srgbClr val="CBEAAC"/>
    <a:srgbClr val="D1ECB6"/>
    <a:srgbClr val="FADFBE"/>
    <a:srgbClr val="D0FCEE"/>
    <a:srgbClr val="CEFFC1"/>
    <a:srgbClr val="E1FFD9"/>
    <a:srgbClr val="FCE8F5"/>
    <a:srgbClr val="A4F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3738" autoAdjust="0"/>
  </p:normalViewPr>
  <p:slideViewPr>
    <p:cSldViewPr snapToGrid="0">
      <p:cViewPr varScale="1">
        <p:scale>
          <a:sx n="41" d="100"/>
          <a:sy n="41" d="100"/>
        </p:scale>
        <p:origin x="1614" y="0"/>
      </p:cViewPr>
      <p:guideLst>
        <p:guide orient="horz" pos="2183"/>
        <p:guide pos="3863"/>
      </p:guideLst>
    </p:cSldViewPr>
  </p:slideViewPr>
  <p:outlineViewPr>
    <p:cViewPr>
      <p:scale>
        <a:sx n="33" d="100"/>
        <a:sy n="33" d="100"/>
      </p:scale>
      <p:origin x="0" y="0"/>
    </p:cViewPr>
  </p:outlineViewPr>
  <p:notesTextViewPr>
    <p:cViewPr>
      <p:scale>
        <a:sx n="1" d="1"/>
        <a:sy n="1" d="1"/>
      </p:scale>
      <p:origin x="0" y="-726"/>
    </p:cViewPr>
  </p:notesTextViewPr>
  <p:sorterViewPr>
    <p:cViewPr>
      <p:scale>
        <a:sx n="100" d="100"/>
        <a:sy n="100" d="100"/>
      </p:scale>
      <p:origin x="0" y="0"/>
    </p:cViewPr>
  </p:sorter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50375" cy="498965"/>
          </a:xfrm>
          <a:prstGeom prst="rect">
            <a:avLst/>
          </a:prstGeom>
        </p:spPr>
        <p:txBody>
          <a:bodyPr vert="horz" lIns="92208" tIns="46104" rIns="92208" bIns="461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2" y="0"/>
            <a:ext cx="2950374" cy="498965"/>
          </a:xfrm>
          <a:prstGeom prst="rect">
            <a:avLst/>
          </a:prstGeom>
        </p:spPr>
        <p:txBody>
          <a:bodyPr vert="horz" lIns="92208" tIns="46104" rIns="92208" bIns="46104" rtlCol="0"/>
          <a:lstStyle>
            <a:lvl1pPr algn="r">
              <a:defRPr sz="1200"/>
            </a:lvl1pPr>
          </a:lstStyle>
          <a:p>
            <a:fld id="{FB5D2BAF-EA50-49F7-B637-0CEF0E77EE5E}" type="datetimeFigureOut">
              <a:rPr kumimoji="1" lang="ja-JP" altLang="en-US" smtClean="0"/>
              <a:t>2020/5/11</a:t>
            </a:fld>
            <a:endParaRPr kumimoji="1" lang="ja-JP" altLang="en-US"/>
          </a:p>
        </p:txBody>
      </p:sp>
      <p:sp>
        <p:nvSpPr>
          <p:cNvPr id="4" name="フッター プレースホルダー 3"/>
          <p:cNvSpPr>
            <a:spLocks noGrp="1"/>
          </p:cNvSpPr>
          <p:nvPr>
            <p:ph type="ftr" sz="quarter" idx="2"/>
          </p:nvPr>
        </p:nvSpPr>
        <p:spPr>
          <a:xfrm>
            <a:off x="4" y="9440374"/>
            <a:ext cx="2950375" cy="498965"/>
          </a:xfrm>
          <a:prstGeom prst="rect">
            <a:avLst/>
          </a:prstGeom>
        </p:spPr>
        <p:txBody>
          <a:bodyPr vert="horz" lIns="92208" tIns="46104" rIns="92208" bIns="461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2" y="9440374"/>
            <a:ext cx="2950374" cy="498965"/>
          </a:xfrm>
          <a:prstGeom prst="rect">
            <a:avLst/>
          </a:prstGeom>
        </p:spPr>
        <p:txBody>
          <a:bodyPr vert="horz" lIns="92208" tIns="46104" rIns="92208" bIns="46104" rtlCol="0" anchor="b"/>
          <a:lstStyle>
            <a:lvl1pPr algn="r">
              <a:defRPr sz="1200"/>
            </a:lvl1pPr>
          </a:lstStyle>
          <a:p>
            <a:fld id="{40C35BB6-E8F4-482A-91BE-D5B78CD973D6}" type="slidenum">
              <a:rPr kumimoji="1" lang="ja-JP" altLang="en-US" smtClean="0"/>
              <a:t>‹#›</a:t>
            </a:fld>
            <a:endParaRPr kumimoji="1" lang="ja-JP" altLang="en-US"/>
          </a:p>
        </p:txBody>
      </p:sp>
    </p:spTree>
    <p:extLst>
      <p:ext uri="{BB962C8B-B14F-4D97-AF65-F5344CB8AC3E}">
        <p14:creationId xmlns:p14="http://schemas.microsoft.com/office/powerpoint/2010/main" val="13767634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787" cy="498157"/>
          </a:xfrm>
          <a:prstGeom prst="rect">
            <a:avLst/>
          </a:prstGeom>
        </p:spPr>
        <p:txBody>
          <a:bodyPr vert="horz" lIns="91102" tIns="45549" rIns="91102" bIns="455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157"/>
          </a:xfrm>
          <a:prstGeom prst="rect">
            <a:avLst/>
          </a:prstGeom>
        </p:spPr>
        <p:txBody>
          <a:bodyPr vert="horz" lIns="91102" tIns="45549" rIns="91102" bIns="45549" rtlCol="0"/>
          <a:lstStyle>
            <a:lvl1pPr algn="r">
              <a:defRPr sz="1200"/>
            </a:lvl1pPr>
          </a:lstStyle>
          <a:p>
            <a:fld id="{0C0F509B-B922-4A58-B522-22E470EB6476}" type="datetimeFigureOut">
              <a:rPr kumimoji="1" lang="ja-JP" altLang="en-US" smtClean="0"/>
              <a:t>2020/5/11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102" tIns="45549" rIns="91102" bIns="45549" rtlCol="0" anchor="ctr"/>
          <a:lstStyle/>
          <a:p>
            <a:endParaRPr lang="ja-JP" altLang="en-US"/>
          </a:p>
        </p:txBody>
      </p:sp>
      <p:sp>
        <p:nvSpPr>
          <p:cNvPr id="5" name="ノート プレースホルダー 4"/>
          <p:cNvSpPr>
            <a:spLocks noGrp="1"/>
          </p:cNvSpPr>
          <p:nvPr>
            <p:ph type="body" sz="quarter" idx="3"/>
          </p:nvPr>
        </p:nvSpPr>
        <p:spPr>
          <a:xfrm>
            <a:off x="680721" y="4783257"/>
            <a:ext cx="5445760" cy="3913862"/>
          </a:xfrm>
          <a:prstGeom prst="rect">
            <a:avLst/>
          </a:prstGeom>
        </p:spPr>
        <p:txBody>
          <a:bodyPr vert="horz" lIns="91102" tIns="45549" rIns="91102" bIns="455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1185"/>
            <a:ext cx="2949787" cy="498157"/>
          </a:xfrm>
          <a:prstGeom prst="rect">
            <a:avLst/>
          </a:prstGeom>
        </p:spPr>
        <p:txBody>
          <a:bodyPr vert="horz" lIns="91102" tIns="45549" rIns="91102" bIns="455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1185"/>
            <a:ext cx="2949787" cy="498157"/>
          </a:xfrm>
          <a:prstGeom prst="rect">
            <a:avLst/>
          </a:prstGeom>
        </p:spPr>
        <p:txBody>
          <a:bodyPr vert="horz" lIns="91102" tIns="45549" rIns="91102" bIns="45549" rtlCol="0" anchor="b"/>
          <a:lstStyle>
            <a:lvl1pPr algn="r">
              <a:defRPr sz="1200"/>
            </a:lvl1pPr>
          </a:lstStyle>
          <a:p>
            <a:fld id="{D977F6D1-44E3-4121-828A-C9783DEF1DF6}" type="slidenum">
              <a:rPr kumimoji="1" lang="ja-JP" altLang="en-US" smtClean="0"/>
              <a:t>‹#›</a:t>
            </a:fld>
            <a:endParaRPr kumimoji="1" lang="ja-JP" altLang="en-US"/>
          </a:p>
        </p:txBody>
      </p:sp>
    </p:spTree>
    <p:extLst>
      <p:ext uri="{BB962C8B-B14F-4D97-AF65-F5344CB8AC3E}">
        <p14:creationId xmlns:p14="http://schemas.microsoft.com/office/powerpoint/2010/main" val="24568339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日本消費生活アドバイザー・コンサルタント・相談員協会　</a:t>
            </a:r>
            <a:r>
              <a:rPr kumimoji="1" lang="en-US" altLang="ja-JP" dirty="0"/>
              <a:t>NACS</a:t>
            </a:r>
            <a:r>
              <a:rPr kumimoji="1" lang="ja-JP" altLang="en-US" dirty="0"/>
              <a:t>　消費者提言特別委員会です。</a:t>
            </a:r>
            <a:endParaRPr kumimoji="1" lang="en-US" altLang="ja-JP" dirty="0"/>
          </a:p>
          <a:p>
            <a:endParaRPr kumimoji="1" lang="en-US" altLang="ja-JP" dirty="0"/>
          </a:p>
          <a:p>
            <a:r>
              <a:rPr kumimoji="1" lang="ja-JP" altLang="en-US" dirty="0"/>
              <a:t>わたしたちは、スライドの題名にありますように、「生活の場での</a:t>
            </a:r>
            <a:r>
              <a:rPr kumimoji="1" lang="en-US" altLang="ja-JP" dirty="0"/>
              <a:t>AI</a:t>
            </a:r>
            <a:r>
              <a:rPr kumimoji="1" lang="ja-JP" altLang="en-US" dirty="0"/>
              <a:t>・</a:t>
            </a:r>
            <a:r>
              <a:rPr kumimoji="1" lang="en-US" altLang="ja-JP" dirty="0" err="1"/>
              <a:t>IoT</a:t>
            </a:r>
            <a:r>
              <a:rPr kumimoji="1" lang="ja-JP" altLang="en-US" dirty="0"/>
              <a:t>の活用風景</a:t>
            </a:r>
            <a:r>
              <a:rPr lang="ja-JP" altLang="en-US" dirty="0"/>
              <a:t>」という内容で研究をしてまいりました。</a:t>
            </a:r>
            <a:endParaRPr lang="en-US" altLang="ja-JP" dirty="0"/>
          </a:p>
          <a:p>
            <a:endParaRPr lang="en-US" altLang="ja-JP" dirty="0"/>
          </a:p>
        </p:txBody>
      </p:sp>
    </p:spTree>
    <p:extLst>
      <p:ext uri="{BB962C8B-B14F-4D97-AF65-F5344CB8AC3E}">
        <p14:creationId xmlns:p14="http://schemas.microsoft.com/office/powerpoint/2010/main" val="408151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AI</a:t>
            </a:r>
            <a:r>
              <a:rPr kumimoji="1" lang="ja-JP" altLang="en-US" dirty="0"/>
              <a:t>・</a:t>
            </a:r>
            <a:r>
              <a:rPr kumimoji="1" lang="en-US" altLang="ja-JP" dirty="0" err="1"/>
              <a:t>IoT</a:t>
            </a:r>
            <a:r>
              <a:rPr kumimoji="1" lang="ja-JP" altLang="en-US" dirty="0"/>
              <a:t>の普及により、比較的安い価格で住宅セキュリティサービスを受けられるよういなった。上で紹介したセキュリティサービスは一例だが、単身世帯、高齢者世帯、出超などで自宅を留守にすることが多い家庭などでは、安心を買うためにセキュリティに払うお金としては高くないと考える人も増えている様である</a:t>
            </a:r>
          </a:p>
        </p:txBody>
      </p:sp>
    </p:spTree>
    <p:extLst>
      <p:ext uri="{BB962C8B-B14F-4D97-AF65-F5344CB8AC3E}">
        <p14:creationId xmlns:p14="http://schemas.microsoft.com/office/powerpoint/2010/main" val="362037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東日本震災、昨年の台風</a:t>
            </a:r>
            <a:r>
              <a:rPr kumimoji="1" lang="en-US" altLang="ja-JP" dirty="0"/>
              <a:t>15</a:t>
            </a:r>
            <a:r>
              <a:rPr kumimoji="1" lang="ja-JP" altLang="en-US" dirty="0"/>
              <a:t>号</a:t>
            </a:r>
            <a:r>
              <a:rPr kumimoji="1" lang="en-US" altLang="ja-JP" dirty="0"/>
              <a:t>19</a:t>
            </a:r>
            <a:r>
              <a:rPr kumimoji="1" lang="ja-JP" altLang="en-US" dirty="0"/>
              <a:t>号の教訓から、私たちは防災や危機管理の場で、人工知能を駆使し、即時に</a:t>
            </a:r>
            <a:r>
              <a:rPr kumimoji="1" lang="en-US" altLang="ja-JP" dirty="0" err="1"/>
              <a:t>IoT</a:t>
            </a:r>
            <a:r>
              <a:rPr kumimoji="1" lang="ja-JP" altLang="en-US" dirty="0"/>
              <a:t>により、すべての人が危険情報を察知する必要があると感じました。公共インフラ整備では、防災情報サービスや住居周辺の避難所の空き情報が</a:t>
            </a:r>
            <a:r>
              <a:rPr kumimoji="1" lang="en-US" altLang="ja-JP" dirty="0" err="1"/>
              <a:t>IoT</a:t>
            </a:r>
            <a:r>
              <a:rPr kumimoji="1" lang="ja-JP" altLang="en-US" dirty="0"/>
              <a:t>により自分のスマホで情報入手することが必要です。　インフラ整備にも</a:t>
            </a:r>
            <a:r>
              <a:rPr kumimoji="1" lang="en-US" altLang="ja-JP" dirty="0"/>
              <a:t>AI</a:t>
            </a:r>
            <a:r>
              <a:rPr kumimoji="1" lang="ja-JP" altLang="en-US" dirty="0"/>
              <a:t>の活用を望みます。</a:t>
            </a:r>
          </a:p>
        </p:txBody>
      </p:sp>
    </p:spTree>
    <p:extLst>
      <p:ext uri="{BB962C8B-B14F-4D97-AF65-F5344CB8AC3E}">
        <p14:creationId xmlns:p14="http://schemas.microsoft.com/office/powerpoint/2010/main" val="108212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庭内での防災や危機管理では、家の内外で出来る減災や縮災が重要です。太陽光発電と蓄電池を備えれば、停電でも家電を使うことが出来ます。また、地震や台風災害後の停電復旧後の、火災やガス漏れを感知する</a:t>
            </a:r>
            <a:r>
              <a:rPr kumimoji="1" lang="en-US" altLang="ja-JP" dirty="0"/>
              <a:t>AI</a:t>
            </a:r>
            <a:r>
              <a:rPr kumimoji="1" lang="ja-JP" altLang="en-US" dirty="0"/>
              <a:t>の技術が望まれます。</a:t>
            </a:r>
          </a:p>
        </p:txBody>
      </p:sp>
    </p:spTree>
    <p:extLst>
      <p:ext uri="{BB962C8B-B14F-4D97-AF65-F5344CB8AC3E}">
        <p14:creationId xmlns:p14="http://schemas.microsoft.com/office/powerpoint/2010/main" val="341046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ja-JP" altLang="ja-JP" sz="1200" kern="1200" dirty="0">
                <a:solidFill>
                  <a:schemeClr val="tx1"/>
                </a:solidFill>
                <a:effectLst/>
                <a:latin typeface="+mn-lt"/>
                <a:ea typeface="+mn-ea"/>
                <a:cs typeface="+mn-cs"/>
              </a:rPr>
              <a:t>親や保育士の負担を減らす</a:t>
            </a:r>
            <a:r>
              <a:rPr kumimoji="1" lang="en-US" altLang="ja-JP" sz="1200" kern="1200" dirty="0">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センサー：　昼寝中の乳幼児が、「乳幼児突然死症候群」の予兆がないかを</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分ごとに確認していた作業が、オムツにつけたセンサーでチェックできるようになり、親や保育士の精神的負担が軽くなっています。</a:t>
            </a:r>
            <a:endParaRPr kumimoji="1" lang="en-US" altLang="ja-JP" sz="1200" kern="1200" dirty="0">
              <a:solidFill>
                <a:schemeClr val="tx1"/>
              </a:solidFill>
              <a:effectLst/>
              <a:latin typeface="+mn-lt"/>
              <a:ea typeface="+mn-ea"/>
              <a:cs typeface="+mn-cs"/>
            </a:endParaRPr>
          </a:p>
          <a:p>
            <a:pPr marL="228600" indent="-228600">
              <a:buAutoNum type="arabicPeriod"/>
            </a:pP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　お話相手のロボット： 幼児や言語障害・自閉症の幼児と会話して、アクセントや発音を優しく、正確に直してくれるひよこ型のロボットです。</a:t>
            </a:r>
          </a:p>
          <a:p>
            <a:endParaRPr lang="en-US" altLang="ja-JP" dirty="0">
              <a:latin typeface="+mn-ea"/>
            </a:endParaRPr>
          </a:p>
          <a:p>
            <a:endParaRPr kumimoji="1" lang="ja-JP" altLang="en-US" dirty="0"/>
          </a:p>
        </p:txBody>
      </p:sp>
    </p:spTree>
    <p:extLst>
      <p:ext uri="{BB962C8B-B14F-4D97-AF65-F5344CB8AC3E}">
        <p14:creationId xmlns:p14="http://schemas.microsoft.com/office/powerpoint/2010/main" val="392383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１．＜育児支援・見守り＞</a:t>
            </a:r>
          </a:p>
          <a:p>
            <a:r>
              <a:rPr kumimoji="1" lang="ja-JP" altLang="ja-JP" sz="1200" kern="1200" dirty="0">
                <a:solidFill>
                  <a:schemeClr val="tx1"/>
                </a:solidFill>
                <a:effectLst/>
                <a:latin typeface="+mn-lt"/>
                <a:ea typeface="+mn-ea"/>
                <a:cs typeface="+mn-cs"/>
              </a:rPr>
              <a:t>ベビー・キッズシッター：家事など多忙な時に、乳幼児の相手をしてくれるロボットです。</a:t>
            </a:r>
          </a:p>
          <a:p>
            <a:r>
              <a:rPr kumimoji="1" lang="ja-JP" altLang="ja-JP" sz="1200" kern="1200" dirty="0">
                <a:solidFill>
                  <a:schemeClr val="tx1"/>
                </a:solidFill>
                <a:effectLst/>
                <a:latin typeface="+mn-lt"/>
                <a:ea typeface="+mn-ea"/>
                <a:cs typeface="+mn-cs"/>
              </a:rPr>
              <a:t>２．＜学童児の見守り＞</a:t>
            </a:r>
          </a:p>
          <a:p>
            <a:r>
              <a:rPr kumimoji="1" lang="ja-JP" altLang="ja-JP" sz="1200" kern="1200" dirty="0">
                <a:solidFill>
                  <a:schemeClr val="tx1"/>
                </a:solidFill>
                <a:effectLst/>
                <a:latin typeface="+mn-lt"/>
                <a:ea typeface="+mn-ea"/>
                <a:cs typeface="+mn-cs"/>
              </a:rPr>
              <a:t>子どもの位置情報を知らせる</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内蔵の小型の端末が、学童のランドセルなどに付いているのをお気づきですか。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保護者が登下校時や放課後の行動を、スマートフォンやパソコンから見守っているのです。</a:t>
            </a:r>
          </a:p>
          <a:p>
            <a:r>
              <a:rPr kumimoji="1" lang="ja-JP" altLang="ja-JP" sz="1200" kern="1200" dirty="0">
                <a:solidFill>
                  <a:schemeClr val="tx1"/>
                </a:solidFill>
                <a:effectLst/>
                <a:latin typeface="+mn-lt"/>
                <a:ea typeface="+mn-ea"/>
                <a:cs typeface="+mn-cs"/>
              </a:rPr>
              <a:t>３．＜高齢者の見守り＞</a:t>
            </a:r>
          </a:p>
          <a:p>
            <a:r>
              <a:rPr kumimoji="1" lang="ja-JP" altLang="ja-JP" sz="1200" kern="1200" dirty="0">
                <a:solidFill>
                  <a:schemeClr val="tx1"/>
                </a:solidFill>
                <a:effectLst/>
                <a:latin typeface="+mn-lt"/>
                <a:ea typeface="+mn-ea"/>
                <a:cs typeface="+mn-cs"/>
              </a:rPr>
              <a:t>　　・高齢者宅に機器を設置し、一定時間生活反応がない場合や緊急ボタンが押された場合、離れて暮らす家族や地域見守りセンターに知らせます。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　・認知症高齢者に</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が内蔵された小型の端末を身に着け、介護者が高齢者の行動をスマートフォンやパソコンから見守ることが出来ます。</a:t>
            </a:r>
          </a:p>
          <a:p>
            <a:endParaRPr kumimoji="1" lang="ja-JP" altLang="en-US" dirty="0"/>
          </a:p>
        </p:txBody>
      </p:sp>
    </p:spTree>
    <p:extLst>
      <p:ext uri="{BB962C8B-B14F-4D97-AF65-F5344CB8AC3E}">
        <p14:creationId xmlns:p14="http://schemas.microsoft.com/office/powerpoint/2010/main" val="207126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ja-JP" altLang="ja-JP" sz="1200" kern="1200" dirty="0">
                <a:solidFill>
                  <a:schemeClr val="tx1"/>
                </a:solidFill>
                <a:effectLst/>
                <a:latin typeface="+mn-lt"/>
                <a:ea typeface="+mn-ea"/>
                <a:cs typeface="+mn-cs"/>
              </a:rPr>
              <a:t>コミュニケーション機能のあるロボットは、動物と接する「アニマルセラピー」と似た効果が期待され、「ロボットセラピー」と言われています。犬や猫など飼うことが難しい介護施設などで高齢者に癒やしや会話を期待して導入が広がっています。</a:t>
            </a:r>
          </a:p>
          <a:p>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　家族や介護士を援助する介護ロボット：このリフトはベッドからトイレや浴槽へ、楽に被介護者を運べます。収納はコンパクトでベッド脇に</a:t>
            </a:r>
            <a:r>
              <a:rPr kumimoji="1" lang="ja-JP" altLang="en-US" sz="1200" kern="1200" dirty="0">
                <a:solidFill>
                  <a:schemeClr val="tx1"/>
                </a:solidFill>
                <a:effectLst/>
                <a:latin typeface="+mn-lt"/>
                <a:ea typeface="+mn-ea"/>
                <a:cs typeface="+mn-cs"/>
              </a:rPr>
              <a:t>たたんで置き、</a:t>
            </a:r>
            <a:r>
              <a:rPr kumimoji="1" lang="ja-JP" altLang="ja-JP" sz="1200" kern="1200" dirty="0">
                <a:solidFill>
                  <a:schemeClr val="tx1"/>
                </a:solidFill>
                <a:effectLst/>
                <a:latin typeface="+mn-lt"/>
                <a:ea typeface="+mn-ea"/>
                <a:cs typeface="+mn-cs"/>
              </a:rPr>
              <a:t>一日何回も必要時に被介護者を移動するのに使われています。軽く押すことで移動が出来るので、介護</a:t>
            </a:r>
            <a:r>
              <a:rPr kumimoji="1" lang="ja-JP" altLang="en-US" sz="1200" kern="1200" dirty="0">
                <a:solidFill>
                  <a:schemeClr val="tx1"/>
                </a:solidFill>
                <a:effectLst/>
                <a:latin typeface="+mn-lt"/>
                <a:ea typeface="+mn-ea"/>
                <a:cs typeface="+mn-cs"/>
              </a:rPr>
              <a:t>する人は</a:t>
            </a:r>
            <a:r>
              <a:rPr kumimoji="1" lang="ja-JP" altLang="ja-JP" sz="1200" kern="1200" dirty="0">
                <a:solidFill>
                  <a:schemeClr val="tx1"/>
                </a:solidFill>
                <a:effectLst/>
                <a:latin typeface="+mn-lt"/>
                <a:ea typeface="+mn-ea"/>
                <a:cs typeface="+mn-cs"/>
              </a:rPr>
              <a:t>腰を痛めることなく、被介護者はご自分で排せつや入浴ができ</a:t>
            </a:r>
            <a:r>
              <a:rPr kumimoji="1" lang="ja-JP" altLang="en-US" sz="1200" kern="1200" dirty="0">
                <a:solidFill>
                  <a:schemeClr val="tx1"/>
                </a:solidFill>
                <a:effectLst/>
                <a:latin typeface="+mn-lt"/>
                <a:ea typeface="+mn-ea"/>
                <a:cs typeface="+mn-cs"/>
              </a:rPr>
              <a:t>るので気を使わなくて済むと言ってました</a:t>
            </a:r>
            <a:r>
              <a:rPr kumimoji="1" lang="ja-JP" altLang="ja-JP" sz="1200" kern="1200" dirty="0">
                <a:solidFill>
                  <a:schemeClr val="tx1"/>
                </a:solidFill>
                <a:effectLst/>
                <a:latin typeface="+mn-lt"/>
                <a:ea typeface="+mn-ea"/>
                <a:cs typeface="+mn-cs"/>
              </a:rPr>
              <a:t>。</a:t>
            </a:r>
          </a:p>
          <a:p>
            <a:endParaRPr kumimoji="1" lang="ja-JP" altLang="en-US" dirty="0"/>
          </a:p>
        </p:txBody>
      </p:sp>
    </p:spTree>
    <p:extLst>
      <p:ext uri="{BB962C8B-B14F-4D97-AF65-F5344CB8AC3E}">
        <p14:creationId xmlns:p14="http://schemas.microsoft.com/office/powerpoint/2010/main" val="244244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全自動歯ブラシ：マウスピース型ブラシを</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秒くわえるだけで、自動で歯磨きが出来ます。マウスピースには、歯垢を除去するためのブラシが植えられています。自力で歯を磨けない高齢者や障がい者のほか、手を使わずに済むため健常者が歯を磨きながら服を着ることもできます。</a:t>
            </a:r>
          </a:p>
          <a:p>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　分身ロボット：ロボットに内蔵されたカメラ映像を見て、障がい者があごや目線でパソコンを操作します。自宅や病院にいながらロボットを遠隔で動かして飲み物を運ばせたり、客と会話ができます。</a:t>
            </a:r>
          </a:p>
          <a:p>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　リハビリ支援ロボット：</a:t>
            </a:r>
            <a:r>
              <a:rPr kumimoji="1" lang="ja-JP" altLang="ja-JP" sz="1200" b="1" kern="1200" dirty="0">
                <a:solidFill>
                  <a:schemeClr val="tx1"/>
                </a:solidFill>
                <a:effectLst/>
                <a:latin typeface="+mn-lt"/>
                <a:ea typeface="+mn-ea"/>
                <a:cs typeface="+mn-cs"/>
              </a:rPr>
              <a:t>高</a:t>
            </a:r>
            <a:r>
              <a:rPr kumimoji="1" lang="ja-JP" altLang="ja-JP" sz="1200" kern="1200" dirty="0">
                <a:solidFill>
                  <a:schemeClr val="tx1"/>
                </a:solidFill>
                <a:effectLst/>
                <a:latin typeface="+mn-lt"/>
                <a:ea typeface="+mn-ea"/>
                <a:cs typeface="+mn-cs"/>
              </a:rPr>
              <a:t>齢者や足の不自由な障がい者の身体機能の向上を促す装着型ロボットです。単に人の動きをサポートするロボットではなく、着けることで、身体機能の向上を促す、いわゆるリハビリにもなっています。</a:t>
            </a:r>
          </a:p>
          <a:p>
            <a:r>
              <a:rPr kumimoji="1" lang="en-US" altLang="ja-JP" sz="1200" kern="1200" dirty="0">
                <a:solidFill>
                  <a:schemeClr val="tx1"/>
                </a:solidFill>
                <a:effectLst/>
                <a:latin typeface="+mn-lt"/>
                <a:ea typeface="+mn-ea"/>
                <a:cs typeface="+mn-cs"/>
              </a:rPr>
              <a:t>4.</a:t>
            </a:r>
            <a:r>
              <a:rPr kumimoji="1" lang="en-US" altLang="ja-JP" sz="1200" b="1"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ロボットアシストウオーカー：歩行を助け、おしゃべり機能も</a:t>
            </a:r>
            <a:r>
              <a:rPr kumimoji="1" lang="ja-JP" altLang="en-US" sz="1200" kern="1200" dirty="0">
                <a:solidFill>
                  <a:schemeClr val="tx1"/>
                </a:solidFill>
                <a:effectLst/>
                <a:latin typeface="+mn-lt"/>
                <a:ea typeface="+mn-ea"/>
                <a:cs typeface="+mn-cs"/>
              </a:rPr>
              <a:t>付いています</a:t>
            </a:r>
            <a:r>
              <a:rPr kumimoji="1" lang="ja-JP" altLang="ja-JP" sz="1200" kern="1200" dirty="0">
                <a:solidFill>
                  <a:schemeClr val="tx1"/>
                </a:solidFill>
                <a:effectLst/>
                <a:latin typeface="+mn-lt"/>
                <a:ea typeface="+mn-ea"/>
                <a:cs typeface="+mn-cs"/>
              </a:rPr>
              <a:t>。ブレーキ操作が手元でできるため坂道も安全歩行できます。</a:t>
            </a:r>
          </a:p>
          <a:p>
            <a:endParaRPr lang="ja-JP" altLang="ja-JP" dirty="0"/>
          </a:p>
          <a:p>
            <a:endParaRPr lang="ja-JP" altLang="ja-JP" dirty="0"/>
          </a:p>
          <a:p>
            <a:endParaRPr kumimoji="1" lang="ja-JP" altLang="en-US" dirty="0"/>
          </a:p>
        </p:txBody>
      </p:sp>
    </p:spTree>
    <p:extLst>
      <p:ext uri="{BB962C8B-B14F-4D97-AF65-F5344CB8AC3E}">
        <p14:creationId xmlns:p14="http://schemas.microsoft.com/office/powerpoint/2010/main" val="63172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4779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　</a:t>
            </a:r>
            <a:r>
              <a:rPr kumimoji="1" lang="en-US" altLang="ja-JP" sz="1200" b="1" kern="1200" dirty="0">
                <a:solidFill>
                  <a:schemeClr val="tx1"/>
                </a:solidFill>
                <a:effectLst/>
                <a:latin typeface="+mn-lt"/>
                <a:ea typeface="+mn-ea"/>
                <a:cs typeface="+mn-cs"/>
              </a:rPr>
              <a:t>AI</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IoT</a:t>
            </a:r>
            <a:r>
              <a:rPr kumimoji="1" lang="ja-JP" altLang="ja-JP" sz="1200" b="1" kern="1200" dirty="0">
                <a:solidFill>
                  <a:schemeClr val="tx1"/>
                </a:solidFill>
                <a:effectLst/>
                <a:latin typeface="+mn-lt"/>
                <a:ea typeface="+mn-ea"/>
                <a:cs typeface="+mn-cs"/>
              </a:rPr>
              <a:t>を研究する教授</a:t>
            </a:r>
            <a:r>
              <a:rPr kumimoji="1" lang="ja-JP" altLang="ja-JP" sz="1200" kern="1200" dirty="0">
                <a:solidFill>
                  <a:schemeClr val="tx1"/>
                </a:solidFill>
                <a:effectLst/>
                <a:latin typeface="+mn-lt"/>
                <a:ea typeface="+mn-ea"/>
                <a:cs typeface="+mn-cs"/>
              </a:rPr>
              <a:t>に質問しました</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Q. </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で消費生活はどうかわる？</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　便利になりますが、他方、多様化、複雑化しますね。</a:t>
            </a:r>
          </a:p>
          <a:p>
            <a:r>
              <a:rPr kumimoji="1" lang="ja-JP" altLang="ja-JP" sz="1200" kern="1200" dirty="0">
                <a:solidFill>
                  <a:schemeClr val="tx1"/>
                </a:solidFill>
                <a:effectLst/>
                <a:latin typeface="+mn-lt"/>
                <a:ea typeface="+mn-ea"/>
                <a:cs typeface="+mn-cs"/>
              </a:rPr>
              <a:t>　　　行政のやること：サイバーセキュリティー対策、情報公開、消費者への補償。安心して利用できる被害防止環境の整備などでしょう。</a:t>
            </a:r>
          </a:p>
          <a:p>
            <a:r>
              <a:rPr kumimoji="1" lang="ja-JP" altLang="ja-JP" sz="1200" kern="1200" dirty="0">
                <a:solidFill>
                  <a:schemeClr val="tx1"/>
                </a:solidFill>
                <a:effectLst/>
                <a:latin typeface="+mn-lt"/>
                <a:ea typeface="+mn-ea"/>
                <a:cs typeface="+mn-cs"/>
              </a:rPr>
              <a:t>　　　個人のやること：ウィルス対策、パスワードの変更、身に覚えのない請求への対処を身につけることでしょう。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Q.</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 AI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進展により雇用環境が変化しますか？　課題は？</a:t>
            </a:r>
          </a:p>
          <a:p>
            <a:r>
              <a:rPr kumimoji="1" lang="en-US" altLang="ja-JP" sz="1200" kern="1200" dirty="0">
                <a:solidFill>
                  <a:schemeClr val="tx1"/>
                </a:solidFill>
                <a:effectLst/>
                <a:latin typeface="+mn-lt"/>
                <a:ea typeface="+mn-ea"/>
                <a:cs typeface="+mn-cs"/>
              </a:rPr>
              <a:t> A.</a:t>
            </a:r>
            <a:r>
              <a:rPr kumimoji="1" lang="ja-JP" altLang="ja-JP" sz="1200" kern="1200" dirty="0">
                <a:solidFill>
                  <a:schemeClr val="tx1"/>
                </a:solidFill>
                <a:effectLst/>
                <a:latin typeface="+mn-lt"/>
                <a:ea typeface="+mn-ea"/>
                <a:cs typeface="+mn-cs"/>
              </a:rPr>
              <a:t>　仕事がなくなることはないでしょう。コンビニやスーパーのレジの無人化で、販売員は</a:t>
            </a:r>
            <a:r>
              <a:rPr kumimoji="1" lang="ja-JP" altLang="ja-JP" sz="1200" b="1" u="sng" kern="1200" dirty="0">
                <a:solidFill>
                  <a:schemeClr val="tx1"/>
                </a:solidFill>
                <a:effectLst/>
                <a:latin typeface="+mn-lt"/>
                <a:ea typeface="+mn-ea"/>
                <a:cs typeface="+mn-cs"/>
              </a:rPr>
              <a:t>コンシェルジュサービス</a:t>
            </a:r>
            <a:r>
              <a:rPr kumimoji="1" lang="ja-JP" altLang="ja-JP" sz="1200" kern="1200" dirty="0">
                <a:solidFill>
                  <a:schemeClr val="tx1"/>
                </a:solidFill>
                <a:effectLst/>
                <a:latin typeface="+mn-lt"/>
                <a:ea typeface="+mn-ea"/>
                <a:cs typeface="+mn-cs"/>
              </a:rPr>
              <a:t>に専念できますよ。</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課題は、郵便・宅配の再配達をどうしていくか、でしょうか。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Q.</a:t>
            </a:r>
            <a:r>
              <a:rPr kumimoji="1" lang="ja-JP" altLang="ja-JP" sz="1200" kern="1200" dirty="0">
                <a:solidFill>
                  <a:schemeClr val="tx1"/>
                </a:solidFill>
                <a:effectLst/>
                <a:latin typeface="+mn-lt"/>
                <a:ea typeface="+mn-ea"/>
                <a:cs typeface="+mn-cs"/>
              </a:rPr>
              <a:t>　個人情報の漏洩や</a:t>
            </a:r>
            <a:r>
              <a:rPr kumimoji="1" lang="en-US" altLang="ja-JP" sz="1200" kern="1200" dirty="0">
                <a:solidFill>
                  <a:schemeClr val="tx1"/>
                </a:solidFill>
                <a:effectLst/>
                <a:latin typeface="+mn-lt"/>
                <a:ea typeface="+mn-ea"/>
                <a:cs typeface="+mn-cs"/>
              </a:rPr>
              <a:t>ID</a:t>
            </a:r>
            <a:r>
              <a:rPr kumimoji="1" lang="ja-JP" altLang="ja-JP" sz="1200" kern="1200" dirty="0">
                <a:solidFill>
                  <a:schemeClr val="tx1"/>
                </a:solidFill>
                <a:effectLst/>
                <a:latin typeface="+mn-lt"/>
                <a:ea typeface="+mn-ea"/>
                <a:cs typeface="+mn-cs"/>
              </a:rPr>
              <a:t>・パスワードの流失に関しての対策や課題は？</a:t>
            </a:r>
          </a:p>
          <a:p>
            <a:r>
              <a:rPr kumimoji="1" lang="en-US" altLang="ja-JP" sz="1200" kern="1200" dirty="0">
                <a:solidFill>
                  <a:schemeClr val="tx1"/>
                </a:solidFill>
                <a:effectLst/>
                <a:latin typeface="+mn-lt"/>
                <a:ea typeface="+mn-ea"/>
                <a:cs typeface="+mn-cs"/>
              </a:rPr>
              <a:t>  A.</a:t>
            </a:r>
            <a:r>
              <a:rPr kumimoji="1" lang="ja-JP" altLang="ja-JP" sz="1200" kern="1200" dirty="0">
                <a:solidFill>
                  <a:schemeClr val="tx1"/>
                </a:solidFill>
                <a:effectLst/>
                <a:latin typeface="+mn-lt"/>
                <a:ea typeface="+mn-ea"/>
                <a:cs typeface="+mn-cs"/>
              </a:rPr>
              <a:t>　起きないことは、</a:t>
            </a:r>
            <a:r>
              <a:rPr kumimoji="1" lang="ja-JP" altLang="ja-JP" sz="1200" b="1" u="sng" kern="1200" dirty="0">
                <a:solidFill>
                  <a:schemeClr val="tx1"/>
                </a:solidFill>
                <a:effectLst/>
                <a:latin typeface="+mn-lt"/>
                <a:ea typeface="+mn-ea"/>
                <a:cs typeface="+mn-cs"/>
              </a:rPr>
              <a:t>神話です</a:t>
            </a:r>
            <a:r>
              <a:rPr kumimoji="1" lang="ja-JP" altLang="ja-JP" sz="1200" kern="1200" dirty="0">
                <a:solidFill>
                  <a:schemeClr val="tx1"/>
                </a:solidFill>
                <a:effectLst/>
                <a:latin typeface="+mn-lt"/>
                <a:ea typeface="+mn-ea"/>
                <a:cs typeface="+mn-cs"/>
              </a:rPr>
              <a:t>。利便性とのバーターですね。</a:t>
            </a:r>
          </a:p>
          <a:p>
            <a:r>
              <a:rPr kumimoji="1" lang="ja-JP" altLang="ja-JP" sz="1200" kern="1200" dirty="0">
                <a:solidFill>
                  <a:schemeClr val="tx1"/>
                </a:solidFill>
                <a:effectLst/>
                <a:latin typeface="+mn-lt"/>
                <a:ea typeface="+mn-ea"/>
                <a:cs typeface="+mn-cs"/>
              </a:rPr>
              <a:t>個人的に対策が必要です。</a:t>
            </a:r>
          </a:p>
          <a:p>
            <a:r>
              <a:rPr kumimoji="1" lang="ja-JP" altLang="ja-JP" sz="1200" kern="1200" dirty="0">
                <a:solidFill>
                  <a:schemeClr val="tx1"/>
                </a:solidFill>
                <a:effectLst/>
                <a:latin typeface="+mn-lt"/>
                <a:ea typeface="+mn-ea"/>
                <a:cs typeface="+mn-cs"/>
              </a:rPr>
              <a:t>今以上登録しない。パスワードの使い分けや変更をこまめに、などですね。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Q.  </a:t>
            </a:r>
            <a:r>
              <a:rPr kumimoji="1" lang="ja-JP" altLang="ja-JP" sz="1200" kern="1200" dirty="0">
                <a:solidFill>
                  <a:schemeClr val="tx1"/>
                </a:solidFill>
                <a:effectLst/>
                <a:latin typeface="+mn-lt"/>
                <a:ea typeface="+mn-ea"/>
                <a:cs typeface="+mn-cs"/>
              </a:rPr>
              <a:t>全てのサービスは</a:t>
            </a:r>
            <a:r>
              <a:rPr kumimoji="1" lang="ja-JP" altLang="ja-JP" sz="1200" b="1" kern="1200" dirty="0">
                <a:solidFill>
                  <a:schemeClr val="tx1"/>
                </a:solidFill>
                <a:effectLst/>
                <a:latin typeface="+mn-lt"/>
                <a:ea typeface="+mn-ea"/>
                <a:cs typeface="+mn-cs"/>
              </a:rPr>
              <a:t>人間系</a:t>
            </a:r>
            <a:r>
              <a:rPr kumimoji="1" lang="ja-JP" altLang="ja-JP" sz="1200" kern="1200" dirty="0">
                <a:solidFill>
                  <a:schemeClr val="tx1"/>
                </a:solidFill>
                <a:effectLst/>
                <a:latin typeface="+mn-lt"/>
                <a:ea typeface="+mn-ea"/>
                <a:cs typeface="+mn-cs"/>
              </a:rPr>
              <a:t>のほうが</a:t>
            </a:r>
            <a:r>
              <a:rPr kumimoji="1" lang="ja-JP" altLang="ja-JP" sz="1200" b="1" u="sng" kern="1200" dirty="0">
                <a:solidFill>
                  <a:schemeClr val="tx1"/>
                </a:solidFill>
                <a:effectLst/>
                <a:latin typeface="+mn-lt"/>
                <a:ea typeface="+mn-ea"/>
                <a:cs typeface="+mn-cs"/>
              </a:rPr>
              <a:t>よい</a:t>
            </a:r>
            <a:r>
              <a:rPr kumimoji="1" lang="ja-JP" altLang="ja-JP" sz="1200" kern="1200" dirty="0">
                <a:solidFill>
                  <a:schemeClr val="tx1"/>
                </a:solidFill>
                <a:effectLst/>
                <a:latin typeface="+mn-lt"/>
                <a:ea typeface="+mn-ea"/>
                <a:cs typeface="+mn-cs"/>
              </a:rPr>
              <a:t>のでしょうか？</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　人間より、むしろ</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の方がよりよいこともありますよ。</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Q.</a:t>
            </a:r>
            <a:r>
              <a:rPr kumimoji="1" lang="ja-JP" altLang="ja-JP" sz="1200" kern="1200" dirty="0">
                <a:solidFill>
                  <a:schemeClr val="tx1"/>
                </a:solidFill>
                <a:effectLst/>
                <a:latin typeface="+mn-lt"/>
                <a:ea typeface="+mn-ea"/>
                <a:cs typeface="+mn-cs"/>
              </a:rPr>
              <a:t>　自動運転時の事故の法的扱いが盛んに議論になっていますが？</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　過失責任・無過失責任、製造物責任・・・などの出番です。</a:t>
            </a:r>
          </a:p>
          <a:p>
            <a:r>
              <a:rPr kumimoji="1" lang="ja-JP" altLang="ja-JP" sz="1200" kern="1200" dirty="0">
                <a:solidFill>
                  <a:schemeClr val="tx1"/>
                </a:solidFill>
                <a:effectLst/>
                <a:latin typeface="+mn-lt"/>
                <a:ea typeface="+mn-ea"/>
                <a:cs typeface="+mn-cs"/>
              </a:rPr>
              <a:t>　　　結果として、人が運転すると</a:t>
            </a:r>
            <a:r>
              <a:rPr kumimoji="1" lang="en-US" altLang="ja-JP" sz="1200" b="1" u="sng" kern="1200" dirty="0">
                <a:solidFill>
                  <a:schemeClr val="tx1"/>
                </a:solidFill>
                <a:effectLst/>
                <a:latin typeface="+mn-lt"/>
                <a:ea typeface="+mn-ea"/>
                <a:cs typeface="+mn-cs"/>
              </a:rPr>
              <a:t>1</a:t>
            </a:r>
            <a:r>
              <a:rPr kumimoji="1" lang="ja-JP" altLang="ja-JP" sz="1200" b="1" u="sng" kern="1200" dirty="0">
                <a:solidFill>
                  <a:schemeClr val="tx1"/>
                </a:solidFill>
                <a:effectLst/>
                <a:latin typeface="+mn-lt"/>
                <a:ea typeface="+mn-ea"/>
                <a:cs typeface="+mn-cs"/>
              </a:rPr>
              <a:t>万人</a:t>
            </a:r>
            <a:r>
              <a:rPr kumimoji="1" lang="ja-JP" altLang="ja-JP" sz="1200" kern="1200" dirty="0">
                <a:solidFill>
                  <a:schemeClr val="tx1"/>
                </a:solidFill>
                <a:effectLst/>
                <a:latin typeface="+mn-lt"/>
                <a:ea typeface="+mn-ea"/>
                <a:cs typeface="+mn-cs"/>
              </a:rPr>
              <a:t>が事故。</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が運転すると</a:t>
            </a:r>
            <a:r>
              <a:rPr kumimoji="1" lang="en-US" altLang="ja-JP" sz="1200" b="1" u="sng" kern="1200" dirty="0">
                <a:solidFill>
                  <a:schemeClr val="tx1"/>
                </a:solidFill>
                <a:effectLst/>
                <a:latin typeface="+mn-lt"/>
                <a:ea typeface="+mn-ea"/>
                <a:cs typeface="+mn-cs"/>
              </a:rPr>
              <a:t>100</a:t>
            </a:r>
            <a:r>
              <a:rPr kumimoji="1" lang="ja-JP" altLang="ja-JP" sz="1200" b="1" u="sng" kern="1200" dirty="0">
                <a:solidFill>
                  <a:schemeClr val="tx1"/>
                </a:solidFill>
                <a:effectLst/>
                <a:latin typeface="+mn-lt"/>
                <a:ea typeface="+mn-ea"/>
                <a:cs typeface="+mn-cs"/>
              </a:rPr>
              <a:t>人</a:t>
            </a:r>
            <a:r>
              <a:rPr kumimoji="1" lang="ja-JP" altLang="ja-JP" sz="1200" kern="1200" dirty="0">
                <a:solidFill>
                  <a:schemeClr val="tx1"/>
                </a:solidFill>
                <a:effectLst/>
                <a:latin typeface="+mn-lt"/>
                <a:ea typeface="+mn-ea"/>
                <a:cs typeface="+mn-cs"/>
              </a:rPr>
              <a:t>が事故</a:t>
            </a:r>
          </a:p>
          <a:p>
            <a:r>
              <a:rPr kumimoji="1" lang="en-US" altLang="ja-JP" sz="1200" kern="1200" dirty="0">
                <a:solidFill>
                  <a:schemeClr val="tx1"/>
                </a:solidFill>
                <a:effectLst/>
                <a:latin typeface="+mn-lt"/>
                <a:ea typeface="+mn-ea"/>
                <a:cs typeface="+mn-cs"/>
              </a:rPr>
              <a:t>      </a:t>
            </a:r>
            <a:r>
              <a:rPr kumimoji="1" lang="ja-JP" altLang="ja-JP" sz="1200" kern="1200">
                <a:solidFill>
                  <a:schemeClr val="tx1"/>
                </a:solidFill>
                <a:effectLst/>
                <a:latin typeface="+mn-lt"/>
                <a:ea typeface="+mn-ea"/>
                <a:cs typeface="+mn-cs"/>
              </a:rPr>
              <a:t>これを私たちは受容するのか？　ですね。</a:t>
            </a:r>
          </a:p>
          <a:p>
            <a:endParaRPr kumimoji="1" lang="ja-JP" altLang="en-US" dirty="0"/>
          </a:p>
        </p:txBody>
      </p:sp>
    </p:spTree>
    <p:extLst>
      <p:ext uri="{BB962C8B-B14F-4D97-AF65-F5344CB8AC3E}">
        <p14:creationId xmlns:p14="http://schemas.microsoft.com/office/powerpoint/2010/main" val="300360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1910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コンピューター　インターネット　スマートフォンなどの情報機器が生活に浸透し大量に生み出された情報が世界中を駆け巡る情報社会に、人類は生きています。デジタル技術の急速な進展により、社会の在り方は大きく変わろうとしています。</a:t>
            </a:r>
            <a:endParaRPr lang="en-US" altLang="ja-JP" dirty="0"/>
          </a:p>
          <a:p>
            <a:r>
              <a:rPr lang="ja-JP" altLang="en-US" dirty="0"/>
              <a:t>　</a:t>
            </a:r>
            <a:r>
              <a:rPr lang="en-US" altLang="ja-JP" dirty="0"/>
              <a:t>AI</a:t>
            </a:r>
            <a:r>
              <a:rPr lang="ja-JP" altLang="en-US" dirty="0"/>
              <a:t>（人工知能）</a:t>
            </a:r>
            <a:r>
              <a:rPr lang="en-US" altLang="ja-JP" dirty="0" err="1"/>
              <a:t>IoT</a:t>
            </a:r>
            <a:r>
              <a:rPr lang="ja-JP" altLang="en-US" dirty="0"/>
              <a:t>（すべてのモノがインターネットに繫がること）が生活の中で、当り前に関わってきている中で、私たちは生活が便利になるに伴い、様々な不安が生じていることも感じています。</a:t>
            </a:r>
            <a:br>
              <a:rPr lang="en-US" altLang="ja-JP" dirty="0"/>
            </a:br>
            <a:r>
              <a:rPr lang="ja-JP" altLang="en-US" dirty="0"/>
              <a:t>本報告、私たちが実際に生活の場で、</a:t>
            </a:r>
            <a:r>
              <a:rPr lang="en-US" altLang="ja-JP" dirty="0"/>
              <a:t>AI</a:t>
            </a:r>
            <a:r>
              <a:rPr lang="ja-JP" altLang="en-US" dirty="0"/>
              <a:t>や</a:t>
            </a:r>
            <a:r>
              <a:rPr lang="en-US" altLang="ja-JP" dirty="0" err="1"/>
              <a:t>IoT</a:t>
            </a:r>
            <a:r>
              <a:rPr lang="ja-JP" altLang="en-US" dirty="0"/>
              <a:t>の講演を聴き、活用の場を見学しました。状況を知ることから始めて、アンケートで生活者の声を拾い、</a:t>
            </a:r>
            <a:r>
              <a:rPr lang="en-US" altLang="ja-JP" dirty="0"/>
              <a:t>AI</a:t>
            </a:r>
            <a:r>
              <a:rPr lang="ja-JP" altLang="en-US" dirty="0"/>
              <a:t>・</a:t>
            </a:r>
            <a:r>
              <a:rPr lang="en-US" altLang="ja-JP" dirty="0" err="1"/>
              <a:t>IoT</a:t>
            </a:r>
            <a:r>
              <a:rPr lang="ja-JP" altLang="en-US" dirty="0"/>
              <a:t>の活用風景として、６つのカテゴリーに分けました</a:t>
            </a:r>
          </a:p>
          <a:p>
            <a:endParaRPr lang="en-US" altLang="ja-JP" dirty="0">
              <a:latin typeface="+mn-ea"/>
            </a:endParaRPr>
          </a:p>
          <a:p>
            <a:endParaRPr kumimoji="1" lang="ja-JP" altLang="en-US" dirty="0"/>
          </a:p>
        </p:txBody>
      </p:sp>
    </p:spTree>
    <p:extLst>
      <p:ext uri="{BB962C8B-B14F-4D97-AF65-F5344CB8AC3E}">
        <p14:creationId xmlns:p14="http://schemas.microsoft.com/office/powerpoint/2010/main" val="284713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画面を見ながら説明。　　　　</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ご清聴ありがとうございました。　</a:t>
            </a:r>
          </a:p>
          <a:p>
            <a:r>
              <a:rPr kumimoji="1" lang="ja-JP" altLang="ja-JP" sz="1200" kern="1200" dirty="0">
                <a:solidFill>
                  <a:schemeClr val="tx1"/>
                </a:solidFill>
                <a:effectLst/>
                <a:latin typeface="+mn-lt"/>
                <a:ea typeface="+mn-ea"/>
                <a:cs typeface="+mn-cs"/>
              </a:rPr>
              <a:t>「コーヒーを</a:t>
            </a:r>
            <a:r>
              <a:rPr kumimoji="1" lang="ja-JP" altLang="ja-JP" sz="1200" kern="1200">
                <a:solidFill>
                  <a:schemeClr val="tx1"/>
                </a:solidFill>
                <a:effectLst/>
                <a:latin typeface="+mn-lt"/>
                <a:ea typeface="+mn-ea"/>
                <a:cs typeface="+mn-cs"/>
              </a:rPr>
              <a:t>どうぞ」</a:t>
            </a:r>
            <a:r>
              <a:rPr kumimoji="1" lang="ja-JP" altLang="en-US" sz="1200" kern="1200">
                <a:solidFill>
                  <a:schemeClr val="tx1"/>
                </a:solidFill>
                <a:effectLst/>
                <a:latin typeface="+mn-lt"/>
                <a:ea typeface="+mn-ea"/>
                <a:cs typeface="+mn-cs"/>
              </a:rPr>
              <a:t>、この写真は</a:t>
            </a:r>
            <a:r>
              <a:rPr kumimoji="1" lang="ja-JP" altLang="ja-JP" sz="1200" kern="1200">
                <a:solidFill>
                  <a:schemeClr val="tx1"/>
                </a:solidFill>
                <a:effectLst/>
                <a:latin typeface="+mn-lt"/>
                <a:ea typeface="+mn-ea"/>
                <a:cs typeface="+mn-cs"/>
              </a:rPr>
              <a:t>先月</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月）、渋谷のスクランブル交差点に面したコーヒー店で、分身ロボの実証実験が行われ、体験してきました。大阪在住の障がいのある男子高校生の遠隔操作で、雑談を交えながら卓上の体長</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㎝のロボットにコーヒーを注文、数分後に</a:t>
            </a:r>
            <a:r>
              <a:rPr kumimoji="1" lang="en-US" altLang="ja-JP" sz="1200" kern="1200" dirty="0">
                <a:solidFill>
                  <a:schemeClr val="tx1"/>
                </a:solidFill>
                <a:effectLst/>
                <a:latin typeface="+mn-lt"/>
                <a:ea typeface="+mn-ea"/>
                <a:cs typeface="+mn-cs"/>
              </a:rPr>
              <a:t>120</a:t>
            </a:r>
            <a:r>
              <a:rPr kumimoji="1" lang="ja-JP" altLang="ja-JP" sz="1200" kern="1200" dirty="0">
                <a:solidFill>
                  <a:schemeClr val="tx1"/>
                </a:solidFill>
                <a:effectLst/>
                <a:latin typeface="+mn-lt"/>
                <a:ea typeface="+mn-ea"/>
                <a:cs typeface="+mn-cs"/>
              </a:rPr>
              <a:t>㎝ロボットが運んできました。その写真です。</a:t>
            </a:r>
          </a:p>
          <a:p>
            <a:endParaRPr kumimoji="1" lang="ja-JP" altLang="en-US" dirty="0"/>
          </a:p>
        </p:txBody>
      </p:sp>
    </p:spTree>
    <p:extLst>
      <p:ext uri="{BB962C8B-B14F-4D97-AF65-F5344CB8AC3E}">
        <p14:creationId xmlns:p14="http://schemas.microsoft.com/office/powerpoint/2010/main" val="288595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2018</a:t>
            </a:r>
            <a:r>
              <a:rPr kumimoji="1" lang="ja-JP" altLang="en-US" dirty="0"/>
              <a:t>年</a:t>
            </a:r>
            <a:r>
              <a:rPr kumimoji="1" lang="en-US" altLang="ja-JP" dirty="0"/>
              <a:t>7</a:t>
            </a:r>
            <a:r>
              <a:rPr kumimoji="1" lang="ja-JP" altLang="en-US" dirty="0"/>
              <a:t>月、電気通信大学の</a:t>
            </a:r>
            <a:r>
              <a:rPr kumimoji="1" lang="en-US" altLang="ja-JP" dirty="0"/>
              <a:t>100</a:t>
            </a:r>
            <a:r>
              <a:rPr kumimoji="1" lang="ja-JP" altLang="en-US" dirty="0"/>
              <a:t>周年記念講演会において、</a:t>
            </a:r>
            <a:r>
              <a:rPr kumimoji="1" lang="en-US" altLang="ja-JP" dirty="0"/>
              <a:t>2</a:t>
            </a:r>
            <a:r>
              <a:rPr kumimoji="1" lang="ja-JP" altLang="en-US" dirty="0"/>
              <a:t>名の教授による講義で、共通するお話として、人工知能やロボットも、機械的な機能を超え、人に寄り添うものや、保育・療育（自閉症など）の助けになるものが、近い将来身近な存在となっていくだろう、というお話でした。同年⒑月の消費者月間の講演では、</a:t>
            </a:r>
            <a:r>
              <a:rPr lang="ja-JP" altLang="en-US" dirty="0">
                <a:latin typeface="+mn-ea"/>
              </a:rPr>
              <a:t>ロボットを</a:t>
            </a:r>
            <a:r>
              <a:rPr lang="ja-JP" altLang="ja-JP" dirty="0">
                <a:latin typeface="+mn-ea"/>
              </a:rPr>
              <a:t>導入</a:t>
            </a:r>
            <a:r>
              <a:rPr lang="ja-JP" altLang="en-US" dirty="0">
                <a:latin typeface="+mn-ea"/>
              </a:rPr>
              <a:t>することで</a:t>
            </a:r>
            <a:r>
              <a:rPr lang="ja-JP" altLang="ja-JP" dirty="0">
                <a:latin typeface="+mn-ea"/>
              </a:rPr>
              <a:t>、高齢者の活動幅</a:t>
            </a:r>
            <a:r>
              <a:rPr lang="ja-JP" altLang="en-US" dirty="0">
                <a:latin typeface="+mn-ea"/>
              </a:rPr>
              <a:t>が</a:t>
            </a:r>
            <a:r>
              <a:rPr lang="ja-JP" altLang="ja-JP" dirty="0">
                <a:latin typeface="+mn-ea"/>
              </a:rPr>
              <a:t>拡大、自立した生き方</a:t>
            </a:r>
            <a:r>
              <a:rPr lang="ja-JP" altLang="en-US" dirty="0">
                <a:latin typeface="+mn-ea"/>
              </a:rPr>
              <a:t>を</a:t>
            </a:r>
            <a:r>
              <a:rPr lang="ja-JP" altLang="ja-JP" dirty="0">
                <a:latin typeface="+mn-ea"/>
              </a:rPr>
              <a:t>支援、介護の負担が軽減される</a:t>
            </a:r>
            <a:r>
              <a:rPr lang="ja-JP" altLang="en-US" dirty="0">
                <a:latin typeface="+mn-ea"/>
              </a:rPr>
              <a:t>ことを知りました。</a:t>
            </a:r>
            <a:r>
              <a:rPr lang="en-US" altLang="ja-JP" dirty="0">
                <a:latin typeface="+mn-ea"/>
              </a:rPr>
              <a:t>2019</a:t>
            </a:r>
            <a:r>
              <a:rPr lang="ja-JP" altLang="en-US" dirty="0">
                <a:latin typeface="+mn-ea"/>
              </a:rPr>
              <a:t>年　シンポジウム</a:t>
            </a:r>
            <a:r>
              <a:rPr lang="en-US" altLang="ja-JP" dirty="0" err="1">
                <a:latin typeface="+mn-ea"/>
              </a:rPr>
              <a:t>IoT</a:t>
            </a:r>
            <a:r>
              <a:rPr lang="ja-JP" altLang="en-US" dirty="0">
                <a:latin typeface="+mn-ea"/>
              </a:rPr>
              <a:t>・</a:t>
            </a:r>
            <a:r>
              <a:rPr lang="en-US" altLang="ja-JP" dirty="0">
                <a:latin typeface="+mn-ea"/>
              </a:rPr>
              <a:t>AI</a:t>
            </a:r>
            <a:r>
              <a:rPr lang="ja-JP" altLang="en-US" dirty="0">
                <a:latin typeface="+mn-ea"/>
              </a:rPr>
              <a:t>で拓く未来！～私達の消費生活はどう変わるのか？～の講演では、</a:t>
            </a:r>
            <a:r>
              <a:rPr lang="en-US" altLang="ja-JP" dirty="0">
                <a:latin typeface="+mn-ea"/>
              </a:rPr>
              <a:t>AI</a:t>
            </a:r>
            <a:r>
              <a:rPr lang="ja-JP" altLang="en-US" dirty="0">
                <a:latin typeface="+mn-ea"/>
              </a:rPr>
              <a:t>との付き合い方を学ぶことができました。</a:t>
            </a:r>
            <a:endParaRPr kumimoji="1" lang="en-US" altLang="ja-JP" dirty="0"/>
          </a:p>
        </p:txBody>
      </p:sp>
    </p:spTree>
    <p:extLst>
      <p:ext uri="{BB962C8B-B14F-4D97-AF65-F5344CB8AC3E}">
        <p14:creationId xmlns:p14="http://schemas.microsoft.com/office/powerpoint/2010/main" val="313692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2018</a:t>
            </a:r>
            <a:r>
              <a:rPr kumimoji="1" lang="ja-JP" altLang="en-US" dirty="0"/>
              <a:t>年夏、パナソニック「</a:t>
            </a:r>
            <a:r>
              <a:rPr kumimoji="1" lang="en-US" altLang="ja-JP" dirty="0"/>
              <a:t>wonder</a:t>
            </a:r>
            <a:r>
              <a:rPr kumimoji="1" lang="ja-JP" altLang="en-US" dirty="0"/>
              <a:t>　</a:t>
            </a:r>
            <a:r>
              <a:rPr kumimoji="1" lang="en-US" altLang="ja-JP" dirty="0"/>
              <a:t>life-Box</a:t>
            </a:r>
            <a:r>
              <a:rPr kumimoji="1" lang="ja-JP" altLang="en-US" dirty="0"/>
              <a:t>」に行き、生活の様々なシーンで活躍する</a:t>
            </a:r>
            <a:r>
              <a:rPr kumimoji="1" lang="en-US" altLang="ja-JP" dirty="0"/>
              <a:t>AI</a:t>
            </a:r>
            <a:r>
              <a:rPr kumimoji="1" lang="ja-JP" altLang="en-US" dirty="0"/>
              <a:t>や、家と外が</a:t>
            </a:r>
            <a:r>
              <a:rPr kumimoji="1" lang="en-US" altLang="ja-JP" dirty="0" err="1"/>
              <a:t>Iot</a:t>
            </a:r>
            <a:r>
              <a:rPr kumimoji="1" lang="ja-JP" altLang="en-US" dirty="0"/>
              <a:t>で繋がる様子を実体験してきました</a:t>
            </a:r>
            <a:r>
              <a:rPr kumimoji="1" lang="ja-JP" altLang="en-US" dirty="0" err="1"/>
              <a:t>。。</a:t>
            </a:r>
            <a:endParaRPr kumimoji="1" lang="en-US" altLang="ja-JP" dirty="0"/>
          </a:p>
          <a:p>
            <a:r>
              <a:rPr kumimoji="1" lang="en-US" altLang="ja-JP" dirty="0"/>
              <a:t>AI</a:t>
            </a:r>
            <a:r>
              <a:rPr kumimoji="1" lang="ja-JP" altLang="en-US" dirty="0"/>
              <a:t>・</a:t>
            </a:r>
            <a:r>
              <a:rPr kumimoji="1" lang="en-US" altLang="ja-JP" dirty="0"/>
              <a:t>IOT</a:t>
            </a:r>
            <a:r>
              <a:rPr kumimoji="1" lang="ja-JP" altLang="en-US" dirty="0"/>
              <a:t>は利便性だけでなく、家の外、人とのコミュニケーションを保ち、日々の体調管理やインフラの確保等、安心・安全な生活の豊かさを得られるものとして、ここ</a:t>
            </a:r>
            <a:r>
              <a:rPr kumimoji="1" lang="en-US" altLang="ja-JP" dirty="0"/>
              <a:t>10</a:t>
            </a:r>
            <a:r>
              <a:rPr kumimoji="1" lang="ja-JP" altLang="en-US" dirty="0"/>
              <a:t>年間に実用化されるとのことです。江の島で自動運転バス実証実験に参加しました。正確な走行で、運転から解放される反面、事故発生時の責任問題や、システムハッキングによるリスクがあることを知りました。</a:t>
            </a:r>
          </a:p>
        </p:txBody>
      </p:sp>
    </p:spTree>
    <p:extLst>
      <p:ext uri="{BB962C8B-B14F-4D97-AF65-F5344CB8AC3E}">
        <p14:creationId xmlns:p14="http://schemas.microsoft.com/office/powerpoint/2010/main" val="398180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556732" indent="-556732"/>
            <a:r>
              <a:rPr lang="en-US" altLang="ja-JP" dirty="0"/>
              <a:t>2018</a:t>
            </a:r>
            <a:r>
              <a:rPr lang="ja-JP" altLang="en-US" dirty="0"/>
              <a:t>年</a:t>
            </a:r>
            <a:r>
              <a:rPr lang="en-US" altLang="ja-JP" dirty="0"/>
              <a:t>10</a:t>
            </a:r>
            <a:r>
              <a:rPr lang="ja-JP" altLang="en-US" dirty="0"/>
              <a:t>月には、東京都消費者月間のイベント「くらしフェスタ」に参加し、来場者に、「</a:t>
            </a:r>
            <a:r>
              <a:rPr lang="ja-JP" altLang="ja-JP" dirty="0"/>
              <a:t>生活の中で</a:t>
            </a:r>
            <a:r>
              <a:rPr lang="en-US" altLang="ja-JP" dirty="0"/>
              <a:t>AI</a:t>
            </a:r>
            <a:r>
              <a:rPr lang="ja-JP" altLang="ja-JP" dirty="0"/>
              <a:t>・</a:t>
            </a:r>
            <a:r>
              <a:rPr lang="en-US" altLang="ja-JP" dirty="0"/>
              <a:t>IoT</a:t>
            </a:r>
            <a:r>
              <a:rPr lang="ja-JP" altLang="ja-JP" dirty="0"/>
              <a:t>をどのようなことに利用したいか？助</a:t>
            </a:r>
            <a:r>
              <a:rPr lang="ja-JP" altLang="en-US" dirty="0"/>
              <a:t>け</a:t>
            </a:r>
            <a:r>
              <a:rPr lang="ja-JP" altLang="ja-JP" dirty="0"/>
              <a:t>てもらいたいこと</a:t>
            </a:r>
            <a:r>
              <a:rPr lang="ja-JP" altLang="en-US" dirty="0"/>
              <a:t>は？」というアンケート調査を行った結果を抜粋したものです。求められることとして、家事の軽減や体調管理などがあげられますが、中には「</a:t>
            </a:r>
            <a:r>
              <a:rPr lang="ja-JP" altLang="en-US" dirty="0">
                <a:latin typeface="+mn-ea"/>
              </a:rPr>
              <a:t>間違った</a:t>
            </a:r>
            <a:r>
              <a:rPr lang="ja-JP" altLang="ja-JP" dirty="0">
                <a:latin typeface="+mn-ea"/>
              </a:rPr>
              <a:t>データが使われそうで怖い感じ</a:t>
            </a:r>
            <a:r>
              <a:rPr lang="ja-JP" altLang="en-US" dirty="0">
                <a:latin typeface="+mn-ea"/>
              </a:rPr>
              <a:t>」という意見もありました。</a:t>
            </a:r>
            <a:endParaRPr lang="ja-JP" altLang="en-US" dirty="0"/>
          </a:p>
          <a:p>
            <a:endParaRPr kumimoji="1" lang="ja-JP" altLang="en-US" dirty="0"/>
          </a:p>
        </p:txBody>
      </p:sp>
    </p:spTree>
    <p:extLst>
      <p:ext uri="{BB962C8B-B14F-4D97-AF65-F5344CB8AC3E}">
        <p14:creationId xmlns:p14="http://schemas.microsoft.com/office/powerpoint/2010/main" val="157167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0749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7488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25">
              <a:defRPr/>
            </a:pPr>
            <a:r>
              <a:rPr kumimoji="1" lang="ja-JP" altLang="en-US" dirty="0"/>
              <a:t>全自動ロボットや</a:t>
            </a:r>
            <a:r>
              <a:rPr kumimoji="1" lang="en-US" altLang="ja-JP" dirty="0"/>
              <a:t>AI</a:t>
            </a:r>
            <a:r>
              <a:rPr kumimoji="1" lang="ja-JP" altLang="en-US" dirty="0"/>
              <a:t>スピーカーにより、共働きの世代の家事負担軽減のみならはもちろんのこと、からだの機能が弱まった高齢者や、からだの不自由な方にとっても他の人の手を煩わすことなく家電を操作することが可能となっています。今年の春から「高速・大容量・リアルタイム・多数接続」の次世代ネットワーク</a:t>
            </a:r>
            <a:r>
              <a:rPr kumimoji="1" lang="en-US" altLang="ja-JP" dirty="0"/>
              <a:t>5G</a:t>
            </a:r>
            <a:r>
              <a:rPr kumimoji="1" lang="ja-JP" altLang="en-US" dirty="0"/>
              <a:t>のサービスがスタートする予定です。それにより、さらに新しい</a:t>
            </a:r>
            <a:r>
              <a:rPr kumimoji="1" lang="en-US" altLang="ja-JP" dirty="0"/>
              <a:t>AI</a:t>
            </a:r>
            <a:r>
              <a:rPr kumimoji="1" lang="ja-JP" altLang="en-US" dirty="0"/>
              <a:t>機器やサービスが登場すると思われます。</a:t>
            </a:r>
          </a:p>
          <a:p>
            <a:endParaRPr kumimoji="1" lang="ja-JP" altLang="en-US" dirty="0"/>
          </a:p>
        </p:txBody>
      </p:sp>
    </p:spTree>
    <p:extLst>
      <p:ext uri="{BB962C8B-B14F-4D97-AF65-F5344CB8AC3E}">
        <p14:creationId xmlns:p14="http://schemas.microsoft.com/office/powerpoint/2010/main" val="300182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個人ロッカー受け取りサービスは受け取り人、宅配業者双方の再配達の手間を省き、運転時間が短縮することに</a:t>
            </a:r>
            <a:r>
              <a:rPr kumimoji="1" lang="en-US" altLang="ja-JP" dirty="0"/>
              <a:t>CO2</a:t>
            </a:r>
            <a:r>
              <a:rPr kumimoji="1" lang="ja-JP" altLang="en-US" dirty="0"/>
              <a:t>削減にも貢献します。</a:t>
            </a:r>
          </a:p>
          <a:p>
            <a:r>
              <a:rPr kumimoji="1" lang="en-US" altLang="ja-JP" dirty="0" err="1"/>
              <a:t>IoT</a:t>
            </a:r>
            <a:r>
              <a:rPr kumimoji="1" lang="ja-JP" altLang="en-US" dirty="0"/>
              <a:t>家電は毎日の家事の時短に役立つほか、事前にレシピに必要な食材の分量が分かるため、買い物をする際、余計な出費を防ぎ、食品ロスにもつながります。</a:t>
            </a:r>
          </a:p>
          <a:p>
            <a:endParaRPr kumimoji="1" lang="ja-JP" altLang="en-US" dirty="0"/>
          </a:p>
          <a:p>
            <a:endParaRPr kumimoji="1" lang="ja-JP" altLang="en-US" dirty="0"/>
          </a:p>
        </p:txBody>
      </p:sp>
    </p:spTree>
    <p:extLst>
      <p:ext uri="{BB962C8B-B14F-4D97-AF65-F5344CB8AC3E}">
        <p14:creationId xmlns:p14="http://schemas.microsoft.com/office/powerpoint/2010/main" val="375877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3BAD80-E9E2-4D12-847B-1D6F8D7F4349}" type="datetime1">
              <a:rPr lang="en-US" altLang="ja-JP"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24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E0805A-A5FE-4CE0-9697-A683FA5C6E98}" type="datetime1">
              <a:rPr lang="en-US" altLang="ja-JP"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8433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8B29C7-3114-4E95-9D6F-F9BA1DB44C12}" type="datetime1">
              <a:rPr lang="en-US" altLang="ja-JP"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80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039C30-6C2E-4815-AF57-F9D3419B1412}" type="datetime1">
              <a:rPr lang="en-US" altLang="ja-JP"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2756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92BFC1-9638-41DE-90DC-F2512E2ED5EB}" type="datetime1">
              <a:rPr lang="en-US" altLang="ja-JP"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9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E209A1-3B59-43D7-B822-E557ED051E6C}" type="datetime1">
              <a:rPr lang="en-US" altLang="ja-JP"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8795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4081DC0-C1B3-492F-8F35-B4D8DA7F6822}" type="datetime1">
              <a:rPr lang="en-US" altLang="ja-JP"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28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45BE14F-36CE-49AA-869A-586AB68D638F}" type="datetime1">
              <a:rPr lang="en-US" altLang="ja-JP"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928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A278FD1-B72E-48E8-8124-5AD2C40EAE10}" type="datetime1">
              <a:rPr lang="en-US" altLang="ja-JP" smtClean="0"/>
              <a:t>5/11/2020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56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536985-5D9B-4652-8B15-4F0852BFA443}" type="datetime1">
              <a:rPr lang="en-US" altLang="ja-JP" smtClean="0"/>
              <a:t>5/11/2020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74351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15AFB3-2EEE-4B40-A69A-C531ABF8E292}" type="datetime1">
              <a:rPr lang="en-US" altLang="ja-JP"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34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7F1C9B-AB50-4776-8C4C-0AB508C8EEA8}" type="datetime1">
              <a:rPr lang="en-US" altLang="ja-JP" smtClean="0"/>
              <a:t>5/11/2020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492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hyperlink" Target="https://4.bp.blogspot.com/-przXdtgdBQ8/W0mFplepnEI/AAAAAAABNTo/EapSfSKUZxg6hFl15BO_JEBpyoE4WphxwCLcBGAs/s800/bouhan_buzzer_off.png" TargetMode="Externa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eg"/><Relationship Id="rId7"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cid:cb67a942-73b6-4c31-a8e2-f7b6d7521daf@KORP216.PROD.OUTLOOK.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cid:6c297622-2031-4d7f-9d0d-4bfb38552a2c@KORP216.PROD.OUTLOOK.COM" TargetMode="External"/><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cid:24353220-37ac-430a-9d26-1d4d5433856f@KORP216.PROD.OUTLOOK.COM"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ãã¤ã©ã¹ãç¡æ ä»è­·ã­ããã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740" y="2621436"/>
            <a:ext cx="2561247" cy="217990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A98C175-5C05-436E-A032-A4A12C5926B8}"/>
              </a:ext>
            </a:extLst>
          </p:cNvPr>
          <p:cNvSpPr>
            <a:spLocks noGrp="1"/>
          </p:cNvSpPr>
          <p:nvPr>
            <p:ph type="ctrTitle" idx="4294967295"/>
          </p:nvPr>
        </p:nvSpPr>
        <p:spPr>
          <a:xfrm>
            <a:off x="783771" y="2181958"/>
            <a:ext cx="9382125" cy="1427459"/>
          </a:xfrm>
        </p:spPr>
        <p:txBody>
          <a:bodyPr anchor="ctr">
            <a:normAutofit/>
          </a:bodyPr>
          <a:lstStyle/>
          <a:p>
            <a:pPr algn="l">
              <a:lnSpc>
                <a:spcPct val="150000"/>
              </a:lnSpc>
            </a:pPr>
            <a:r>
              <a:rPr kumimoji="1" lang="ja-JP" altLang="en-US" sz="4600" dirty="0"/>
              <a:t>　生活の場での</a:t>
            </a:r>
            <a:r>
              <a:rPr kumimoji="1" lang="en-US" altLang="ja-JP" sz="5000" dirty="0">
                <a:latin typeface="Bahnschrift" panose="020B0502040204020203" pitchFamily="34" charset="0"/>
              </a:rPr>
              <a:t>AI</a:t>
            </a:r>
            <a:r>
              <a:rPr kumimoji="1" lang="ja-JP" altLang="en-US" sz="5000" dirty="0">
                <a:latin typeface="Bahnschrift" panose="020B0502040204020203" pitchFamily="34" charset="0"/>
              </a:rPr>
              <a:t>・</a:t>
            </a:r>
            <a:r>
              <a:rPr kumimoji="1" lang="en-US" altLang="ja-JP" sz="5000" dirty="0" err="1">
                <a:latin typeface="Bahnschrift" panose="020B0502040204020203" pitchFamily="34" charset="0"/>
              </a:rPr>
              <a:t>IoT</a:t>
            </a:r>
            <a:r>
              <a:rPr kumimoji="1" lang="ja-JP" altLang="en-US" sz="4600" dirty="0"/>
              <a:t>の活用風景</a:t>
            </a:r>
          </a:p>
        </p:txBody>
      </p:sp>
      <p:sp>
        <p:nvSpPr>
          <p:cNvPr id="3" name="字幕 2">
            <a:extLst>
              <a:ext uri="{FF2B5EF4-FFF2-40B4-BE49-F238E27FC236}">
                <a16:creationId xmlns:a16="http://schemas.microsoft.com/office/drawing/2014/main" id="{3EAFB239-CADF-4D51-968C-6B1AE8468368}"/>
              </a:ext>
            </a:extLst>
          </p:cNvPr>
          <p:cNvSpPr>
            <a:spLocks noGrp="1"/>
          </p:cNvSpPr>
          <p:nvPr>
            <p:ph type="subTitle" idx="4294967295"/>
          </p:nvPr>
        </p:nvSpPr>
        <p:spPr>
          <a:xfrm>
            <a:off x="2801938" y="4597400"/>
            <a:ext cx="8321587" cy="1782618"/>
          </a:xfrm>
        </p:spPr>
        <p:txBody>
          <a:bodyPr>
            <a:noAutofit/>
          </a:bodyPr>
          <a:lstStyle/>
          <a:p>
            <a:pPr algn="l"/>
            <a:r>
              <a:rPr kumimoji="1" lang="ja-JP" altLang="en-US" b="1" dirty="0">
                <a:solidFill>
                  <a:schemeClr val="tx1"/>
                </a:solidFill>
                <a:latin typeface="+mj-ea"/>
                <a:ea typeface="+mj-ea"/>
              </a:rPr>
              <a:t>（公益社団法人）</a:t>
            </a:r>
            <a:endParaRPr kumimoji="1" lang="en-US" altLang="ja-JP" b="1" dirty="0">
              <a:solidFill>
                <a:schemeClr val="tx1"/>
              </a:solidFill>
              <a:latin typeface="+mj-ea"/>
              <a:ea typeface="+mj-ea"/>
            </a:endParaRPr>
          </a:p>
          <a:p>
            <a:pPr algn="l"/>
            <a:r>
              <a:rPr kumimoji="1" lang="ja-JP" altLang="en-US" b="1" dirty="0">
                <a:solidFill>
                  <a:schemeClr val="tx1"/>
                </a:solidFill>
                <a:latin typeface="+mj-ea"/>
                <a:ea typeface="+mj-ea"/>
              </a:rPr>
              <a:t>日本消費生活アドバイザー・コンサルタント・相談員協会（</a:t>
            </a:r>
            <a:r>
              <a:rPr kumimoji="1" lang="en-US" altLang="ja-JP" b="1" dirty="0">
                <a:solidFill>
                  <a:schemeClr val="tx1"/>
                </a:solidFill>
                <a:latin typeface="+mj-ea"/>
                <a:ea typeface="+mj-ea"/>
              </a:rPr>
              <a:t>NACS</a:t>
            </a:r>
            <a:r>
              <a:rPr lang="ja-JP" altLang="en-US" b="1" dirty="0">
                <a:solidFill>
                  <a:schemeClr val="tx1"/>
                </a:solidFill>
                <a:latin typeface="+mj-ea"/>
                <a:ea typeface="+mj-ea"/>
              </a:rPr>
              <a:t>）</a:t>
            </a:r>
            <a:r>
              <a:rPr kumimoji="1" lang="ja-JP" altLang="en-US" b="1" dirty="0">
                <a:solidFill>
                  <a:schemeClr val="tx1"/>
                </a:solidFill>
                <a:latin typeface="+mj-ea"/>
                <a:ea typeface="+mj-ea"/>
              </a:rPr>
              <a:t>　　　　　　　　　　　　</a:t>
            </a:r>
            <a:endParaRPr kumimoji="1" lang="en-US" altLang="ja-JP" b="1" dirty="0">
              <a:solidFill>
                <a:schemeClr val="tx1"/>
              </a:solidFill>
              <a:latin typeface="+mj-ea"/>
              <a:ea typeface="+mj-ea"/>
            </a:endParaRPr>
          </a:p>
          <a:p>
            <a:pPr algn="l"/>
            <a:r>
              <a:rPr lang="ja-JP" altLang="en-US" b="1" dirty="0">
                <a:solidFill>
                  <a:schemeClr val="tx1"/>
                </a:solidFill>
                <a:latin typeface="+mj-ea"/>
                <a:ea typeface="+mj-ea"/>
              </a:rPr>
              <a:t>　　　　　　　　　　　　　消費者提言特別委員会</a:t>
            </a:r>
            <a:endParaRPr lang="en-US" altLang="ja-JP" b="1" dirty="0">
              <a:solidFill>
                <a:schemeClr val="tx1"/>
              </a:solidFill>
              <a:latin typeface="+mj-ea"/>
              <a:ea typeface="+mj-ea"/>
            </a:endParaRPr>
          </a:p>
          <a:p>
            <a:pPr algn="l"/>
            <a:r>
              <a:rPr lang="ja-JP" altLang="en-US" b="1" dirty="0">
                <a:solidFill>
                  <a:schemeClr val="tx1"/>
                </a:solidFill>
                <a:latin typeface="+mj-ea"/>
                <a:ea typeface="+mj-ea"/>
              </a:rPr>
              <a:t>　　　　　　  棚橋節子　相島宏美　熊谷由美子  田所春子　</a:t>
            </a:r>
            <a:endParaRPr lang="en-US" altLang="ja-JP" b="1" dirty="0">
              <a:solidFill>
                <a:schemeClr val="tx1"/>
              </a:solidFill>
              <a:latin typeface="+mj-ea"/>
              <a:ea typeface="+mj-ea"/>
            </a:endParaRPr>
          </a:p>
          <a:p>
            <a:pPr algn="l"/>
            <a:endParaRPr kumimoji="1" lang="en-US" altLang="ja-JP" b="1" dirty="0">
              <a:solidFill>
                <a:schemeClr val="tx1"/>
              </a:solidFill>
              <a:latin typeface="+mj-ea"/>
              <a:ea typeface="+mj-ea"/>
            </a:endParaRPr>
          </a:p>
          <a:p>
            <a:pPr algn="l"/>
            <a:endParaRPr kumimoji="1" lang="ja-JP" altLang="en-US" dirty="0">
              <a:latin typeface="+mj-ea"/>
              <a:ea typeface="+mj-ea"/>
            </a:endParaRPr>
          </a:p>
        </p:txBody>
      </p:sp>
      <p:sp>
        <p:nvSpPr>
          <p:cNvPr id="5" name="スライド番号プレースホルダー 4"/>
          <p:cNvSpPr>
            <a:spLocks noGrp="1"/>
          </p:cNvSpPr>
          <p:nvPr>
            <p:ph type="sldNum" sz="quarter" idx="12"/>
          </p:nvPr>
        </p:nvSpPr>
        <p:spPr>
          <a:xfrm>
            <a:off x="7905404" y="4686021"/>
            <a:ext cx="1312025" cy="365125"/>
          </a:xfrm>
        </p:spPr>
        <p:txBody>
          <a:bodyPr/>
          <a:lstStyle/>
          <a:p>
            <a:fld id="{D57F1E4F-1CFF-5643-939E-217C01CDF565}" type="slidenum">
              <a:rPr lang="en-US" smtClean="0"/>
              <a:pPr/>
              <a:t>1</a:t>
            </a:fld>
            <a:endParaRPr lang="en-US" dirty="0"/>
          </a:p>
        </p:txBody>
      </p:sp>
      <p:pic>
        <p:nvPicPr>
          <p:cNvPr id="7" name="図 6">
            <a:extLst>
              <a:ext uri="{FF2B5EF4-FFF2-40B4-BE49-F238E27FC236}">
                <a16:creationId xmlns:a16="http://schemas.microsoft.com/office/drawing/2014/main" id="{125340DB-6DA5-40A0-A602-F024F6583FB3}"/>
              </a:ext>
            </a:extLst>
          </p:cNvPr>
          <p:cNvPicPr>
            <a:picLocks noChangeAspect="1"/>
          </p:cNvPicPr>
          <p:nvPr/>
        </p:nvPicPr>
        <p:blipFill>
          <a:blip r:embed="rId4"/>
          <a:stretch>
            <a:fillRect/>
          </a:stretch>
        </p:blipFill>
        <p:spPr>
          <a:xfrm rot="10800000">
            <a:off x="487459" y="242515"/>
            <a:ext cx="3783204" cy="2378921"/>
          </a:xfrm>
          <a:prstGeom prst="rect">
            <a:avLst/>
          </a:prstGeom>
        </p:spPr>
      </p:pic>
    </p:spTree>
    <p:extLst>
      <p:ext uri="{BB962C8B-B14F-4D97-AF65-F5344CB8AC3E}">
        <p14:creationId xmlns:p14="http://schemas.microsoft.com/office/powerpoint/2010/main" val="20194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470755" y="253347"/>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2" name="テキスト ボックス 1"/>
          <p:cNvSpPr txBox="1"/>
          <p:nvPr/>
        </p:nvSpPr>
        <p:spPr>
          <a:xfrm>
            <a:off x="361657" y="932813"/>
            <a:ext cx="7384741" cy="5940088"/>
          </a:xfrm>
          <a:prstGeom prst="rect">
            <a:avLst/>
          </a:prstGeom>
          <a:noFill/>
        </p:spPr>
        <p:txBody>
          <a:bodyPr wrap="square" rtlCol="0">
            <a:spAutoFit/>
          </a:bodyPr>
          <a:lstStyle/>
          <a:p>
            <a:r>
              <a:rPr lang="ja-JP" altLang="en-US" sz="2000" dirty="0"/>
              <a:t>＜玄関・窓など＞</a:t>
            </a:r>
            <a:r>
              <a:rPr lang="ja-JP" altLang="en-US" dirty="0">
                <a:latin typeface="+mj-ea"/>
                <a:ea typeface="+mj-ea"/>
              </a:rPr>
              <a:t>　</a:t>
            </a:r>
            <a:endParaRPr lang="en-US" altLang="ja-JP" dirty="0">
              <a:latin typeface="+mj-ea"/>
              <a:ea typeface="+mj-ea"/>
            </a:endParaRPr>
          </a:p>
          <a:p>
            <a:r>
              <a:rPr lang="ja-JP" altLang="en-US" dirty="0">
                <a:latin typeface="+mn-ea"/>
              </a:rPr>
              <a:t>・　不審者を防犯カメラで撮影記録するだけでなく、センサーが感知し</a:t>
            </a:r>
            <a:endParaRPr lang="en-US" altLang="ja-JP" dirty="0">
              <a:latin typeface="+mn-ea"/>
            </a:endParaRPr>
          </a:p>
          <a:p>
            <a:r>
              <a:rPr lang="ja-JP" altLang="en-US" dirty="0">
                <a:latin typeface="+mn-ea"/>
              </a:rPr>
              <a:t>　て、強力なライトで威嚇、警備会社に通知する。　</a:t>
            </a:r>
            <a:endParaRPr lang="en-US" altLang="ja-JP" dirty="0">
              <a:latin typeface="+mn-ea"/>
            </a:endParaRPr>
          </a:p>
          <a:p>
            <a:endParaRPr lang="en-US" altLang="ja-JP" dirty="0">
              <a:latin typeface="+mn-ea"/>
            </a:endParaRPr>
          </a:p>
          <a:p>
            <a:r>
              <a:rPr lang="ja-JP" altLang="en-US" dirty="0">
                <a:latin typeface="+mn-ea"/>
              </a:rPr>
              <a:t>・　玄関ドアがあらかじめ登録した人の生体認証や、スマートキー</a:t>
            </a:r>
            <a:endParaRPr lang="en-US" altLang="ja-JP" dirty="0">
              <a:latin typeface="+mn-ea"/>
            </a:endParaRPr>
          </a:p>
          <a:p>
            <a:r>
              <a:rPr lang="ja-JP" altLang="en-US" dirty="0">
                <a:latin typeface="+mn-ea"/>
              </a:rPr>
              <a:t>　により、自動的にロックが解除される。</a:t>
            </a:r>
            <a:endParaRPr lang="en-US" altLang="ja-JP" dirty="0">
              <a:latin typeface="+mn-ea"/>
            </a:endParaRPr>
          </a:p>
          <a:p>
            <a:endParaRPr lang="en-US" altLang="ja-JP" dirty="0">
              <a:latin typeface="+mn-ea"/>
            </a:endParaRPr>
          </a:p>
          <a:p>
            <a:r>
              <a:rPr lang="ja-JP" altLang="en-US" dirty="0">
                <a:latin typeface="+mn-ea"/>
              </a:rPr>
              <a:t>・　スマホで外からロックを確認、　カギの閉め忘れ時にも通知し施錠</a:t>
            </a:r>
            <a:endParaRPr lang="en-US" altLang="ja-JP" dirty="0">
              <a:latin typeface="+mn-ea"/>
            </a:endParaRPr>
          </a:p>
          <a:p>
            <a:r>
              <a:rPr lang="ja-JP" altLang="en-US" dirty="0">
                <a:latin typeface="+mn-ea"/>
              </a:rPr>
              <a:t>　する。</a:t>
            </a:r>
            <a:endParaRPr lang="en-US" altLang="ja-JP" dirty="0">
              <a:latin typeface="+mn-ea"/>
            </a:endParaRPr>
          </a:p>
          <a:p>
            <a:endParaRPr lang="en-US" altLang="ja-JP" dirty="0">
              <a:latin typeface="+mn-ea"/>
            </a:endParaRPr>
          </a:p>
          <a:p>
            <a:r>
              <a:rPr lang="ja-JP" altLang="en-US" dirty="0">
                <a:latin typeface="+mn-ea"/>
              </a:rPr>
              <a:t>・　防火シャッターは建物内部で発生した火災を封じ込め延焼を防止　　　</a:t>
            </a:r>
            <a:endParaRPr lang="en-US" altLang="ja-JP" dirty="0">
              <a:latin typeface="+mn-ea"/>
            </a:endParaRPr>
          </a:p>
          <a:p>
            <a:r>
              <a:rPr lang="ja-JP" altLang="en-US" dirty="0">
                <a:latin typeface="+mn-ea"/>
              </a:rPr>
              <a:t>　するだけでなく、外部で発生した火災のもらい火も防ぐ。</a:t>
            </a:r>
            <a:endParaRPr lang="en-US" altLang="ja-JP" dirty="0">
              <a:latin typeface="+mn-ea"/>
            </a:endParaRPr>
          </a:p>
          <a:p>
            <a:endParaRPr lang="ja-JP" altLang="en-US" dirty="0">
              <a:latin typeface="+mn-ea"/>
            </a:endParaRPr>
          </a:p>
          <a:p>
            <a:r>
              <a:rPr lang="ja-JP" altLang="en-US" dirty="0">
                <a:latin typeface="+mn-ea"/>
              </a:rPr>
              <a:t>・　遅い帰宅時や、長期不在時に外から照明をコントロール</a:t>
            </a:r>
            <a:endParaRPr lang="en-US" altLang="ja-JP" dirty="0">
              <a:latin typeface="+mn-ea"/>
            </a:endParaRPr>
          </a:p>
          <a:p>
            <a:endParaRPr lang="en-US" altLang="ja-JP" dirty="0">
              <a:latin typeface="+mn-ea"/>
            </a:endParaRPr>
          </a:p>
          <a:p>
            <a:r>
              <a:rPr lang="ja-JP" altLang="en-US" dirty="0">
                <a:latin typeface="+mn-ea"/>
              </a:rPr>
              <a:t>　</a:t>
            </a:r>
            <a:r>
              <a:rPr lang="ja-JP" altLang="en-US" sz="2000" dirty="0">
                <a:latin typeface="+mn-ea"/>
              </a:rPr>
              <a:t>＜室内＞</a:t>
            </a:r>
            <a:endParaRPr lang="en-US" altLang="ja-JP" sz="2000" dirty="0">
              <a:latin typeface="+mn-ea"/>
            </a:endParaRPr>
          </a:p>
          <a:p>
            <a:r>
              <a:rPr lang="ja-JP" altLang="en-US" dirty="0">
                <a:latin typeface="+mn-ea"/>
              </a:rPr>
              <a:t>・　火災の発生をブザーと音声で知らせ、警備会社に通知</a:t>
            </a:r>
            <a:endParaRPr lang="en-US" altLang="ja-JP" dirty="0">
              <a:latin typeface="+mn-ea"/>
            </a:endParaRPr>
          </a:p>
          <a:p>
            <a:endParaRPr lang="en-US" altLang="ja-JP" dirty="0">
              <a:latin typeface="+mn-ea"/>
            </a:endParaRPr>
          </a:p>
          <a:p>
            <a:r>
              <a:rPr lang="ja-JP" altLang="en-US" dirty="0">
                <a:latin typeface="+mn-ea"/>
              </a:rPr>
              <a:t>・　動く人体の熱をとらえて、泥棒などの侵入を感知し警備会社に通知</a:t>
            </a:r>
            <a:endParaRPr lang="en-US" altLang="ja-JP" dirty="0">
              <a:latin typeface="+mn-ea"/>
            </a:endParaRPr>
          </a:p>
          <a:p>
            <a:r>
              <a:rPr lang="ja-JP" altLang="en-US" b="1" dirty="0">
                <a:latin typeface="+mj-ea"/>
              </a:rPr>
              <a:t>　</a:t>
            </a:r>
            <a:endParaRPr lang="en-US" altLang="ja-JP" b="1" dirty="0">
              <a:latin typeface="+mj-ea"/>
            </a:endParaRPr>
          </a:p>
          <a:p>
            <a:endParaRPr lang="en-US" altLang="ja-JP" dirty="0">
              <a:latin typeface="+mj-ea"/>
              <a:ea typeface="+mj-ea"/>
            </a:endParaRPr>
          </a:p>
        </p:txBody>
      </p:sp>
      <p:sp>
        <p:nvSpPr>
          <p:cNvPr id="6" name="正方形/長方形 5"/>
          <p:cNvSpPr/>
          <p:nvPr/>
        </p:nvSpPr>
        <p:spPr>
          <a:xfrm>
            <a:off x="4423550" y="395327"/>
            <a:ext cx="2790514" cy="461665"/>
          </a:xfrm>
          <a:prstGeom prst="rect">
            <a:avLst/>
          </a:prstGeom>
        </p:spPr>
        <p:txBody>
          <a:bodyPr wrap="square">
            <a:spAutoFit/>
          </a:bodyPr>
          <a:lstStyle/>
          <a:p>
            <a:r>
              <a:rPr lang="ja-JP" altLang="en-US" sz="2400" dirty="0"/>
              <a:t>③  住宅セキュリティ</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733" y="395327"/>
            <a:ext cx="1964785" cy="1828889"/>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733" y="4992235"/>
            <a:ext cx="1312871" cy="1312871"/>
          </a:xfrm>
          <a:prstGeom prst="rect">
            <a:avLst/>
          </a:prstGeom>
        </p:spPr>
      </p:pic>
      <p:pic>
        <p:nvPicPr>
          <p:cNvPr id="9" name="図 8"/>
          <p:cNvPicPr>
            <a:picLocks noChangeAspect="1"/>
          </p:cNvPicPr>
          <p:nvPr/>
        </p:nvPicPr>
        <p:blipFill>
          <a:blip r:embed="rId5"/>
          <a:stretch>
            <a:fillRect/>
          </a:stretch>
        </p:blipFill>
        <p:spPr>
          <a:xfrm>
            <a:off x="9265490" y="2495869"/>
            <a:ext cx="2224713" cy="2224713"/>
          </a:xfrm>
          <a:prstGeom prst="rect">
            <a:avLst/>
          </a:prstGeom>
        </p:spPr>
      </p:pic>
      <p:sp>
        <p:nvSpPr>
          <p:cNvPr id="3" name="スライド番号プレースホルダー 2"/>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0" name="スライド番号プレースホルダー 6">
            <a:extLst>
              <a:ext uri="{FF2B5EF4-FFF2-40B4-BE49-F238E27FC236}">
                <a16:creationId xmlns:a16="http://schemas.microsoft.com/office/drawing/2014/main" id="{E6BB2791-0822-4454-BC6A-A28CF14CF56D}"/>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10</a:t>
            </a:fld>
            <a:endParaRPr lang="en-US" sz="1800" dirty="0">
              <a:solidFill>
                <a:schemeClr val="tx1"/>
              </a:solidFill>
            </a:endParaRPr>
          </a:p>
        </p:txBody>
      </p:sp>
    </p:spTree>
    <p:extLst>
      <p:ext uri="{BB962C8B-B14F-4D97-AF65-F5344CB8AC3E}">
        <p14:creationId xmlns:p14="http://schemas.microsoft.com/office/powerpoint/2010/main" val="122441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a:xfrm>
            <a:off x="230759" y="300954"/>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4" name="正方形/長方形 3"/>
          <p:cNvSpPr/>
          <p:nvPr/>
        </p:nvSpPr>
        <p:spPr>
          <a:xfrm>
            <a:off x="3607627" y="409854"/>
            <a:ext cx="3300702" cy="461665"/>
          </a:xfrm>
          <a:prstGeom prst="rect">
            <a:avLst/>
          </a:prstGeom>
        </p:spPr>
        <p:txBody>
          <a:bodyPr wrap="square">
            <a:spAutoFit/>
          </a:bodyPr>
          <a:lstStyle/>
          <a:p>
            <a:r>
              <a:rPr lang="ja-JP" altLang="en-US" sz="2400" b="1" dirty="0"/>
              <a:t>　</a:t>
            </a:r>
            <a:r>
              <a:rPr lang="ja-JP" altLang="en-US" sz="2400" dirty="0"/>
              <a:t>④　防災・危機管理</a:t>
            </a:r>
          </a:p>
        </p:txBody>
      </p:sp>
      <p:pic>
        <p:nvPicPr>
          <p:cNvPr id="9" name="図 8"/>
          <p:cNvPicPr>
            <a:picLocks noChangeAspect="1"/>
          </p:cNvPicPr>
          <p:nvPr/>
        </p:nvPicPr>
        <p:blipFill rotWithShape="1">
          <a:blip r:embed="rId3"/>
          <a:srcRect r="17770"/>
          <a:stretch/>
        </p:blipFill>
        <p:spPr>
          <a:xfrm>
            <a:off x="7151296" y="212525"/>
            <a:ext cx="4848226" cy="321647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271" y="3647271"/>
            <a:ext cx="5059729" cy="3024000"/>
          </a:xfrm>
          <a:prstGeom prst="rect">
            <a:avLst/>
          </a:prstGeom>
        </p:spPr>
      </p:pic>
      <p:pic>
        <p:nvPicPr>
          <p:cNvPr id="1025" name="Picture 1" descr="全国の1時間降水量50mm以上の年間発生回数の経年変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163" y="3563938"/>
            <a:ext cx="60235" cy="3600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90247" y="1198691"/>
            <a:ext cx="6814786" cy="5693866"/>
          </a:xfrm>
          <a:prstGeom prst="rect">
            <a:avLst/>
          </a:prstGeom>
        </p:spPr>
        <p:txBody>
          <a:bodyPr wrap="square">
            <a:spAutoFit/>
          </a:bodyPr>
          <a:lstStyle/>
          <a:p>
            <a:pPr indent="127000"/>
            <a:r>
              <a:rPr lang="ja-JP" altLang="en-US" sz="2000" b="1" kern="100" dirty="0">
                <a:latin typeface="Century" panose="02040604050505020304" pitchFamily="18" charset="0"/>
                <a:ea typeface="ＭＳ 明朝" panose="02020609040205080304" pitchFamily="17" charset="-128"/>
                <a:cs typeface="Courier New" panose="02070309020205020404" pitchFamily="49" charset="0"/>
              </a:rPr>
              <a:t>＜</a:t>
            </a:r>
            <a:r>
              <a:rPr lang="ja-JP" altLang="en-US" sz="2000" kern="100" dirty="0">
                <a:latin typeface="+mj-ea"/>
                <a:ea typeface="+mj-ea"/>
                <a:cs typeface="Courier New" panose="02070309020205020404" pitchFamily="49" charset="0"/>
              </a:rPr>
              <a:t>地域での対策＞</a:t>
            </a:r>
            <a:endParaRPr lang="en-US" altLang="ja-JP" sz="2000" kern="100" dirty="0">
              <a:latin typeface="+mj-ea"/>
              <a:ea typeface="+mj-ea"/>
              <a:cs typeface="Courier New" panose="02070309020205020404" pitchFamily="49" charset="0"/>
            </a:endParaRPr>
          </a:p>
          <a:p>
            <a:pPr indent="127000" algn="just"/>
            <a:endParaRPr lang="en-US" altLang="ja-JP" sz="2000" b="1" kern="100" dirty="0">
              <a:latin typeface="Century" panose="02040604050505020304" pitchFamily="18" charset="0"/>
              <a:ea typeface="ＭＳ 明朝" panose="02020609040205080304" pitchFamily="17" charset="-128"/>
              <a:cs typeface="Courier New" panose="02070309020205020404" pitchFamily="49" charset="0"/>
            </a:endParaRPr>
          </a:p>
          <a:p>
            <a:pPr indent="127000" algn="just"/>
            <a:r>
              <a:rPr lang="ja-JP" altLang="en-US" b="1" kern="100" dirty="0">
                <a:latin typeface="+mn-ea"/>
                <a:cs typeface="Courier New" panose="02070309020205020404" pitchFamily="49" charset="0"/>
              </a:rPr>
              <a:t>・</a:t>
            </a:r>
            <a:r>
              <a:rPr lang="ja-JP" altLang="en-US" kern="100" dirty="0">
                <a:latin typeface="+mn-ea"/>
                <a:cs typeface="Courier New" panose="02070309020205020404" pitchFamily="49" charset="0"/>
              </a:rPr>
              <a:t>　</a:t>
            </a:r>
            <a:r>
              <a:rPr lang="ja-JP" altLang="ja-JP" kern="100" dirty="0">
                <a:latin typeface="+mn-ea"/>
                <a:cs typeface="Courier New" panose="02070309020205020404" pitchFamily="49" charset="0"/>
              </a:rPr>
              <a:t>緊急地震速報</a:t>
            </a:r>
            <a:r>
              <a:rPr lang="ja-JP" altLang="en-US" kern="100" dirty="0">
                <a:latin typeface="+mn-ea"/>
                <a:cs typeface="Courier New" panose="02070309020205020404" pitchFamily="49" charset="0"/>
              </a:rPr>
              <a:t>など</a:t>
            </a:r>
            <a:r>
              <a:rPr lang="ja-JP" altLang="ja-JP" kern="100" dirty="0">
                <a:latin typeface="+mn-ea"/>
                <a:cs typeface="Courier New" panose="02070309020205020404" pitchFamily="49" charset="0"/>
              </a:rPr>
              <a:t>を</a:t>
            </a:r>
            <a:r>
              <a:rPr lang="en-US" altLang="ja-JP" kern="100" dirty="0">
                <a:latin typeface="+mn-ea"/>
                <a:cs typeface="Courier New" panose="02070309020205020404" pitchFamily="49" charset="0"/>
              </a:rPr>
              <a:t>AI</a:t>
            </a:r>
            <a:r>
              <a:rPr lang="ja-JP" altLang="ja-JP" kern="100" dirty="0">
                <a:latin typeface="+mn-ea"/>
                <a:cs typeface="Courier New" panose="02070309020205020404" pitchFamily="49" charset="0"/>
              </a:rPr>
              <a:t>で</a:t>
            </a:r>
            <a:r>
              <a:rPr lang="ja-JP" altLang="en-US" kern="100" dirty="0">
                <a:latin typeface="+mn-ea"/>
                <a:cs typeface="Courier New" panose="02070309020205020404" pitchFamily="49" charset="0"/>
              </a:rPr>
              <a:t>判断し、防災速報を家庭に即座に</a:t>
            </a:r>
            <a:endParaRPr lang="en-US" altLang="ja-JP" kern="100" dirty="0">
              <a:latin typeface="+mn-ea"/>
              <a:cs typeface="Courier New" panose="02070309020205020404" pitchFamily="49" charset="0"/>
            </a:endParaRPr>
          </a:p>
          <a:p>
            <a:pPr indent="127000" algn="just"/>
            <a:r>
              <a:rPr lang="ja-JP" altLang="en-US" kern="100" dirty="0">
                <a:latin typeface="+mn-ea"/>
                <a:cs typeface="Courier New" panose="02070309020205020404" pitchFamily="49" charset="0"/>
              </a:rPr>
              <a:t>　　伝える</a:t>
            </a:r>
            <a:r>
              <a:rPr lang="ja-JP" altLang="ja-JP" kern="100" dirty="0">
                <a:latin typeface="+mn-ea"/>
                <a:cs typeface="Courier New" panose="02070309020205020404" pitchFamily="49" charset="0"/>
              </a:rPr>
              <a:t>防災情報アプリ</a:t>
            </a:r>
            <a:endParaRPr lang="en-US" altLang="ja-JP" kern="100" dirty="0">
              <a:latin typeface="+mn-ea"/>
              <a:cs typeface="Courier New" panose="02070309020205020404" pitchFamily="49" charset="0"/>
            </a:endParaRPr>
          </a:p>
          <a:p>
            <a:pPr indent="127000" algn="just"/>
            <a:endParaRPr lang="en-US" altLang="ja-JP" kern="100" dirty="0">
              <a:latin typeface="+mn-ea"/>
              <a:cs typeface="Courier New" panose="02070309020205020404" pitchFamily="49" charset="0"/>
            </a:endParaRPr>
          </a:p>
          <a:p>
            <a:pPr indent="127000"/>
            <a:r>
              <a:rPr lang="ja-JP" altLang="en-US" b="1" kern="100" dirty="0">
                <a:latin typeface="+mn-ea"/>
                <a:cs typeface="Courier New" panose="02070309020205020404" pitchFamily="49" charset="0"/>
              </a:rPr>
              <a:t>・　</a:t>
            </a:r>
            <a:r>
              <a:rPr lang="ja-JP" altLang="en-US" kern="100" dirty="0">
                <a:latin typeface="+mn-ea"/>
                <a:cs typeface="Courier New" panose="02070309020205020404" pitchFamily="49" charset="0"/>
              </a:rPr>
              <a:t>住居周辺のハザードマップとリンクした、洪水用の</a:t>
            </a:r>
            <a:r>
              <a:rPr lang="ja-JP" altLang="ja-JP" kern="100" dirty="0">
                <a:latin typeface="+mn-ea"/>
                <a:cs typeface="Courier New" panose="02070309020205020404" pitchFamily="49" charset="0"/>
              </a:rPr>
              <a:t>避難</a:t>
            </a:r>
            <a:r>
              <a:rPr lang="ja-JP" altLang="en-US" kern="100" dirty="0">
                <a:latin typeface="+mn-ea"/>
                <a:cs typeface="Courier New" panose="02070309020205020404" pitchFamily="49" charset="0"/>
              </a:rPr>
              <a:t>場所の　</a:t>
            </a:r>
            <a:endParaRPr lang="en-US" altLang="ja-JP" kern="100" dirty="0">
              <a:latin typeface="+mn-ea"/>
              <a:cs typeface="Courier New" panose="02070309020205020404" pitchFamily="49" charset="0"/>
            </a:endParaRPr>
          </a:p>
          <a:p>
            <a:pPr indent="127000"/>
            <a:r>
              <a:rPr lang="ja-JP" altLang="en-US" kern="100" dirty="0">
                <a:latin typeface="+mn-ea"/>
                <a:cs typeface="Courier New" panose="02070309020205020404" pitchFamily="49" charset="0"/>
              </a:rPr>
              <a:t>　　</a:t>
            </a:r>
            <a:r>
              <a:rPr lang="ja-JP" altLang="ja-JP" kern="100" dirty="0">
                <a:latin typeface="+mn-ea"/>
                <a:cs typeface="Courier New" panose="02070309020205020404" pitchFamily="49" charset="0"/>
              </a:rPr>
              <a:t>一括情報提供</a:t>
            </a:r>
            <a:endParaRPr lang="en-US" altLang="ja-JP" kern="100" dirty="0">
              <a:latin typeface="+mn-ea"/>
              <a:cs typeface="Courier New" panose="02070309020205020404" pitchFamily="49" charset="0"/>
            </a:endParaRPr>
          </a:p>
          <a:p>
            <a:pPr indent="127000"/>
            <a:endParaRPr lang="en-US" altLang="ja-JP" kern="100" dirty="0">
              <a:latin typeface="+mn-ea"/>
              <a:cs typeface="Courier New" panose="02070309020205020404" pitchFamily="49" charset="0"/>
            </a:endParaRPr>
          </a:p>
          <a:p>
            <a:pPr indent="127000"/>
            <a:r>
              <a:rPr lang="ja-JP" altLang="en-US" kern="100" dirty="0">
                <a:latin typeface="+mn-ea"/>
                <a:cs typeface="Courier New" panose="02070309020205020404" pitchFamily="49" charset="0"/>
              </a:rPr>
              <a:t>・　洪水用・地震用の避難所の空き状況情報を</a:t>
            </a:r>
            <a:r>
              <a:rPr lang="en-US" altLang="ja-JP" kern="100" dirty="0" err="1">
                <a:latin typeface="+mn-ea"/>
                <a:cs typeface="Courier New" panose="02070309020205020404" pitchFamily="49" charset="0"/>
              </a:rPr>
              <a:t>IoT</a:t>
            </a:r>
            <a:r>
              <a:rPr lang="ja-JP" altLang="en-US" kern="100" dirty="0">
                <a:latin typeface="+mn-ea"/>
                <a:cs typeface="Courier New" panose="02070309020205020404" pitchFamily="49" charset="0"/>
              </a:rPr>
              <a:t>で知らせる。</a:t>
            </a:r>
            <a:endParaRPr lang="en-US" altLang="ja-JP" kern="100" dirty="0">
              <a:latin typeface="+mn-ea"/>
              <a:cs typeface="Courier New" panose="02070309020205020404" pitchFamily="49" charset="0"/>
            </a:endParaRPr>
          </a:p>
          <a:p>
            <a:pPr indent="127000"/>
            <a:endParaRPr lang="ja-JP" altLang="ja-JP" kern="100" dirty="0">
              <a:latin typeface="+mn-ea"/>
              <a:cs typeface="Times New Roman" panose="02020603050405020304" pitchFamily="18" charset="0"/>
            </a:endParaRPr>
          </a:p>
          <a:p>
            <a:pPr indent="127000"/>
            <a:r>
              <a:rPr lang="ja-JP" altLang="en-US" b="1" kern="100" dirty="0">
                <a:latin typeface="+mn-ea"/>
                <a:cs typeface="Times New Roman" panose="02020603050405020304" pitchFamily="18" charset="0"/>
              </a:rPr>
              <a:t>・</a:t>
            </a:r>
            <a:r>
              <a:rPr lang="ja-JP" altLang="en-US" kern="100" dirty="0">
                <a:latin typeface="+mn-ea"/>
                <a:cs typeface="Times New Roman" panose="02020603050405020304" pitchFamily="18" charset="0"/>
              </a:rPr>
              <a:t>　</a:t>
            </a:r>
            <a:r>
              <a:rPr lang="ja-JP" altLang="ja-JP" kern="100" dirty="0">
                <a:latin typeface="+mn-ea"/>
                <a:cs typeface="Courier New" panose="02070309020205020404" pitchFamily="49" charset="0"/>
              </a:rPr>
              <a:t>ひずみモニタリング</a:t>
            </a:r>
            <a:endParaRPr lang="en-US" altLang="ja-JP" kern="100" dirty="0">
              <a:latin typeface="+mn-ea"/>
              <a:cs typeface="Courier New" panose="02070309020205020404" pitchFamily="49" charset="0"/>
            </a:endParaRPr>
          </a:p>
          <a:p>
            <a:pPr indent="127000"/>
            <a:r>
              <a:rPr lang="ja-JP" altLang="en-US" kern="100" dirty="0">
                <a:latin typeface="+mn-ea"/>
                <a:cs typeface="Courier New" panose="02070309020205020404" pitchFamily="49" charset="0"/>
              </a:rPr>
              <a:t>　　</a:t>
            </a:r>
            <a:r>
              <a:rPr lang="ja-JP" altLang="ja-JP" kern="100" dirty="0">
                <a:latin typeface="+mn-ea"/>
                <a:cs typeface="Courier New" panose="02070309020205020404" pitchFamily="49" charset="0"/>
              </a:rPr>
              <a:t>老朽化が進む社会インフラ（橋・道路・トンネル等）の監視・</a:t>
            </a:r>
            <a:endParaRPr lang="en-US" altLang="ja-JP" kern="100" dirty="0">
              <a:latin typeface="+mn-ea"/>
              <a:cs typeface="Courier New" panose="02070309020205020404" pitchFamily="49" charset="0"/>
            </a:endParaRPr>
          </a:p>
          <a:p>
            <a:pPr indent="127000"/>
            <a:r>
              <a:rPr lang="ja-JP" altLang="en-US" kern="100" dirty="0">
                <a:latin typeface="+mn-ea"/>
                <a:cs typeface="Courier New" panose="02070309020205020404" pitchFamily="49" charset="0"/>
              </a:rPr>
              <a:t>　　</a:t>
            </a:r>
            <a:r>
              <a:rPr lang="ja-JP" altLang="ja-JP" kern="100" dirty="0">
                <a:latin typeface="+mn-ea"/>
                <a:cs typeface="Courier New" panose="02070309020205020404" pitchFamily="49" charset="0"/>
              </a:rPr>
              <a:t>維持管理を</a:t>
            </a:r>
            <a:r>
              <a:rPr lang="en-US" altLang="ja-JP" kern="100" dirty="0">
                <a:latin typeface="+mn-ea"/>
                <a:cs typeface="Courier New" panose="02070309020205020404" pitchFamily="49" charset="0"/>
              </a:rPr>
              <a:t>AI</a:t>
            </a:r>
            <a:r>
              <a:rPr lang="ja-JP" altLang="en-US" kern="100" dirty="0">
                <a:latin typeface="+mn-ea"/>
                <a:cs typeface="Courier New" panose="02070309020205020404" pitchFamily="49" charset="0"/>
              </a:rPr>
              <a:t>が行い事故の未然防止に役立てる。</a:t>
            </a:r>
            <a:endParaRPr lang="en-US" altLang="ja-JP" kern="100" dirty="0">
              <a:latin typeface="+mn-ea"/>
              <a:cs typeface="Courier New" panose="02070309020205020404" pitchFamily="49" charset="0"/>
            </a:endParaRPr>
          </a:p>
          <a:p>
            <a:pPr indent="127000"/>
            <a:endParaRPr lang="en-US" altLang="ja-JP" kern="100" dirty="0">
              <a:latin typeface="+mn-ea"/>
              <a:cs typeface="Courier New" panose="02070309020205020404" pitchFamily="49" charset="0"/>
            </a:endParaRPr>
          </a:p>
          <a:p>
            <a:pPr indent="127000">
              <a:spcAft>
                <a:spcPts val="0"/>
              </a:spcAft>
            </a:pPr>
            <a:r>
              <a:rPr lang="ja-JP" altLang="en-US" b="1" kern="100" dirty="0">
                <a:latin typeface="+mn-ea"/>
                <a:cs typeface="Courier New" panose="02070309020205020404" pitchFamily="49" charset="0"/>
              </a:rPr>
              <a:t>・　</a:t>
            </a:r>
            <a:r>
              <a:rPr lang="ja-JP" altLang="ja-JP" kern="100" dirty="0">
                <a:latin typeface="+mn-ea"/>
                <a:cs typeface="Courier New" panose="02070309020205020404" pitchFamily="49" charset="0"/>
              </a:rPr>
              <a:t>公共交通オープンデータセンター</a:t>
            </a:r>
            <a:r>
              <a:rPr lang="ja-JP" altLang="en-US" kern="100" dirty="0">
                <a:latin typeface="+mn-ea"/>
                <a:cs typeface="Courier New" panose="02070309020205020404" pitchFamily="49" charset="0"/>
              </a:rPr>
              <a:t>からの情報提供</a:t>
            </a:r>
            <a:endParaRPr lang="en-US" altLang="ja-JP" kern="100" dirty="0">
              <a:latin typeface="+mn-ea"/>
              <a:cs typeface="Courier New" panose="02070309020205020404" pitchFamily="49" charset="0"/>
            </a:endParaRPr>
          </a:p>
          <a:p>
            <a:pPr indent="127000">
              <a:spcAft>
                <a:spcPts val="0"/>
              </a:spcAft>
            </a:pPr>
            <a:endParaRPr lang="ja-JP" altLang="ja-JP" kern="100" dirty="0">
              <a:latin typeface="+mn-ea"/>
              <a:cs typeface="Times New Roman" panose="02020603050405020304" pitchFamily="18" charset="0"/>
            </a:endParaRPr>
          </a:p>
          <a:p>
            <a:pPr indent="127000">
              <a:spcAft>
                <a:spcPts val="0"/>
              </a:spcAft>
            </a:pPr>
            <a:r>
              <a:rPr lang="ja-JP" altLang="en-US" b="1" kern="100" dirty="0">
                <a:latin typeface="+mn-ea"/>
                <a:cs typeface="Courier New" panose="02070309020205020404" pitchFamily="49" charset="0"/>
              </a:rPr>
              <a:t>・　</a:t>
            </a:r>
            <a:r>
              <a:rPr lang="ja-JP" altLang="en-US" kern="100" dirty="0">
                <a:latin typeface="+mn-ea"/>
                <a:cs typeface="Courier New" panose="02070309020205020404" pitchFamily="49" charset="0"/>
              </a:rPr>
              <a:t>人手によらない河川の</a:t>
            </a:r>
            <a:r>
              <a:rPr lang="ja-JP" altLang="ja-JP" kern="100" dirty="0">
                <a:latin typeface="+mn-ea"/>
                <a:cs typeface="Courier New" panose="02070309020205020404" pitchFamily="49" charset="0"/>
              </a:rPr>
              <a:t>水位・</a:t>
            </a:r>
            <a:r>
              <a:rPr lang="ja-JP" altLang="en-US" kern="100" dirty="0">
                <a:latin typeface="+mn-ea"/>
                <a:cs typeface="Courier New" panose="02070309020205020404" pitchFamily="49" charset="0"/>
              </a:rPr>
              <a:t>住居周辺の</a:t>
            </a:r>
            <a:r>
              <a:rPr lang="ja-JP" altLang="ja-JP" kern="100" dirty="0">
                <a:latin typeface="+mn-ea"/>
                <a:cs typeface="Courier New" panose="02070309020205020404" pitchFamily="49" charset="0"/>
              </a:rPr>
              <a:t>雨量監視システム</a:t>
            </a:r>
            <a:endParaRPr lang="en-US" altLang="ja-JP" kern="100" dirty="0">
              <a:latin typeface="Century" panose="02040604050505020304" pitchFamily="18" charset="0"/>
              <a:ea typeface="ＭＳ 明朝" panose="02020609040205080304" pitchFamily="17" charset="-128"/>
              <a:cs typeface="Courier New" panose="02070309020205020404" pitchFamily="49" charset="0"/>
            </a:endParaRPr>
          </a:p>
          <a:p>
            <a:pPr indent="127000">
              <a:spcAft>
                <a:spcPts val="0"/>
              </a:spcAft>
            </a:pPr>
            <a:r>
              <a:rPr lang="ja-JP" altLang="en-US" kern="100" dirty="0">
                <a:latin typeface="Century" panose="02040604050505020304" pitchFamily="18" charset="0"/>
                <a:ea typeface="ＭＳ 明朝" panose="02020609040205080304" pitchFamily="17" charset="-128"/>
                <a:cs typeface="Courier New" panose="02070309020205020404" pitchFamily="49" charset="0"/>
              </a:rPr>
              <a:t>　　　　　　　　　　</a:t>
            </a:r>
            <a:endParaRPr lang="en-US" altLang="ja-JP" kern="100" dirty="0">
              <a:latin typeface="Century" panose="02040604050505020304" pitchFamily="18" charset="0"/>
              <a:ea typeface="ＭＳ 明朝" panose="02020609040205080304" pitchFamily="17" charset="-128"/>
              <a:cs typeface="Courier New" panose="02070309020205020404" pitchFamily="49" charset="0"/>
            </a:endParaRPr>
          </a:p>
          <a:p>
            <a:pPr indent="127000">
              <a:spcAft>
                <a:spcPts val="0"/>
              </a:spcAft>
            </a:pPr>
            <a:r>
              <a:rPr lang="ja-JP" altLang="en-US" kern="100" dirty="0">
                <a:latin typeface="Century" panose="02040604050505020304" pitchFamily="18" charset="0"/>
                <a:ea typeface="ＭＳ 明朝" panose="02020609040205080304" pitchFamily="17" charset="-128"/>
                <a:cs typeface="Courier New" panose="02070309020205020404" pitchFamily="49" charset="0"/>
              </a:rPr>
              <a:t>　　　　　　　　　　　</a:t>
            </a:r>
            <a:r>
              <a:rPr lang="ja-JP" altLang="en-US" sz="1000" kern="100" dirty="0">
                <a:latin typeface="+mn-ea"/>
                <a:cs typeface="Courier New" panose="02070309020205020404" pitchFamily="49" charset="0"/>
              </a:rPr>
              <a:t>出典　気象庁　全国の</a:t>
            </a:r>
            <a:r>
              <a:rPr lang="en-US" altLang="ja-JP" sz="1000" kern="100" dirty="0">
                <a:latin typeface="+mn-ea"/>
                <a:cs typeface="Courier New" panose="02070309020205020404" pitchFamily="49" charset="0"/>
              </a:rPr>
              <a:t>1</a:t>
            </a:r>
            <a:r>
              <a:rPr lang="ja-JP" altLang="en-US" sz="1000" kern="100" dirty="0">
                <a:latin typeface="+mn-ea"/>
                <a:cs typeface="Courier New" panose="02070309020205020404" pitchFamily="49" charset="0"/>
              </a:rPr>
              <a:t>時間降水量</a:t>
            </a:r>
            <a:r>
              <a:rPr lang="en-US" altLang="ja-JP" sz="1000" kern="100" dirty="0">
                <a:latin typeface="+mn-ea"/>
                <a:cs typeface="Courier New" panose="02070309020205020404" pitchFamily="49" charset="0"/>
              </a:rPr>
              <a:t>50mm</a:t>
            </a:r>
            <a:r>
              <a:rPr lang="ja-JP" altLang="en-US" sz="1000" kern="100" dirty="0">
                <a:latin typeface="+mn-ea"/>
                <a:cs typeface="Courier New" panose="02070309020205020404" pitchFamily="49" charset="0"/>
              </a:rPr>
              <a:t>以上の年間発生回数の経年変化</a:t>
            </a:r>
            <a:endParaRPr lang="ja-JP" altLang="ja-JP" kern="100" dirty="0">
              <a:latin typeface="+mn-ea"/>
              <a:cs typeface="Times New Roman" panose="02020603050405020304" pitchFamily="18" charset="0"/>
            </a:endParaRPr>
          </a:p>
          <a:p>
            <a:pPr indent="127000"/>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0" name="スライド番号プレースホルダー 6">
            <a:extLst>
              <a:ext uri="{FF2B5EF4-FFF2-40B4-BE49-F238E27FC236}">
                <a16:creationId xmlns:a16="http://schemas.microsoft.com/office/drawing/2014/main" id="{8E3FAC52-3969-4894-8569-6C7BC4F91BC1}"/>
              </a:ext>
            </a:extLst>
          </p:cNvPr>
          <p:cNvSpPr txBox="1">
            <a:spLocks/>
          </p:cNvSpPr>
          <p:nvPr/>
        </p:nvSpPr>
        <p:spPr>
          <a:xfrm>
            <a:off x="10687497" y="649287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11</a:t>
            </a:fld>
            <a:endParaRPr lang="en-US" sz="1800" dirty="0">
              <a:solidFill>
                <a:schemeClr val="tx1"/>
              </a:solidFill>
            </a:endParaRPr>
          </a:p>
        </p:txBody>
      </p:sp>
    </p:spTree>
    <p:extLst>
      <p:ext uri="{BB962C8B-B14F-4D97-AF65-F5344CB8AC3E}">
        <p14:creationId xmlns:p14="http://schemas.microsoft.com/office/powerpoint/2010/main" val="405165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389836" y="416800"/>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2" name="正方形/長方形 1"/>
          <p:cNvSpPr/>
          <p:nvPr/>
        </p:nvSpPr>
        <p:spPr>
          <a:xfrm>
            <a:off x="504661" y="1480792"/>
            <a:ext cx="8594757" cy="3724096"/>
          </a:xfrm>
          <a:prstGeom prst="rect">
            <a:avLst/>
          </a:prstGeom>
        </p:spPr>
        <p:txBody>
          <a:bodyPr wrap="square">
            <a:spAutoFit/>
          </a:bodyPr>
          <a:lstStyle/>
          <a:p>
            <a:pPr indent="127000">
              <a:spcAft>
                <a:spcPts val="0"/>
              </a:spcAft>
            </a:pPr>
            <a:endParaRPr lang="en-US" altLang="ja-JP" sz="2000" b="1" kern="100" dirty="0">
              <a:latin typeface="+mn-ea"/>
              <a:cs typeface="Courier New" panose="02070309020205020404" pitchFamily="49" charset="0"/>
            </a:endParaRPr>
          </a:p>
          <a:p>
            <a:pPr indent="127000">
              <a:spcAft>
                <a:spcPts val="0"/>
              </a:spcAft>
            </a:pPr>
            <a:r>
              <a:rPr lang="ja-JP" altLang="en-US" sz="2000" kern="100" dirty="0">
                <a:latin typeface="+mn-ea"/>
                <a:cs typeface="Courier New" panose="02070309020205020404" pitchFamily="49" charset="0"/>
              </a:rPr>
              <a:t>＜自宅での対策＞</a:t>
            </a:r>
            <a:endParaRPr lang="en-US" altLang="ja-JP" sz="2000" kern="100" dirty="0">
              <a:latin typeface="+mn-ea"/>
              <a:cs typeface="Courier New" panose="02070309020205020404" pitchFamily="49" charset="0"/>
            </a:endParaRPr>
          </a:p>
          <a:p>
            <a:pPr indent="127000">
              <a:spcAft>
                <a:spcPts val="0"/>
              </a:spcAft>
            </a:pPr>
            <a:endParaRPr lang="en-US" altLang="ja-JP" kern="100" dirty="0">
              <a:latin typeface="+mn-ea"/>
              <a:cs typeface="Courier New" panose="02070309020205020404" pitchFamily="49" charset="0"/>
            </a:endParaRPr>
          </a:p>
          <a:p>
            <a:pPr indent="127000">
              <a:spcAft>
                <a:spcPts val="0"/>
              </a:spcAft>
            </a:pPr>
            <a:r>
              <a:rPr lang="ja-JP" altLang="en-US" sz="2000" b="1" kern="100" dirty="0">
                <a:latin typeface="+mn-ea"/>
                <a:cs typeface="Courier New" panose="02070309020205020404" pitchFamily="49" charset="0"/>
              </a:rPr>
              <a:t>・</a:t>
            </a:r>
            <a:r>
              <a:rPr lang="ja-JP" altLang="ja-JP" sz="2000" kern="100" dirty="0">
                <a:latin typeface="+mn-ea"/>
                <a:cs typeface="Courier New" panose="02070309020205020404" pitchFamily="49" charset="0"/>
              </a:rPr>
              <a:t>家庭用蓄電池</a:t>
            </a:r>
            <a:r>
              <a:rPr lang="ja-JP" altLang="en-US" sz="2000" kern="100" dirty="0">
                <a:latin typeface="+mn-ea"/>
                <a:cs typeface="Courier New" panose="02070309020205020404" pitchFamily="49" charset="0"/>
              </a:rPr>
              <a:t>　</a:t>
            </a:r>
            <a:endParaRPr lang="en-US" altLang="ja-JP" sz="2000" kern="100" dirty="0">
              <a:latin typeface="+mn-ea"/>
              <a:cs typeface="Courier New" panose="02070309020205020404" pitchFamily="49" charset="0"/>
            </a:endParaRPr>
          </a:p>
          <a:p>
            <a:pPr indent="127000">
              <a:spcAft>
                <a:spcPts val="0"/>
              </a:spcAft>
            </a:pPr>
            <a:endParaRPr lang="en-US" altLang="ja-JP" kern="100" dirty="0">
              <a:latin typeface="+mn-ea"/>
              <a:cs typeface="Courier New" panose="02070309020205020404" pitchFamily="49" charset="0"/>
            </a:endParaRPr>
          </a:p>
          <a:p>
            <a:pPr indent="127000">
              <a:spcAft>
                <a:spcPts val="0"/>
              </a:spcAft>
            </a:pPr>
            <a:r>
              <a:rPr lang="ja-JP" altLang="en-US" sz="2000" kern="100" dirty="0">
                <a:latin typeface="+mn-ea"/>
                <a:cs typeface="Courier New" panose="02070309020205020404" pitchFamily="49" charset="0"/>
              </a:rPr>
              <a:t>　家庭で、停電に備えた各家庭の蓄電システム設置により</a:t>
            </a:r>
            <a:endParaRPr lang="en-US" altLang="ja-JP" sz="2000" kern="100" dirty="0">
              <a:latin typeface="+mn-ea"/>
              <a:cs typeface="Courier New" panose="02070309020205020404" pitchFamily="49" charset="0"/>
            </a:endParaRPr>
          </a:p>
          <a:p>
            <a:pPr indent="127000">
              <a:spcAft>
                <a:spcPts val="0"/>
              </a:spcAft>
            </a:pPr>
            <a:r>
              <a:rPr lang="ja-JP" altLang="en-US" sz="2000" kern="100" dirty="0">
                <a:latin typeface="+mn-ea"/>
                <a:cs typeface="Courier New" panose="02070309020205020404" pitchFamily="49" charset="0"/>
              </a:rPr>
              <a:t>　災害の減災や縮災に繋げる。</a:t>
            </a:r>
            <a:endParaRPr lang="en-US" altLang="ja-JP" sz="2000" kern="100" dirty="0">
              <a:latin typeface="+mn-ea"/>
              <a:cs typeface="Courier New" panose="02070309020205020404" pitchFamily="49" charset="0"/>
            </a:endParaRPr>
          </a:p>
          <a:p>
            <a:pPr indent="127000">
              <a:spcAft>
                <a:spcPts val="0"/>
              </a:spcAft>
            </a:pPr>
            <a:endParaRPr lang="en-US" altLang="ja-JP" sz="2000" kern="100" dirty="0">
              <a:latin typeface="+mn-ea"/>
              <a:cs typeface="Courier New" panose="02070309020205020404" pitchFamily="49" charset="0"/>
            </a:endParaRPr>
          </a:p>
          <a:p>
            <a:pPr indent="127000">
              <a:spcAft>
                <a:spcPts val="0"/>
              </a:spcAft>
            </a:pPr>
            <a:endParaRPr lang="en-US" altLang="ja-JP" sz="2000" kern="100" dirty="0">
              <a:latin typeface="+mn-ea"/>
              <a:cs typeface="Courier New" panose="02070309020205020404" pitchFamily="49" charset="0"/>
            </a:endParaRPr>
          </a:p>
          <a:p>
            <a:pPr indent="127000"/>
            <a:r>
              <a:rPr lang="ja-JP" altLang="en-US" sz="2000" b="1" kern="100" dirty="0">
                <a:latin typeface="+mn-ea"/>
                <a:cs typeface="Courier New" panose="02070309020205020404" pitchFamily="49" charset="0"/>
              </a:rPr>
              <a:t>・</a:t>
            </a:r>
            <a:r>
              <a:rPr lang="ja-JP" altLang="en-US" sz="2000" kern="100" dirty="0">
                <a:latin typeface="+mn-ea"/>
                <a:cs typeface="Courier New" panose="02070309020205020404" pitchFamily="49" charset="0"/>
              </a:rPr>
              <a:t>停電復旧後の</a:t>
            </a:r>
            <a:r>
              <a:rPr lang="ja-JP" altLang="ja-JP" sz="2000" kern="100" dirty="0">
                <a:latin typeface="+mn-ea"/>
                <a:cs typeface="Courier New" panose="02070309020205020404" pitchFamily="49" charset="0"/>
              </a:rPr>
              <a:t>漏電</a:t>
            </a:r>
            <a:r>
              <a:rPr lang="ja-JP" altLang="en-US" sz="2000" kern="100" dirty="0">
                <a:latin typeface="+mn-ea"/>
                <a:cs typeface="Courier New" panose="02070309020205020404" pitchFamily="49" charset="0"/>
              </a:rPr>
              <a:t>による火災や、</a:t>
            </a:r>
            <a:r>
              <a:rPr lang="ja-JP" altLang="ja-JP" sz="2000" kern="100" dirty="0">
                <a:latin typeface="+mn-ea"/>
                <a:cs typeface="Courier New" panose="02070309020205020404" pitchFamily="49" charset="0"/>
              </a:rPr>
              <a:t>ガス漏れなどの自動</a:t>
            </a:r>
            <a:r>
              <a:rPr lang="ja-JP" altLang="en-US" sz="2000" kern="100" dirty="0">
                <a:latin typeface="+mn-ea"/>
                <a:cs typeface="Courier New" panose="02070309020205020404" pitchFamily="49" charset="0"/>
              </a:rPr>
              <a:t>感知</a:t>
            </a:r>
            <a:endParaRPr lang="en-US" altLang="ja-JP" sz="2000" kern="100" dirty="0">
              <a:latin typeface="+mn-ea"/>
              <a:cs typeface="Courier New" panose="02070309020205020404" pitchFamily="49" charset="0"/>
            </a:endParaRPr>
          </a:p>
          <a:p>
            <a:pPr indent="127000"/>
            <a:r>
              <a:rPr lang="ja-JP" altLang="en-US" sz="2000" kern="100" dirty="0">
                <a:latin typeface="+mn-ea"/>
                <a:cs typeface="Courier New" panose="02070309020205020404" pitchFamily="49" charset="0"/>
              </a:rPr>
              <a:t>　</a:t>
            </a:r>
            <a:r>
              <a:rPr lang="ja-JP" altLang="ja-JP" sz="2000" kern="100" dirty="0">
                <a:latin typeface="+mn-ea"/>
                <a:cs typeface="Courier New" panose="02070309020205020404" pitchFamily="49" charset="0"/>
              </a:rPr>
              <a:t>システム</a:t>
            </a:r>
            <a:r>
              <a:rPr lang="ja-JP" altLang="en-US" sz="2000" kern="100" dirty="0">
                <a:latin typeface="+mn-ea"/>
                <a:cs typeface="Courier New" panose="02070309020205020404" pitchFamily="49" charset="0"/>
              </a:rPr>
              <a:t>を各家庭に備えることに、</a:t>
            </a:r>
            <a:r>
              <a:rPr lang="en-US" altLang="ja-JP" sz="2000" kern="100" dirty="0">
                <a:latin typeface="+mn-ea"/>
                <a:cs typeface="Courier New" panose="02070309020205020404" pitchFamily="49" charset="0"/>
              </a:rPr>
              <a:t>AI</a:t>
            </a:r>
            <a:r>
              <a:rPr lang="ja-JP" altLang="en-US" sz="2000" kern="100" dirty="0">
                <a:latin typeface="+mn-ea"/>
                <a:cs typeface="Courier New" panose="02070309020205020404" pitchFamily="49" charset="0"/>
              </a:rPr>
              <a:t>や</a:t>
            </a:r>
            <a:r>
              <a:rPr lang="en-US" altLang="ja-JP" sz="2000" kern="100" dirty="0" err="1">
                <a:latin typeface="+mn-ea"/>
                <a:cs typeface="Courier New" panose="02070309020205020404" pitchFamily="49" charset="0"/>
              </a:rPr>
              <a:t>IoT</a:t>
            </a:r>
            <a:r>
              <a:rPr lang="ja-JP" altLang="en-US" sz="2000" kern="100" dirty="0">
                <a:latin typeface="+mn-ea"/>
                <a:cs typeface="Courier New" panose="02070309020205020404" pitchFamily="49" charset="0"/>
              </a:rPr>
              <a:t>を活用する。</a:t>
            </a:r>
            <a:endParaRPr lang="en-US" altLang="ja-JP" sz="2000" kern="100" dirty="0">
              <a:latin typeface="+mn-ea"/>
              <a:cs typeface="Courier New" panose="02070309020205020404" pitchFamily="49" charset="0"/>
            </a:endParaRPr>
          </a:p>
          <a:p>
            <a:pPr indent="127000">
              <a:spcAft>
                <a:spcPts val="0"/>
              </a:spcAft>
            </a:pPr>
            <a:endParaRPr lang="ja-JP" altLang="ja-JP" sz="2000" kern="100" dirty="0">
              <a:latin typeface="+mn-ea"/>
              <a:cs typeface="Times New Roman" panose="02020603050405020304" pitchFamily="18" charset="0"/>
            </a:endParaRPr>
          </a:p>
        </p:txBody>
      </p:sp>
      <p:sp>
        <p:nvSpPr>
          <p:cNvPr id="3" name="正方形/長方形 2"/>
          <p:cNvSpPr/>
          <p:nvPr/>
        </p:nvSpPr>
        <p:spPr>
          <a:xfrm>
            <a:off x="3874536" y="561445"/>
            <a:ext cx="3324195" cy="461665"/>
          </a:xfrm>
          <a:prstGeom prst="rect">
            <a:avLst/>
          </a:prstGeom>
        </p:spPr>
        <p:txBody>
          <a:bodyPr wrap="square">
            <a:spAutoFit/>
          </a:bodyPr>
          <a:lstStyle/>
          <a:p>
            <a:r>
              <a:rPr lang="ja-JP" altLang="en-US" sz="2400" b="1" dirty="0"/>
              <a:t>　</a:t>
            </a:r>
            <a:r>
              <a:rPr lang="ja-JP" altLang="en-US" sz="2400" dirty="0"/>
              <a:t>④　防災・危機管理</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373" y="3932778"/>
            <a:ext cx="612000" cy="612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635" y="4830457"/>
            <a:ext cx="1302840" cy="1584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42703">
            <a:off x="7595946" y="3977929"/>
            <a:ext cx="537661" cy="1044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792" y="4154972"/>
            <a:ext cx="1751078" cy="1932422"/>
          </a:xfrm>
          <a:prstGeom prst="rect">
            <a:avLst/>
          </a:prstGeom>
        </p:spPr>
      </p:pic>
      <p:cxnSp>
        <p:nvCxnSpPr>
          <p:cNvPr id="13" name="カギ線コネクタ 12"/>
          <p:cNvCxnSpPr/>
          <p:nvPr/>
        </p:nvCxnSpPr>
        <p:spPr>
          <a:xfrm rot="10800000" flipH="1">
            <a:off x="8582672" y="3159256"/>
            <a:ext cx="1981200" cy="228600"/>
          </a:xfrm>
          <a:prstGeom prst="bentConnector3">
            <a:avLst>
              <a:gd name="adj1" fmla="val 108656"/>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50" name="図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3005" y="2553016"/>
            <a:ext cx="13652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859" y="821166"/>
            <a:ext cx="29813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図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81558" y="1653016"/>
            <a:ext cx="636588" cy="17113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p:nvPr/>
        </p:nvGrpSpPr>
        <p:grpSpPr>
          <a:xfrm>
            <a:off x="10162396" y="1995844"/>
            <a:ext cx="1171575" cy="847090"/>
            <a:chOff x="9990154" y="2789666"/>
            <a:chExt cx="1171575" cy="847090"/>
          </a:xfrm>
        </p:grpSpPr>
        <p:cxnSp>
          <p:nvCxnSpPr>
            <p:cNvPr id="14" name="カギ線コネクタ 13"/>
            <p:cNvCxnSpPr/>
            <p:nvPr/>
          </p:nvCxnSpPr>
          <p:spPr>
            <a:xfrm>
              <a:off x="9990154" y="2789666"/>
              <a:ext cx="990600" cy="619125"/>
            </a:xfrm>
            <a:prstGeom prst="bentConnector3">
              <a:avLst>
                <a:gd name="adj1" fmla="val 5000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p:nvPr/>
          </p:nvCxnSpPr>
          <p:spPr>
            <a:xfrm rot="16200000">
              <a:off x="10528316" y="3003344"/>
              <a:ext cx="428625" cy="838200"/>
            </a:xfrm>
            <a:prstGeom prst="bentConnector3">
              <a:avLst/>
            </a:prstGeom>
            <a:ln w="38100">
              <a:solidFill>
                <a:schemeClr val="bg1">
                  <a:lumMod val="50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17" name="乗算記号 16"/>
            <p:cNvSpPr/>
            <p:nvPr/>
          </p:nvSpPr>
          <p:spPr>
            <a:xfrm>
              <a:off x="10656904" y="3255756"/>
              <a:ext cx="323850" cy="35941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Rectangle 8"/>
          <p:cNvSpPr>
            <a:spLocks noChangeArrowheads="1"/>
          </p:cNvSpPr>
          <p:nvPr/>
        </p:nvSpPr>
        <p:spPr bwMode="auto">
          <a:xfrm>
            <a:off x="4318017" y="2545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9"/>
          <p:cNvSpPr>
            <a:spLocks noChangeArrowheads="1"/>
          </p:cNvSpPr>
          <p:nvPr/>
        </p:nvSpPr>
        <p:spPr bwMode="auto">
          <a:xfrm>
            <a:off x="4538134" y="4235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300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78148">
            <a:off x="6943013" y="4838047"/>
            <a:ext cx="858034" cy="1666084"/>
          </a:xfrm>
          <a:prstGeom prst="rect">
            <a:avLst/>
          </a:prstGeom>
        </p:spPr>
      </p:pic>
      <p:sp>
        <p:nvSpPr>
          <p:cNvPr id="5" name="スライド番号プレースホルダー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22" name="スライド番号プレースホルダー 6">
            <a:extLst>
              <a:ext uri="{FF2B5EF4-FFF2-40B4-BE49-F238E27FC236}">
                <a16:creationId xmlns:a16="http://schemas.microsoft.com/office/drawing/2014/main" id="{7F248497-6F47-4422-99FE-378D7A581A7B}"/>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12</a:t>
            </a:fld>
            <a:endParaRPr lang="en-US" sz="1800" dirty="0">
              <a:solidFill>
                <a:schemeClr val="tx1"/>
              </a:solidFill>
            </a:endParaRPr>
          </a:p>
        </p:txBody>
      </p:sp>
    </p:spTree>
    <p:extLst>
      <p:ext uri="{BB962C8B-B14F-4D97-AF65-F5344CB8AC3E}">
        <p14:creationId xmlns:p14="http://schemas.microsoft.com/office/powerpoint/2010/main" val="79758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358699" y="329574"/>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2" name="正方形/長方形 1">
            <a:extLst>
              <a:ext uri="{FF2B5EF4-FFF2-40B4-BE49-F238E27FC236}">
                <a16:creationId xmlns:a16="http://schemas.microsoft.com/office/drawing/2014/main" id="{A9A68412-53E7-4E02-887A-0D3631A49DD2}"/>
              </a:ext>
            </a:extLst>
          </p:cNvPr>
          <p:cNvSpPr/>
          <p:nvPr/>
        </p:nvSpPr>
        <p:spPr>
          <a:xfrm>
            <a:off x="615462" y="505823"/>
            <a:ext cx="11342076" cy="6001643"/>
          </a:xfrm>
          <a:prstGeom prst="rect">
            <a:avLst/>
          </a:prstGeom>
        </p:spPr>
        <p:txBody>
          <a:bodyPr wrap="square">
            <a:spAutoFit/>
          </a:bodyPr>
          <a:lstStyle/>
          <a:p>
            <a:r>
              <a:rPr lang="ja-JP" altLang="en-US" sz="2000" b="1" dirty="0"/>
              <a:t>　　　　　　　　　　　　　　　　　　　　</a:t>
            </a:r>
            <a:r>
              <a:rPr lang="ja-JP" altLang="en-US" sz="2200" dirty="0"/>
              <a:t>⑤</a:t>
            </a:r>
            <a:r>
              <a:rPr lang="ja-JP" altLang="ja-JP" sz="2200" dirty="0"/>
              <a:t>　子供</a:t>
            </a:r>
            <a:r>
              <a:rPr lang="ja-JP" altLang="en-US" sz="2200" dirty="0"/>
              <a:t>・高齢者</a:t>
            </a:r>
            <a:r>
              <a:rPr lang="ja-JP" altLang="ja-JP" sz="2200" dirty="0"/>
              <a:t>の見守り</a:t>
            </a:r>
            <a:endParaRPr lang="en-US" altLang="ja-JP" sz="2200" dirty="0"/>
          </a:p>
          <a:p>
            <a:endParaRPr lang="en-US" altLang="ja-JP" b="1" dirty="0"/>
          </a:p>
          <a:p>
            <a:r>
              <a:rPr lang="ja-JP" altLang="en-US" sz="2000" b="1" dirty="0">
                <a:latin typeface="+mn-ea"/>
              </a:rPr>
              <a:t>＜</a:t>
            </a:r>
            <a:r>
              <a:rPr lang="ja-JP" altLang="ja-JP" sz="2000" dirty="0">
                <a:latin typeface="+mn-ea"/>
              </a:rPr>
              <a:t>育児支援</a:t>
            </a:r>
            <a:r>
              <a:rPr lang="ja-JP" altLang="en-US" sz="2000" dirty="0">
                <a:latin typeface="+mn-ea"/>
              </a:rPr>
              <a:t>・</a:t>
            </a:r>
            <a:r>
              <a:rPr lang="ja-JP" altLang="ja-JP" sz="2000" dirty="0">
                <a:latin typeface="+mn-ea"/>
              </a:rPr>
              <a:t>見守り</a:t>
            </a:r>
            <a:r>
              <a:rPr lang="ja-JP" altLang="en-US" sz="2000" dirty="0">
                <a:latin typeface="+mn-ea"/>
              </a:rPr>
              <a:t>＞</a:t>
            </a:r>
            <a:endParaRPr lang="en-US" altLang="ja-JP" sz="2000" dirty="0">
              <a:latin typeface="+mn-ea"/>
            </a:endParaRPr>
          </a:p>
          <a:p>
            <a:endParaRPr lang="ja-JP" altLang="ja-JP" dirty="0">
              <a:latin typeface="+mn-ea"/>
            </a:endParaRPr>
          </a:p>
          <a:p>
            <a:r>
              <a:rPr lang="ja-JP" altLang="ja-JP" dirty="0">
                <a:latin typeface="+mn-ea"/>
              </a:rPr>
              <a:t>　　</a:t>
            </a:r>
            <a:r>
              <a:rPr lang="ja-JP" altLang="en-US" dirty="0">
                <a:latin typeface="+mn-ea"/>
              </a:rPr>
              <a:t>・　</a:t>
            </a:r>
            <a:r>
              <a:rPr lang="ja-JP" altLang="ja-JP" dirty="0">
                <a:latin typeface="+mn-ea"/>
              </a:rPr>
              <a:t>親や保育士の負担を減らす</a:t>
            </a:r>
            <a:r>
              <a:rPr lang="en-US" altLang="ja-JP" dirty="0">
                <a:latin typeface="+mn-ea"/>
              </a:rPr>
              <a:t>IoT</a:t>
            </a:r>
            <a:r>
              <a:rPr lang="ja-JP" altLang="ja-JP" dirty="0">
                <a:latin typeface="+mn-ea"/>
              </a:rPr>
              <a:t>センサー</a:t>
            </a:r>
            <a:endParaRPr lang="en-US" altLang="ja-JP" dirty="0">
              <a:latin typeface="+mn-ea"/>
            </a:endParaRPr>
          </a:p>
          <a:p>
            <a:endParaRPr lang="ja-JP" altLang="ja-JP" sz="1000" b="1" dirty="0">
              <a:latin typeface="+mn-ea"/>
            </a:endParaRPr>
          </a:p>
          <a:p>
            <a:r>
              <a:rPr lang="ja-JP" altLang="en-US" b="1" dirty="0"/>
              <a:t>　　　　</a:t>
            </a:r>
            <a:r>
              <a:rPr lang="ja-JP" altLang="ja-JP" dirty="0">
                <a:latin typeface="+mn-ea"/>
              </a:rPr>
              <a:t>乳幼児突然死症候群の予兆がないかなど、昼寝中の乳幼児や園児を</a:t>
            </a:r>
            <a:endParaRPr lang="en-US" altLang="ja-JP" dirty="0">
              <a:latin typeface="+mn-ea"/>
            </a:endParaRPr>
          </a:p>
          <a:p>
            <a:r>
              <a:rPr lang="ja-JP" altLang="en-US" dirty="0">
                <a:latin typeface="+mn-ea"/>
              </a:rPr>
              <a:t>　　　</a:t>
            </a:r>
            <a:r>
              <a:rPr lang="en-US" altLang="ja-JP" dirty="0">
                <a:latin typeface="+mn-ea"/>
              </a:rPr>
              <a:t>5</a:t>
            </a:r>
            <a:r>
              <a:rPr lang="ja-JP" altLang="ja-JP" dirty="0">
                <a:latin typeface="+mn-ea"/>
              </a:rPr>
              <a:t>～</a:t>
            </a:r>
            <a:r>
              <a:rPr lang="en-US" altLang="ja-JP" dirty="0">
                <a:latin typeface="+mn-ea"/>
              </a:rPr>
              <a:t>10</a:t>
            </a:r>
            <a:r>
              <a:rPr lang="ja-JP" altLang="ja-JP" dirty="0">
                <a:latin typeface="+mn-ea"/>
              </a:rPr>
              <a:t>分ごとに確認していた作業は、システム導入後、</a:t>
            </a:r>
            <a:r>
              <a:rPr lang="ja-JP" altLang="en-US" dirty="0">
                <a:latin typeface="+mn-ea"/>
              </a:rPr>
              <a:t>パンツや</a:t>
            </a:r>
            <a:r>
              <a:rPr lang="ja-JP" altLang="ja-JP" dirty="0">
                <a:latin typeface="+mn-ea"/>
              </a:rPr>
              <a:t>オムツにつけた</a:t>
            </a:r>
            <a:endParaRPr lang="en-US" altLang="ja-JP" dirty="0">
              <a:latin typeface="+mn-ea"/>
            </a:endParaRPr>
          </a:p>
          <a:p>
            <a:r>
              <a:rPr lang="ja-JP" altLang="en-US" dirty="0">
                <a:latin typeface="+mn-ea"/>
              </a:rPr>
              <a:t>　　　</a:t>
            </a:r>
            <a:r>
              <a:rPr lang="ja-JP" altLang="ja-JP" dirty="0">
                <a:latin typeface="+mn-ea"/>
              </a:rPr>
              <a:t>センサーで</a:t>
            </a:r>
            <a:r>
              <a:rPr lang="ja-JP" altLang="en-US" dirty="0">
                <a:latin typeface="+mn-ea"/>
              </a:rPr>
              <a:t>呼吸と尿漏れの</a:t>
            </a:r>
            <a:r>
              <a:rPr lang="ja-JP" altLang="ja-JP" dirty="0">
                <a:latin typeface="+mn-ea"/>
              </a:rPr>
              <a:t>ダブルチェックできるようになり、親や保育士の</a:t>
            </a:r>
            <a:endParaRPr lang="en-US" altLang="ja-JP" dirty="0">
              <a:latin typeface="+mn-ea"/>
            </a:endParaRPr>
          </a:p>
          <a:p>
            <a:r>
              <a:rPr lang="ja-JP" altLang="en-US" dirty="0">
                <a:latin typeface="+mn-ea"/>
              </a:rPr>
              <a:t>　　　</a:t>
            </a:r>
            <a:r>
              <a:rPr lang="ja-JP" altLang="ja-JP" dirty="0">
                <a:latin typeface="+mn-ea"/>
              </a:rPr>
              <a:t>精神的負担を軽くする。</a:t>
            </a:r>
          </a:p>
          <a:p>
            <a:endParaRPr lang="en-US" altLang="ja-JP" dirty="0"/>
          </a:p>
          <a:p>
            <a:r>
              <a:rPr lang="ja-JP" altLang="en-US" dirty="0"/>
              <a:t>　　・</a:t>
            </a:r>
            <a:r>
              <a:rPr lang="ja-JP" altLang="en-US" dirty="0">
                <a:latin typeface="+mj-ea"/>
                <a:ea typeface="+mj-ea"/>
              </a:rPr>
              <a:t>　</a:t>
            </a:r>
            <a:r>
              <a:rPr lang="ja-JP" altLang="ja-JP" dirty="0">
                <a:latin typeface="+mj-ea"/>
                <a:ea typeface="+mj-ea"/>
              </a:rPr>
              <a:t>お話相手の「</a:t>
            </a:r>
            <a:r>
              <a:rPr lang="en-US" altLang="ja-JP" dirty="0" err="1">
                <a:latin typeface="+mj-ea"/>
                <a:ea typeface="+mj-ea"/>
              </a:rPr>
              <a:t>Keepon</a:t>
            </a:r>
            <a:r>
              <a:rPr lang="ja-JP" altLang="ja-JP" dirty="0">
                <a:latin typeface="+mj-ea"/>
                <a:ea typeface="+mj-ea"/>
              </a:rPr>
              <a:t>ロボット」</a:t>
            </a:r>
            <a:r>
              <a:rPr lang="ja-JP" altLang="ja-JP" dirty="0"/>
              <a:t>（電気通信大卒業の東北大学　小嶋秀樹教授）</a:t>
            </a:r>
            <a:endParaRPr lang="en-US" altLang="ja-JP" dirty="0"/>
          </a:p>
          <a:p>
            <a:endParaRPr lang="en-US" altLang="ja-JP" sz="1000" dirty="0"/>
          </a:p>
          <a:p>
            <a:r>
              <a:rPr lang="ja-JP" altLang="en-US" dirty="0"/>
              <a:t>　　　　</a:t>
            </a:r>
            <a:r>
              <a:rPr lang="ja-JP" altLang="ja-JP" dirty="0">
                <a:latin typeface="+mn-ea"/>
              </a:rPr>
              <a:t> 幼児や言語障害・自閉症の幼児と会話して、アクセントや発音を易しく、</a:t>
            </a:r>
            <a:endParaRPr lang="en-US" altLang="ja-JP" dirty="0">
              <a:latin typeface="+mn-ea"/>
            </a:endParaRPr>
          </a:p>
          <a:p>
            <a:r>
              <a:rPr lang="ja-JP" altLang="en-US" dirty="0">
                <a:latin typeface="+mn-ea"/>
              </a:rPr>
              <a:t>　　　</a:t>
            </a:r>
            <a:r>
              <a:rPr lang="ja-JP" altLang="ja-JP" dirty="0">
                <a:latin typeface="+mn-ea"/>
              </a:rPr>
              <a:t>正確に直してくれるひよこ型のロボット</a:t>
            </a:r>
            <a:r>
              <a:rPr lang="ja-JP" altLang="en-US" dirty="0">
                <a:latin typeface="+mn-ea"/>
              </a:rPr>
              <a:t>。</a:t>
            </a:r>
            <a:endParaRPr lang="en-US" altLang="ja-JP" dirty="0">
              <a:latin typeface="+mn-ea"/>
            </a:endParaRPr>
          </a:p>
          <a:p>
            <a:endParaRPr lang="en-US" altLang="ja-JP" dirty="0"/>
          </a:p>
          <a:p>
            <a:r>
              <a:rPr lang="ja-JP" altLang="en-US" dirty="0"/>
              <a:t>　　・　</a:t>
            </a:r>
            <a:r>
              <a:rPr lang="ja-JP" altLang="ja-JP" dirty="0"/>
              <a:t>ドア・窓のセンサー（事故防止、防犯）</a:t>
            </a:r>
            <a:endParaRPr lang="en-US" altLang="ja-JP" dirty="0"/>
          </a:p>
          <a:p>
            <a:endParaRPr lang="ja-JP" altLang="ja-JP" sz="1200" dirty="0"/>
          </a:p>
          <a:p>
            <a:r>
              <a:rPr lang="ja-JP" altLang="ja-JP" dirty="0"/>
              <a:t>　　</a:t>
            </a:r>
            <a:r>
              <a:rPr lang="ja-JP" altLang="en-US" dirty="0"/>
              <a:t>　　</a:t>
            </a:r>
            <a:r>
              <a:rPr lang="ja-JP" altLang="ja-JP" dirty="0"/>
              <a:t>自宅や保育園のドアや窓にシステムを設置し、開閉をセンサーで知らせる。</a:t>
            </a:r>
            <a:endParaRPr lang="en-US" altLang="ja-JP" dirty="0"/>
          </a:p>
          <a:p>
            <a:r>
              <a:rPr lang="ja-JP" altLang="en-US" dirty="0"/>
              <a:t>　　　</a:t>
            </a:r>
            <a:r>
              <a:rPr lang="ja-JP" altLang="ja-JP" dirty="0"/>
              <a:t>親や保育士が目を離した隙の乳幼児の外出防止や転落防止に役立つ。</a:t>
            </a:r>
          </a:p>
          <a:p>
            <a:endParaRPr lang="ja-JP" altLang="ja-JP" dirty="0"/>
          </a:p>
          <a:p>
            <a:endParaRPr lang="en-US" altLang="ja-JP" dirty="0"/>
          </a:p>
        </p:txBody>
      </p:sp>
      <p:pic>
        <p:nvPicPr>
          <p:cNvPr id="4" name="図 3">
            <a:extLst>
              <a:ext uri="{FF2B5EF4-FFF2-40B4-BE49-F238E27FC236}">
                <a16:creationId xmlns:a16="http://schemas.microsoft.com/office/drawing/2014/main" id="{D43243FC-D9FE-4A3B-97B1-E91D84F8FB4F}"/>
              </a:ext>
            </a:extLst>
          </p:cNvPr>
          <p:cNvPicPr>
            <a:picLocks noChangeAspect="1"/>
          </p:cNvPicPr>
          <p:nvPr/>
        </p:nvPicPr>
        <p:blipFill>
          <a:blip r:embed="rId3"/>
          <a:stretch>
            <a:fillRect/>
          </a:stretch>
        </p:blipFill>
        <p:spPr>
          <a:xfrm>
            <a:off x="8915399" y="669307"/>
            <a:ext cx="1966913" cy="1714500"/>
          </a:xfrm>
          <a:prstGeom prst="rect">
            <a:avLst/>
          </a:prstGeom>
        </p:spPr>
      </p:pic>
      <p:pic>
        <p:nvPicPr>
          <p:cNvPr id="1026" name="Picture 2" descr="31.ドアによる指はさみ事故">
            <a:extLst>
              <a:ext uri="{FF2B5EF4-FFF2-40B4-BE49-F238E27FC236}">
                <a16:creationId xmlns:a16="http://schemas.microsoft.com/office/drawing/2014/main" id="{8EBE2468-E5DE-4A6F-976A-58A435EC9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2046" y="4846570"/>
            <a:ext cx="2548843" cy="1824379"/>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図 6">
            <a:extLst>
              <a:ext uri="{FF2B5EF4-FFF2-40B4-BE49-F238E27FC236}">
                <a16:creationId xmlns:a16="http://schemas.microsoft.com/office/drawing/2014/main" id="{AA564AEB-D564-44B7-8921-F83663EB68C5}"/>
              </a:ext>
            </a:extLst>
          </p:cNvPr>
          <p:cNvPicPr>
            <a:picLocks noChangeAspect="1"/>
          </p:cNvPicPr>
          <p:nvPr/>
        </p:nvPicPr>
        <p:blipFill>
          <a:blip r:embed="rId5"/>
          <a:stretch>
            <a:fillRect/>
          </a:stretch>
        </p:blipFill>
        <p:spPr>
          <a:xfrm>
            <a:off x="9162046" y="2383806"/>
            <a:ext cx="2795492" cy="2299281"/>
          </a:xfrm>
          <a:prstGeom prst="rect">
            <a:avLst/>
          </a:prstGeom>
        </p:spPr>
      </p:pic>
      <p:sp>
        <p:nvSpPr>
          <p:cNvPr id="8" name="スライド番号プレースホルダー 6">
            <a:extLst>
              <a:ext uri="{FF2B5EF4-FFF2-40B4-BE49-F238E27FC236}">
                <a16:creationId xmlns:a16="http://schemas.microsoft.com/office/drawing/2014/main" id="{9292AEF3-B773-47F4-9646-EAED8D09B256}"/>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13</a:t>
            </a:fld>
            <a:endParaRPr lang="en-US" sz="1800" dirty="0">
              <a:solidFill>
                <a:schemeClr val="tx1"/>
              </a:solidFill>
            </a:endParaRPr>
          </a:p>
        </p:txBody>
      </p:sp>
    </p:spTree>
    <p:extLst>
      <p:ext uri="{BB962C8B-B14F-4D97-AF65-F5344CB8AC3E}">
        <p14:creationId xmlns:p14="http://schemas.microsoft.com/office/powerpoint/2010/main" val="104469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時計 が含まれている画像&#10;&#10;自動的に生成された説明">
            <a:extLst>
              <a:ext uri="{FF2B5EF4-FFF2-40B4-BE49-F238E27FC236}">
                <a16:creationId xmlns:a16="http://schemas.microsoft.com/office/drawing/2014/main" id="{1EA6AA62-EC82-4D0C-A919-1F4C9B34A6C2}"/>
              </a:ext>
            </a:extLst>
          </p:cNvPr>
          <p:cNvPicPr>
            <a:picLocks noChangeAspect="1"/>
          </p:cNvPicPr>
          <p:nvPr/>
        </p:nvPicPr>
        <p:blipFill>
          <a:blip r:embed="rId3"/>
          <a:stretch>
            <a:fillRect/>
          </a:stretch>
        </p:blipFill>
        <p:spPr>
          <a:xfrm>
            <a:off x="9306530" y="3995598"/>
            <a:ext cx="2582013" cy="2191842"/>
          </a:xfrm>
          <a:prstGeom prst="rect">
            <a:avLst/>
          </a:prstGeom>
        </p:spPr>
      </p:pic>
      <p:pic>
        <p:nvPicPr>
          <p:cNvPr id="6" name="図 5" descr="挿絵 が含まれている画像&#10;&#10;自動的に生成された説明">
            <a:extLst>
              <a:ext uri="{FF2B5EF4-FFF2-40B4-BE49-F238E27FC236}">
                <a16:creationId xmlns:a16="http://schemas.microsoft.com/office/drawing/2014/main" id="{D3D691EB-E1C7-41D7-AF54-97C49A961A8D}"/>
              </a:ext>
            </a:extLst>
          </p:cNvPr>
          <p:cNvPicPr>
            <a:picLocks noChangeAspect="1"/>
          </p:cNvPicPr>
          <p:nvPr/>
        </p:nvPicPr>
        <p:blipFill>
          <a:blip r:embed="rId4"/>
          <a:stretch>
            <a:fillRect/>
          </a:stretch>
        </p:blipFill>
        <p:spPr>
          <a:xfrm>
            <a:off x="8661431" y="101477"/>
            <a:ext cx="2685444" cy="2248033"/>
          </a:xfrm>
          <a:prstGeom prst="rect">
            <a:avLst/>
          </a:prstGeom>
        </p:spPr>
      </p:pic>
      <p:sp>
        <p:nvSpPr>
          <p:cNvPr id="8" name="円/楕円 7"/>
          <p:cNvSpPr/>
          <p:nvPr/>
        </p:nvSpPr>
        <p:spPr>
          <a:xfrm>
            <a:off x="390595" y="239288"/>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2" name="正方形/長方形 1">
            <a:extLst>
              <a:ext uri="{FF2B5EF4-FFF2-40B4-BE49-F238E27FC236}">
                <a16:creationId xmlns:a16="http://schemas.microsoft.com/office/drawing/2014/main" id="{0880C2C0-2EE0-4CEB-AB60-162A28159ABB}"/>
              </a:ext>
            </a:extLst>
          </p:cNvPr>
          <p:cNvSpPr/>
          <p:nvPr/>
        </p:nvSpPr>
        <p:spPr>
          <a:xfrm>
            <a:off x="390595" y="918754"/>
            <a:ext cx="10701678" cy="5724644"/>
          </a:xfrm>
          <a:prstGeom prst="rect">
            <a:avLst/>
          </a:prstGeom>
        </p:spPr>
        <p:txBody>
          <a:bodyPr wrap="square">
            <a:spAutoFit/>
          </a:bodyPr>
          <a:lstStyle/>
          <a:p>
            <a:r>
              <a:rPr lang="ja-JP" altLang="en-US" sz="2000" b="1" dirty="0">
                <a:latin typeface="+mn-ea"/>
              </a:rPr>
              <a:t>＜</a:t>
            </a:r>
            <a:r>
              <a:rPr lang="ja-JP" altLang="ja-JP" sz="2000" dirty="0">
                <a:latin typeface="+mn-ea"/>
              </a:rPr>
              <a:t>育児支援</a:t>
            </a:r>
            <a:r>
              <a:rPr lang="ja-JP" altLang="en-US" sz="2000" dirty="0">
                <a:latin typeface="+mn-ea"/>
              </a:rPr>
              <a:t>・</a:t>
            </a:r>
            <a:r>
              <a:rPr lang="ja-JP" altLang="ja-JP" sz="2000" dirty="0">
                <a:latin typeface="+mn-ea"/>
              </a:rPr>
              <a:t>見守り</a:t>
            </a:r>
            <a:r>
              <a:rPr lang="ja-JP" altLang="en-US" sz="2000" dirty="0">
                <a:latin typeface="+mn-ea"/>
              </a:rPr>
              <a:t>＞</a:t>
            </a:r>
            <a:endParaRPr lang="en-US" altLang="ja-JP" dirty="0">
              <a:latin typeface="+mj-ea"/>
              <a:ea typeface="+mj-ea"/>
              <a:cs typeface="Courier New" panose="02070309020205020404" pitchFamily="49" charset="0"/>
            </a:endParaRPr>
          </a:p>
          <a:p>
            <a:r>
              <a:rPr lang="ja-JP" altLang="en-US" dirty="0">
                <a:latin typeface="+mj-ea"/>
                <a:ea typeface="+mj-ea"/>
                <a:cs typeface="Courier New" panose="02070309020205020404" pitchFamily="49" charset="0"/>
              </a:rPr>
              <a:t>  ・　ベビー・キッズシッター</a:t>
            </a:r>
            <a:endParaRPr lang="en-US" altLang="ja-JP" dirty="0">
              <a:latin typeface="+mj-ea"/>
              <a:ea typeface="+mj-ea"/>
              <a:cs typeface="Courier New" panose="02070309020205020404" pitchFamily="49" charset="0"/>
            </a:endParaRPr>
          </a:p>
          <a:p>
            <a:r>
              <a:rPr lang="ja-JP" altLang="en-US" dirty="0">
                <a:latin typeface="+mj-ea"/>
                <a:ea typeface="+mj-ea"/>
                <a:cs typeface="Courier New" panose="02070309020205020404" pitchFamily="49" charset="0"/>
              </a:rPr>
              <a:t>　　　　</a:t>
            </a:r>
            <a:r>
              <a:rPr lang="ja-JP" altLang="ja-JP" dirty="0">
                <a:latin typeface="+mj-ea"/>
                <a:ea typeface="+mj-ea"/>
              </a:rPr>
              <a:t>　家事</a:t>
            </a:r>
            <a:r>
              <a:rPr lang="ja-JP" altLang="en-US" dirty="0">
                <a:latin typeface="+mj-ea"/>
                <a:ea typeface="+mj-ea"/>
              </a:rPr>
              <a:t>など多忙時に、</a:t>
            </a:r>
            <a:r>
              <a:rPr lang="ja-JP" altLang="ja-JP" dirty="0">
                <a:latin typeface="+mj-ea"/>
                <a:ea typeface="+mj-ea"/>
              </a:rPr>
              <a:t>乳幼児の相手をしてくれるロボット</a:t>
            </a:r>
            <a:endParaRPr lang="en-US" altLang="ja-JP" dirty="0">
              <a:latin typeface="+mj-ea"/>
              <a:ea typeface="+mj-ea"/>
            </a:endParaRPr>
          </a:p>
          <a:p>
            <a:endParaRPr lang="en-US" altLang="ja-JP" dirty="0">
              <a:latin typeface="+mj-ea"/>
              <a:ea typeface="+mj-ea"/>
            </a:endParaRPr>
          </a:p>
          <a:p>
            <a:r>
              <a:rPr lang="ja-JP" altLang="en-US" dirty="0">
                <a:latin typeface="+mj-ea"/>
                <a:ea typeface="+mj-ea"/>
              </a:rPr>
              <a:t>　・　</a:t>
            </a:r>
            <a:r>
              <a:rPr lang="ja-JP" altLang="ja-JP" dirty="0">
                <a:latin typeface="+mj-ea"/>
                <a:ea typeface="+mj-ea"/>
              </a:rPr>
              <a:t>送り迎え代行サービス</a:t>
            </a:r>
            <a:r>
              <a:rPr lang="ja-JP" altLang="en-US" dirty="0">
                <a:latin typeface="+mj-ea"/>
                <a:ea typeface="+mj-ea"/>
              </a:rPr>
              <a:t>システム</a:t>
            </a:r>
            <a:endParaRPr lang="en-US" altLang="ja-JP" dirty="0">
              <a:latin typeface="+mj-ea"/>
              <a:ea typeface="+mj-ea"/>
            </a:endParaRPr>
          </a:p>
          <a:p>
            <a:r>
              <a:rPr lang="ja-JP" altLang="ja-JP" dirty="0">
                <a:latin typeface="+mj-ea"/>
                <a:ea typeface="+mj-ea"/>
              </a:rPr>
              <a:t>　　　</a:t>
            </a:r>
            <a:r>
              <a:rPr lang="ja-JP" altLang="en-US" dirty="0">
                <a:latin typeface="+mj-ea"/>
                <a:ea typeface="+mj-ea"/>
              </a:rPr>
              <a:t>　</a:t>
            </a:r>
            <a:r>
              <a:rPr lang="ja-JP" altLang="ja-JP" dirty="0">
                <a:latin typeface="+mj-ea"/>
                <a:ea typeface="+mj-ea"/>
              </a:rPr>
              <a:t>保育園や稽古</a:t>
            </a:r>
            <a:r>
              <a:rPr lang="ja-JP" altLang="en-US" dirty="0">
                <a:latin typeface="+mj-ea"/>
                <a:ea typeface="+mj-ea"/>
              </a:rPr>
              <a:t>事</a:t>
            </a:r>
            <a:r>
              <a:rPr lang="ja-JP" altLang="ja-JP" dirty="0">
                <a:latin typeface="+mj-ea"/>
                <a:ea typeface="+mj-ea"/>
              </a:rPr>
              <a:t>、塾などの送迎</a:t>
            </a:r>
            <a:r>
              <a:rPr lang="ja-JP" altLang="en-US" dirty="0">
                <a:latin typeface="+mj-ea"/>
                <a:ea typeface="+mj-ea"/>
              </a:rPr>
              <a:t>が出来なくなった時に</a:t>
            </a:r>
            <a:r>
              <a:rPr lang="ja-JP" altLang="ja-JP" dirty="0">
                <a:latin typeface="+mj-ea"/>
                <a:ea typeface="+mj-ea"/>
              </a:rPr>
              <a:t>アプリで</a:t>
            </a:r>
            <a:r>
              <a:rPr lang="ja-JP" altLang="en-US" dirty="0">
                <a:latin typeface="+mj-ea"/>
                <a:ea typeface="+mj-ea"/>
              </a:rPr>
              <a:t>代わりの人を</a:t>
            </a:r>
            <a:r>
              <a:rPr lang="ja-JP" altLang="ja-JP" dirty="0">
                <a:latin typeface="+mj-ea"/>
                <a:ea typeface="+mj-ea"/>
              </a:rPr>
              <a:t>依頼できるシステム</a:t>
            </a:r>
            <a:endParaRPr lang="en-US" altLang="ja-JP" dirty="0">
              <a:latin typeface="+mj-ea"/>
              <a:ea typeface="+mj-ea"/>
            </a:endParaRPr>
          </a:p>
          <a:p>
            <a:endParaRPr lang="en-US" altLang="ja-JP" dirty="0">
              <a:latin typeface="+mj-ea"/>
              <a:ea typeface="+mj-ea"/>
            </a:endParaRPr>
          </a:p>
          <a:p>
            <a:r>
              <a:rPr lang="ja-JP" altLang="en-US" sz="2000" dirty="0">
                <a:latin typeface="+mj-ea"/>
                <a:ea typeface="+mj-ea"/>
              </a:rPr>
              <a:t>＜</a:t>
            </a:r>
            <a:r>
              <a:rPr lang="ja-JP" altLang="ja-JP" sz="2000" dirty="0">
                <a:latin typeface="+mj-ea"/>
                <a:ea typeface="+mj-ea"/>
              </a:rPr>
              <a:t>学童期の見守り</a:t>
            </a:r>
            <a:r>
              <a:rPr lang="ja-JP" altLang="en-US" sz="2000" dirty="0">
                <a:latin typeface="+mj-ea"/>
                <a:ea typeface="+mj-ea"/>
              </a:rPr>
              <a:t>＞</a:t>
            </a:r>
            <a:endParaRPr lang="en-US" altLang="ja-JP" dirty="0">
              <a:latin typeface="+mj-ea"/>
              <a:ea typeface="+mj-ea"/>
            </a:endParaRPr>
          </a:p>
          <a:p>
            <a:r>
              <a:rPr lang="ja-JP" altLang="en-US" dirty="0">
                <a:latin typeface="+mj-ea"/>
                <a:ea typeface="+mj-ea"/>
              </a:rPr>
              <a:t>　・　</a:t>
            </a:r>
            <a:r>
              <a:rPr lang="ja-JP" altLang="ja-JP" dirty="0">
                <a:latin typeface="+mj-ea"/>
                <a:ea typeface="+mj-ea"/>
              </a:rPr>
              <a:t>子供の位置情報を知らせる</a:t>
            </a:r>
            <a:r>
              <a:rPr lang="ja-JP" altLang="en-US" dirty="0">
                <a:latin typeface="+mj-ea"/>
                <a:ea typeface="+mj-ea"/>
              </a:rPr>
              <a:t>　　　　　　　　　　　　　　　　　　　　　　</a:t>
            </a:r>
            <a:endParaRPr lang="ja-JP" altLang="ja-JP" dirty="0">
              <a:latin typeface="+mj-ea"/>
              <a:ea typeface="+mj-ea"/>
            </a:endParaRPr>
          </a:p>
          <a:p>
            <a:r>
              <a:rPr lang="ja-JP" altLang="en-US" dirty="0">
                <a:latin typeface="+mj-ea"/>
                <a:ea typeface="+mj-ea"/>
              </a:rPr>
              <a:t>　　　　</a:t>
            </a:r>
            <a:r>
              <a:rPr lang="en-US" altLang="ja-JP" dirty="0">
                <a:latin typeface="+mj-ea"/>
                <a:ea typeface="+mj-ea"/>
              </a:rPr>
              <a:t>GPS</a:t>
            </a:r>
            <a:r>
              <a:rPr lang="ja-JP" altLang="ja-JP" dirty="0">
                <a:latin typeface="+mj-ea"/>
                <a:ea typeface="+mj-ea"/>
              </a:rPr>
              <a:t>が内蔵された小型の端末をランドセルなどに入れ、登下校時や放課後の行動を保護者が</a:t>
            </a:r>
            <a:r>
              <a:rPr lang="ja-JP" altLang="en-US" dirty="0">
                <a:latin typeface="+mj-ea"/>
                <a:ea typeface="+mj-ea"/>
              </a:rPr>
              <a:t>　　</a:t>
            </a:r>
            <a:endParaRPr lang="en-US" altLang="ja-JP" dirty="0">
              <a:latin typeface="+mj-ea"/>
              <a:ea typeface="+mj-ea"/>
            </a:endParaRPr>
          </a:p>
          <a:p>
            <a:r>
              <a:rPr lang="ja-JP" altLang="en-US" dirty="0">
                <a:latin typeface="+mj-ea"/>
                <a:ea typeface="+mj-ea"/>
              </a:rPr>
              <a:t>　　　ス</a:t>
            </a:r>
            <a:r>
              <a:rPr lang="ja-JP" altLang="ja-JP" dirty="0">
                <a:latin typeface="+mj-ea"/>
                <a:ea typeface="+mj-ea"/>
              </a:rPr>
              <a:t>マートフォンやパソコンから見守ることができる。</a:t>
            </a:r>
            <a:endParaRPr lang="en-US" altLang="ja-JP" dirty="0">
              <a:latin typeface="+mj-ea"/>
              <a:ea typeface="+mj-ea"/>
            </a:endParaRPr>
          </a:p>
          <a:p>
            <a:endParaRPr lang="en-US" altLang="ja-JP" dirty="0">
              <a:latin typeface="+mj-ea"/>
              <a:ea typeface="+mj-ea"/>
            </a:endParaRPr>
          </a:p>
          <a:p>
            <a:r>
              <a:rPr lang="ja-JP" altLang="en-US" sz="2000" dirty="0">
                <a:latin typeface="+mj-ea"/>
                <a:ea typeface="+mj-ea"/>
              </a:rPr>
              <a:t>＜高齢者の見守り＞</a:t>
            </a:r>
            <a:endParaRPr lang="en-US" altLang="ja-JP" dirty="0">
              <a:latin typeface="+mj-ea"/>
              <a:ea typeface="+mj-ea"/>
            </a:endParaRPr>
          </a:p>
          <a:p>
            <a:pPr indent="127000"/>
            <a:r>
              <a:rPr lang="ja-JP" altLang="en-US" dirty="0">
                <a:latin typeface="+mj-ea"/>
                <a:ea typeface="+mj-ea"/>
              </a:rPr>
              <a:t>・　</a:t>
            </a:r>
            <a:r>
              <a:rPr lang="ja-JP" altLang="ja-JP" dirty="0">
                <a:latin typeface="+mj-ea"/>
                <a:ea typeface="+mj-ea"/>
              </a:rPr>
              <a:t>高齢者宅に機器を設置し、一定時間生活反応がない場合や緊急ボタンが押された場合、</a:t>
            </a:r>
            <a:endParaRPr lang="en-US" altLang="ja-JP" dirty="0">
              <a:latin typeface="+mj-ea"/>
              <a:ea typeface="+mj-ea"/>
            </a:endParaRPr>
          </a:p>
          <a:p>
            <a:pPr indent="127000"/>
            <a:r>
              <a:rPr lang="ja-JP" altLang="en-US" dirty="0">
                <a:latin typeface="+mj-ea"/>
                <a:ea typeface="+mj-ea"/>
              </a:rPr>
              <a:t>　</a:t>
            </a:r>
            <a:r>
              <a:rPr lang="ja-JP" altLang="ja-JP" dirty="0">
                <a:latin typeface="+mj-ea"/>
                <a:ea typeface="+mj-ea"/>
              </a:rPr>
              <a:t>離れて暮らす家族や地域見守りセンターに知らせる。</a:t>
            </a:r>
            <a:endParaRPr lang="en-US" altLang="ja-JP" dirty="0">
              <a:latin typeface="+mj-ea"/>
              <a:ea typeface="+mj-ea"/>
            </a:endParaRPr>
          </a:p>
          <a:p>
            <a:r>
              <a:rPr lang="ja-JP" altLang="en-US" dirty="0">
                <a:latin typeface="+mj-ea"/>
                <a:ea typeface="+mj-ea"/>
              </a:rPr>
              <a:t>　</a:t>
            </a:r>
            <a:endParaRPr lang="en-US" altLang="ja-JP" dirty="0">
              <a:latin typeface="+mj-ea"/>
              <a:ea typeface="+mj-ea"/>
            </a:endParaRPr>
          </a:p>
          <a:p>
            <a:r>
              <a:rPr lang="ja-JP" altLang="en-US" dirty="0">
                <a:latin typeface="+mj-ea"/>
                <a:ea typeface="+mj-ea"/>
              </a:rPr>
              <a:t>  ・　</a:t>
            </a:r>
            <a:r>
              <a:rPr lang="ja-JP" altLang="ja-JP" dirty="0">
                <a:latin typeface="+mj-ea"/>
                <a:ea typeface="+mj-ea"/>
              </a:rPr>
              <a:t>認知症高齢者の位置情報を知らせる</a:t>
            </a:r>
            <a:endParaRPr lang="en-US" altLang="ja-JP" dirty="0">
              <a:latin typeface="+mj-ea"/>
              <a:ea typeface="+mj-ea"/>
            </a:endParaRPr>
          </a:p>
          <a:p>
            <a:r>
              <a:rPr lang="ja-JP" altLang="en-US" dirty="0">
                <a:latin typeface="+mj-ea"/>
                <a:ea typeface="+mj-ea"/>
              </a:rPr>
              <a:t>　　　　</a:t>
            </a:r>
            <a:r>
              <a:rPr lang="ja-JP" altLang="ja-JP" dirty="0">
                <a:latin typeface="+mj-ea"/>
                <a:ea typeface="+mj-ea"/>
              </a:rPr>
              <a:t>認知症高齢者に</a:t>
            </a:r>
            <a:r>
              <a:rPr lang="en-US" altLang="ja-JP" dirty="0">
                <a:latin typeface="+mj-ea"/>
                <a:ea typeface="+mj-ea"/>
              </a:rPr>
              <a:t>GPS</a:t>
            </a:r>
            <a:r>
              <a:rPr lang="ja-JP" altLang="ja-JP" dirty="0">
                <a:latin typeface="+mj-ea"/>
                <a:ea typeface="+mj-ea"/>
              </a:rPr>
              <a:t>が内蔵された小型の端末を身に着け、介護者が高齢者の行動を</a:t>
            </a:r>
            <a:endParaRPr lang="en-US" altLang="ja-JP" dirty="0">
              <a:latin typeface="+mj-ea"/>
              <a:ea typeface="+mj-ea"/>
            </a:endParaRPr>
          </a:p>
          <a:p>
            <a:r>
              <a:rPr lang="ja-JP" altLang="en-US" dirty="0">
                <a:latin typeface="+mj-ea"/>
                <a:ea typeface="+mj-ea"/>
              </a:rPr>
              <a:t>　　　</a:t>
            </a:r>
            <a:r>
              <a:rPr lang="ja-JP" altLang="ja-JP" dirty="0">
                <a:latin typeface="+mj-ea"/>
                <a:ea typeface="+mj-ea"/>
              </a:rPr>
              <a:t>スマートフォンやパソコンから見守ることができる。</a:t>
            </a:r>
            <a:r>
              <a:rPr lang="en-US" altLang="ja-JP" dirty="0">
                <a:latin typeface="+mj-ea"/>
                <a:ea typeface="+mj-ea"/>
              </a:rPr>
              <a:t> </a:t>
            </a:r>
            <a:endParaRPr lang="ja-JP" altLang="ja-JP" dirty="0"/>
          </a:p>
          <a:p>
            <a:endParaRPr lang="ja-JP" altLang="ja-JP" dirty="0"/>
          </a:p>
        </p:txBody>
      </p:sp>
      <p:sp>
        <p:nvSpPr>
          <p:cNvPr id="3" name="正方形/長方形 2">
            <a:extLst>
              <a:ext uri="{FF2B5EF4-FFF2-40B4-BE49-F238E27FC236}">
                <a16:creationId xmlns:a16="http://schemas.microsoft.com/office/drawing/2014/main" id="{864332EC-C323-4F4E-864E-A008FD95A968}"/>
              </a:ext>
            </a:extLst>
          </p:cNvPr>
          <p:cNvSpPr/>
          <p:nvPr/>
        </p:nvSpPr>
        <p:spPr>
          <a:xfrm>
            <a:off x="3338623" y="354894"/>
            <a:ext cx="4784651" cy="430887"/>
          </a:xfrm>
          <a:prstGeom prst="rect">
            <a:avLst/>
          </a:prstGeom>
        </p:spPr>
        <p:txBody>
          <a:bodyPr wrap="square">
            <a:spAutoFit/>
          </a:bodyPr>
          <a:lstStyle/>
          <a:p>
            <a:r>
              <a:rPr lang="ja-JP" altLang="en-US" sz="2000" dirty="0"/>
              <a:t>　　　　</a:t>
            </a:r>
            <a:r>
              <a:rPr lang="ja-JP" altLang="en-US" sz="2200" dirty="0"/>
              <a:t>⑤</a:t>
            </a:r>
            <a:r>
              <a:rPr lang="ja-JP" altLang="ja-JP" sz="2200" dirty="0"/>
              <a:t>　子供</a:t>
            </a:r>
            <a:r>
              <a:rPr lang="ja-JP" altLang="en-US" sz="2200" dirty="0"/>
              <a:t>・高齢者</a:t>
            </a:r>
            <a:r>
              <a:rPr lang="ja-JP" altLang="ja-JP" sz="2200" dirty="0"/>
              <a:t>の見守り</a:t>
            </a:r>
            <a:endParaRPr lang="en-US" altLang="ja-JP" sz="2200" dirty="0"/>
          </a:p>
        </p:txBody>
      </p:sp>
      <p:pic>
        <p:nvPicPr>
          <p:cNvPr id="4" name="図 3" descr="防犯ブザーのイラスト">
            <a:hlinkClick r:id="rId5"/>
            <a:extLst>
              <a:ext uri="{FF2B5EF4-FFF2-40B4-BE49-F238E27FC236}">
                <a16:creationId xmlns:a16="http://schemas.microsoft.com/office/drawing/2014/main" id="{ED764C16-8DB9-4EC7-AD43-C0FD7AA7381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9831" y="2397913"/>
            <a:ext cx="1546347" cy="1262125"/>
          </a:xfrm>
          <a:prstGeom prst="rect">
            <a:avLst/>
          </a:prstGeom>
          <a:noFill/>
          <a:ln>
            <a:noFill/>
          </a:ln>
        </p:spPr>
      </p:pic>
      <p:sp>
        <p:nvSpPr>
          <p:cNvPr id="5" name="スライド番号プレースホルダー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スライド番号プレースホルダー 6">
            <a:extLst>
              <a:ext uri="{FF2B5EF4-FFF2-40B4-BE49-F238E27FC236}">
                <a16:creationId xmlns:a16="http://schemas.microsoft.com/office/drawing/2014/main" id="{B2EDD59E-824F-4A85-B901-DA560E5AF6C4}"/>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14</a:t>
            </a:fld>
            <a:endParaRPr lang="en-US" sz="1800" dirty="0">
              <a:solidFill>
                <a:schemeClr val="tx1"/>
              </a:solidFill>
            </a:endParaRPr>
          </a:p>
        </p:txBody>
      </p:sp>
    </p:spTree>
    <p:extLst>
      <p:ext uri="{BB962C8B-B14F-4D97-AF65-F5344CB8AC3E}">
        <p14:creationId xmlns:p14="http://schemas.microsoft.com/office/powerpoint/2010/main" val="344881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a:xfrm>
            <a:off x="411860" y="176765"/>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3" name="正方形/長方形 2">
            <a:extLst>
              <a:ext uri="{FF2B5EF4-FFF2-40B4-BE49-F238E27FC236}">
                <a16:creationId xmlns:a16="http://schemas.microsoft.com/office/drawing/2014/main" id="{97678E21-7BA8-4D0E-9E13-8E54ED6560D3}"/>
              </a:ext>
            </a:extLst>
          </p:cNvPr>
          <p:cNvSpPr/>
          <p:nvPr/>
        </p:nvSpPr>
        <p:spPr>
          <a:xfrm>
            <a:off x="0" y="851595"/>
            <a:ext cx="10304585" cy="3477875"/>
          </a:xfrm>
          <a:prstGeom prst="rect">
            <a:avLst/>
          </a:prstGeom>
        </p:spPr>
        <p:txBody>
          <a:bodyPr wrap="square">
            <a:spAutoFit/>
          </a:bodyPr>
          <a:lstStyle/>
          <a:p>
            <a:r>
              <a:rPr lang="ja-JP" altLang="en-US" kern="100" dirty="0">
                <a:latin typeface="+mj-ea"/>
                <a:cs typeface="Courier New" panose="02070309020205020404" pitchFamily="49" charset="0"/>
              </a:rPr>
              <a:t>　</a:t>
            </a:r>
            <a:r>
              <a:rPr lang="ja-JP" altLang="en-US" sz="2000" kern="100" dirty="0">
                <a:latin typeface="+mj-ea"/>
                <a:cs typeface="Courier New" panose="02070309020205020404" pitchFamily="49" charset="0"/>
              </a:rPr>
              <a:t>・　</a:t>
            </a:r>
            <a:r>
              <a:rPr lang="ja-JP" altLang="ja-JP" sz="2000" kern="100" dirty="0">
                <a:latin typeface="+mj-ea"/>
                <a:cs typeface="Courier New" panose="02070309020205020404" pitchFamily="49" charset="0"/>
              </a:rPr>
              <a:t>話し相手ロボット</a:t>
            </a:r>
            <a:endParaRPr lang="en-US" altLang="ja-JP" sz="2000" kern="100" dirty="0">
              <a:latin typeface="+mj-ea"/>
              <a:cs typeface="Courier New" panose="02070309020205020404" pitchFamily="49" charset="0"/>
            </a:endParaRPr>
          </a:p>
          <a:p>
            <a:endParaRPr lang="en-US" altLang="ja-JP" kern="100" dirty="0">
              <a:latin typeface="+mj-ea"/>
              <a:cs typeface="Courier New" panose="02070309020205020404" pitchFamily="49" charset="0"/>
            </a:endParaRPr>
          </a:p>
          <a:p>
            <a:pPr indent="279400">
              <a:spcAft>
                <a:spcPts val="0"/>
              </a:spcAft>
            </a:pPr>
            <a:r>
              <a:rPr lang="ja-JP" altLang="en-US" kern="100" dirty="0">
                <a:latin typeface="+mj-ea"/>
                <a:cs typeface="Courier New" panose="02070309020205020404" pitchFamily="49" charset="0"/>
              </a:rPr>
              <a:t>　</a:t>
            </a:r>
            <a:r>
              <a:rPr lang="ja-JP" altLang="ja-JP" kern="100" dirty="0">
                <a:latin typeface="+mj-ea"/>
                <a:cs typeface="Courier New" panose="02070309020205020404" pitchFamily="49" charset="0"/>
              </a:rPr>
              <a:t>コミュニケーション機能のあるロボットは、動物と接する「アニマルセラピー」と</a:t>
            </a:r>
            <a:endParaRPr lang="en-US" altLang="ja-JP" kern="100" dirty="0">
              <a:latin typeface="+mj-ea"/>
              <a:cs typeface="Courier New" panose="02070309020205020404" pitchFamily="49" charset="0"/>
            </a:endParaRPr>
          </a:p>
          <a:p>
            <a:pPr indent="279400">
              <a:spcAft>
                <a:spcPts val="0"/>
              </a:spcAft>
            </a:pPr>
            <a:r>
              <a:rPr lang="ja-JP" altLang="ja-JP" kern="100" dirty="0">
                <a:latin typeface="+mj-ea"/>
                <a:cs typeface="Courier New" panose="02070309020205020404" pitchFamily="49" charset="0"/>
              </a:rPr>
              <a:t>似た効果</a:t>
            </a:r>
            <a:r>
              <a:rPr lang="ja-JP" altLang="en-US" kern="100" dirty="0">
                <a:latin typeface="+mj-ea"/>
                <a:cs typeface="Courier New" panose="02070309020205020404" pitchFamily="49" charset="0"/>
              </a:rPr>
              <a:t>を期待して、</a:t>
            </a:r>
            <a:r>
              <a:rPr lang="ja-JP" altLang="ja-JP" kern="100" dirty="0">
                <a:latin typeface="+mj-ea"/>
                <a:cs typeface="Courier New" panose="02070309020205020404" pitchFamily="49" charset="0"/>
              </a:rPr>
              <a:t>「ロボットセラピー」</a:t>
            </a:r>
            <a:r>
              <a:rPr lang="ja-JP" altLang="en-US" kern="100" dirty="0">
                <a:latin typeface="+mj-ea"/>
                <a:cs typeface="Courier New" panose="02070309020205020404" pitchFamily="49" charset="0"/>
              </a:rPr>
              <a:t>がある。</a:t>
            </a:r>
            <a:r>
              <a:rPr lang="ja-JP" altLang="ja-JP" kern="100" dirty="0">
                <a:latin typeface="+mj-ea"/>
                <a:cs typeface="Courier New" panose="02070309020205020404" pitchFamily="49" charset="0"/>
              </a:rPr>
              <a:t>動物を取扱</a:t>
            </a:r>
            <a:r>
              <a:rPr lang="ja-JP" altLang="en-US" kern="100" dirty="0">
                <a:latin typeface="+mj-ea"/>
                <a:cs typeface="Courier New" panose="02070309020205020404" pitchFamily="49" charset="0"/>
              </a:rPr>
              <a:t>う</a:t>
            </a:r>
            <a:r>
              <a:rPr lang="ja-JP" altLang="ja-JP" kern="100" dirty="0">
                <a:latin typeface="+mj-ea"/>
                <a:cs typeface="Courier New" panose="02070309020205020404" pitchFamily="49" charset="0"/>
              </a:rPr>
              <a:t>ことが難しい介</a:t>
            </a:r>
            <a:endParaRPr lang="en-US" altLang="ja-JP" kern="100" dirty="0">
              <a:latin typeface="+mj-ea"/>
              <a:cs typeface="Courier New" panose="02070309020205020404" pitchFamily="49" charset="0"/>
            </a:endParaRPr>
          </a:p>
          <a:p>
            <a:pPr indent="279400">
              <a:spcAft>
                <a:spcPts val="0"/>
              </a:spcAft>
            </a:pPr>
            <a:r>
              <a:rPr lang="ja-JP" altLang="ja-JP" kern="100" dirty="0">
                <a:latin typeface="+mj-ea"/>
                <a:cs typeface="Courier New" panose="02070309020205020404" pitchFamily="49" charset="0"/>
              </a:rPr>
              <a:t>護施設などで高齢者に癒やしや会話を期待して導入が広がっている</a:t>
            </a:r>
            <a:r>
              <a:rPr lang="ja-JP" altLang="en-US" kern="100" dirty="0">
                <a:latin typeface="+mj-ea"/>
                <a:cs typeface="Courier New" panose="02070309020205020404" pitchFamily="49" charset="0"/>
              </a:rPr>
              <a:t>。</a:t>
            </a:r>
            <a:endParaRPr lang="en-US" altLang="ja-JP" kern="100" dirty="0">
              <a:latin typeface="+mj-ea"/>
              <a:cs typeface="Courier New" panose="02070309020205020404" pitchFamily="49" charset="0"/>
            </a:endParaRPr>
          </a:p>
          <a:p>
            <a:pPr indent="279400">
              <a:spcAft>
                <a:spcPts val="0"/>
              </a:spcAft>
            </a:pPr>
            <a:r>
              <a:rPr lang="ja-JP" altLang="ja-JP" kern="100" dirty="0">
                <a:latin typeface="+mj-ea"/>
                <a:cs typeface="Courier New" panose="02070309020205020404" pitchFamily="49" charset="0"/>
              </a:rPr>
              <a:t>（動物より衛生面や利用者が怪我をするリスクが低いため</a:t>
            </a:r>
            <a:r>
              <a:rPr lang="ja-JP" altLang="en-US" kern="100" dirty="0">
                <a:latin typeface="+mj-ea"/>
                <a:cs typeface="Courier New" panose="02070309020205020404" pitchFamily="49" charset="0"/>
              </a:rPr>
              <a:t>）</a:t>
            </a:r>
            <a:endParaRPr lang="en-US" altLang="ja-JP" kern="100" dirty="0">
              <a:latin typeface="+mj-ea"/>
              <a:cs typeface="Courier New" panose="02070309020205020404" pitchFamily="49" charset="0"/>
            </a:endParaRPr>
          </a:p>
          <a:p>
            <a:pPr indent="279400">
              <a:spcAft>
                <a:spcPts val="0"/>
              </a:spcAft>
            </a:pPr>
            <a:endParaRPr lang="en-US" altLang="ja-JP" kern="100" dirty="0">
              <a:latin typeface="+mj-ea"/>
              <a:cs typeface="Courier New" panose="02070309020205020404" pitchFamily="49" charset="0"/>
            </a:endParaRPr>
          </a:p>
          <a:p>
            <a:pPr indent="127000">
              <a:spcAft>
                <a:spcPts val="0"/>
              </a:spcAft>
            </a:pPr>
            <a:r>
              <a:rPr lang="ja-JP" altLang="en-US" sz="2000" kern="100" dirty="0">
                <a:latin typeface="+mj-ea"/>
                <a:ea typeface="+mj-ea"/>
                <a:cs typeface="Courier New" panose="02070309020205020404" pitchFamily="49" charset="0"/>
              </a:rPr>
              <a:t>・　</a:t>
            </a:r>
            <a:r>
              <a:rPr lang="ja-JP" altLang="ja-JP" sz="2000" dirty="0">
                <a:latin typeface="+mj-ea"/>
                <a:ea typeface="+mj-ea"/>
              </a:rPr>
              <a:t>尿意センサー</a:t>
            </a:r>
            <a:r>
              <a:rPr lang="ja-JP" altLang="ja-JP" dirty="0">
                <a:latin typeface="+mj-ea"/>
                <a:ea typeface="+mj-ea"/>
              </a:rPr>
              <a:t>（</a:t>
            </a:r>
            <a:r>
              <a:rPr lang="ja-JP" altLang="en-US" dirty="0">
                <a:latin typeface="+mj-ea"/>
                <a:ea typeface="+mj-ea"/>
              </a:rPr>
              <a:t>排尿</a:t>
            </a:r>
            <a:r>
              <a:rPr lang="ja-JP" altLang="ja-JP" dirty="0">
                <a:latin typeface="+mj-ea"/>
                <a:ea typeface="+mj-ea"/>
              </a:rPr>
              <a:t>のタイミングが事前にわかる）</a:t>
            </a:r>
            <a:endParaRPr lang="en-US" altLang="ja-JP" dirty="0">
              <a:latin typeface="+mj-ea"/>
              <a:ea typeface="+mj-ea"/>
            </a:endParaRPr>
          </a:p>
          <a:p>
            <a:pPr indent="127000">
              <a:spcAft>
                <a:spcPts val="0"/>
              </a:spcAft>
            </a:pPr>
            <a:endParaRPr lang="ja-JP" altLang="ja-JP" dirty="0">
              <a:latin typeface="+mj-ea"/>
              <a:ea typeface="+mj-ea"/>
            </a:endParaRPr>
          </a:p>
          <a:p>
            <a:r>
              <a:rPr lang="ja-JP" altLang="en-US" dirty="0">
                <a:latin typeface="+mj-ea"/>
                <a:ea typeface="+mj-ea"/>
              </a:rPr>
              <a:t>　　　　</a:t>
            </a:r>
            <a:r>
              <a:rPr lang="ja-JP" altLang="ja-JP" dirty="0">
                <a:latin typeface="+mj-ea"/>
                <a:ea typeface="+mj-ea"/>
              </a:rPr>
              <a:t>超音波で膀胱の膨らみを計測、尿のたまり具合をスマートフォンの</a:t>
            </a:r>
            <a:endParaRPr lang="en-US" altLang="ja-JP" dirty="0">
              <a:latin typeface="+mj-ea"/>
              <a:ea typeface="+mj-ea"/>
            </a:endParaRPr>
          </a:p>
          <a:p>
            <a:r>
              <a:rPr lang="ja-JP" altLang="en-US" dirty="0">
                <a:latin typeface="+mj-ea"/>
                <a:ea typeface="+mj-ea"/>
              </a:rPr>
              <a:t>　　　</a:t>
            </a:r>
            <a:r>
              <a:rPr lang="ja-JP" altLang="ja-JP" dirty="0">
                <a:latin typeface="+mj-ea"/>
                <a:ea typeface="+mj-ea"/>
              </a:rPr>
              <a:t>専用アプリで確認できる。</a:t>
            </a:r>
            <a:endParaRPr lang="en-US" altLang="ja-JP" dirty="0">
              <a:latin typeface="+mj-ea"/>
              <a:ea typeface="+mj-ea"/>
            </a:endParaRPr>
          </a:p>
          <a:p>
            <a:r>
              <a:rPr lang="ja-JP" altLang="en-US" dirty="0">
                <a:latin typeface="+mj-ea"/>
                <a:ea typeface="+mj-ea"/>
              </a:rPr>
              <a:t>　　　　</a:t>
            </a:r>
            <a:r>
              <a:rPr lang="ja-JP" altLang="ja-JP" dirty="0">
                <a:latin typeface="+mj-ea"/>
                <a:ea typeface="+mj-ea"/>
              </a:rPr>
              <a:t>要介護の高齢者は</a:t>
            </a:r>
            <a:r>
              <a:rPr lang="ja-JP" altLang="en-US" dirty="0">
                <a:latin typeface="+mj-ea"/>
                <a:ea typeface="+mj-ea"/>
              </a:rPr>
              <a:t>家族や</a:t>
            </a:r>
            <a:r>
              <a:rPr lang="ja-JP" altLang="ja-JP" dirty="0">
                <a:latin typeface="+mj-ea"/>
                <a:ea typeface="+mj-ea"/>
              </a:rPr>
              <a:t>介護</a:t>
            </a:r>
            <a:r>
              <a:rPr lang="ja-JP" altLang="en-US" dirty="0">
                <a:latin typeface="+mj-ea"/>
                <a:ea typeface="+mj-ea"/>
              </a:rPr>
              <a:t>士</a:t>
            </a:r>
            <a:r>
              <a:rPr lang="ja-JP" altLang="ja-JP" dirty="0">
                <a:latin typeface="+mj-ea"/>
                <a:ea typeface="+mj-ea"/>
              </a:rPr>
              <a:t>のスマートフォンで確認</a:t>
            </a:r>
            <a:endParaRPr lang="en-US" altLang="ja-JP" dirty="0">
              <a:latin typeface="+mj-ea"/>
              <a:ea typeface="+mj-ea"/>
            </a:endParaRPr>
          </a:p>
        </p:txBody>
      </p:sp>
      <p:sp>
        <p:nvSpPr>
          <p:cNvPr id="2" name="正方形/長方形 1">
            <a:extLst>
              <a:ext uri="{FF2B5EF4-FFF2-40B4-BE49-F238E27FC236}">
                <a16:creationId xmlns:a16="http://schemas.microsoft.com/office/drawing/2014/main" id="{88B718F8-CD08-46BD-BFE4-A933B82DE2EB}"/>
              </a:ext>
            </a:extLst>
          </p:cNvPr>
          <p:cNvSpPr/>
          <p:nvPr/>
        </p:nvSpPr>
        <p:spPr>
          <a:xfrm>
            <a:off x="3649013" y="274529"/>
            <a:ext cx="4506160" cy="430887"/>
          </a:xfrm>
          <a:prstGeom prst="rect">
            <a:avLst/>
          </a:prstGeom>
        </p:spPr>
        <p:txBody>
          <a:bodyPr wrap="square">
            <a:spAutoFit/>
          </a:bodyPr>
          <a:lstStyle/>
          <a:p>
            <a:r>
              <a:rPr lang="ja-JP" altLang="en-US" sz="2000" dirty="0">
                <a:latin typeface="+mj-ea"/>
                <a:ea typeface="+mj-ea"/>
              </a:rPr>
              <a:t>　</a:t>
            </a:r>
            <a:r>
              <a:rPr lang="ja-JP" altLang="en-US" sz="2200" dirty="0">
                <a:latin typeface="+mj-ea"/>
                <a:ea typeface="+mj-ea"/>
              </a:rPr>
              <a:t>　</a:t>
            </a:r>
            <a:r>
              <a:rPr lang="ja-JP" altLang="en-US" sz="2200" dirty="0">
                <a:latin typeface="+mj-ea"/>
                <a:ea typeface="+mj-ea"/>
                <a:cs typeface="Courier New" panose="02070309020205020404" pitchFamily="49" charset="0"/>
              </a:rPr>
              <a:t>⑤</a:t>
            </a:r>
            <a:r>
              <a:rPr lang="ja-JP" altLang="ja-JP" sz="2200" dirty="0">
                <a:latin typeface="+mj-ea"/>
                <a:ea typeface="+mj-ea"/>
                <a:cs typeface="Courier New" panose="02070309020205020404" pitchFamily="49" charset="0"/>
              </a:rPr>
              <a:t>　</a:t>
            </a:r>
            <a:r>
              <a:rPr lang="ja-JP" altLang="en-US" sz="2200" dirty="0">
                <a:latin typeface="+mj-ea"/>
                <a:ea typeface="+mj-ea"/>
                <a:cs typeface="Courier New" panose="02070309020205020404" pitchFamily="49" charset="0"/>
              </a:rPr>
              <a:t>子供・</a:t>
            </a:r>
            <a:r>
              <a:rPr lang="ja-JP" altLang="ja-JP" sz="2200" dirty="0">
                <a:latin typeface="+mj-ea"/>
                <a:ea typeface="+mj-ea"/>
                <a:cs typeface="Courier New" panose="02070309020205020404" pitchFamily="49" charset="0"/>
              </a:rPr>
              <a:t>高齢者</a:t>
            </a:r>
            <a:r>
              <a:rPr lang="ja-JP" altLang="en-US" sz="2200" dirty="0">
                <a:latin typeface="+mj-ea"/>
                <a:ea typeface="+mj-ea"/>
                <a:cs typeface="Courier New" panose="02070309020205020404" pitchFamily="49" charset="0"/>
              </a:rPr>
              <a:t>の</a:t>
            </a:r>
            <a:r>
              <a:rPr lang="ja-JP" altLang="ja-JP" sz="2200" dirty="0">
                <a:latin typeface="+mj-ea"/>
                <a:ea typeface="+mj-ea"/>
                <a:cs typeface="Courier New" panose="02070309020205020404" pitchFamily="49" charset="0"/>
              </a:rPr>
              <a:t>見守り　</a:t>
            </a:r>
            <a:endParaRPr lang="ja-JP" altLang="en-US" sz="2200" dirty="0">
              <a:latin typeface="+mj-ea"/>
              <a:ea typeface="+mj-ea"/>
            </a:endParaRPr>
          </a:p>
        </p:txBody>
      </p:sp>
      <p:pic>
        <p:nvPicPr>
          <p:cNvPr id="10" name="図 9" descr="おもちゃ, 人形, 挿絵, 時計 が含まれている画像&#10;&#10;自動的に生成された説明">
            <a:extLst>
              <a:ext uri="{FF2B5EF4-FFF2-40B4-BE49-F238E27FC236}">
                <a16:creationId xmlns:a16="http://schemas.microsoft.com/office/drawing/2014/main" id="{D28F9CE8-2E5A-4508-84DC-9150A2EA05AF}"/>
              </a:ext>
            </a:extLst>
          </p:cNvPr>
          <p:cNvPicPr>
            <a:picLocks noChangeAspect="1"/>
          </p:cNvPicPr>
          <p:nvPr/>
        </p:nvPicPr>
        <p:blipFill>
          <a:blip r:embed="rId3"/>
          <a:stretch>
            <a:fillRect/>
          </a:stretch>
        </p:blipFill>
        <p:spPr>
          <a:xfrm flipH="1">
            <a:off x="7792568" y="229815"/>
            <a:ext cx="3045761" cy="2151154"/>
          </a:xfrm>
          <a:prstGeom prst="rect">
            <a:avLst/>
          </a:prstGeom>
        </p:spPr>
      </p:pic>
      <p:sp>
        <p:nvSpPr>
          <p:cNvPr id="11" name="正方形/長方形 10">
            <a:extLst>
              <a:ext uri="{FF2B5EF4-FFF2-40B4-BE49-F238E27FC236}">
                <a16:creationId xmlns:a16="http://schemas.microsoft.com/office/drawing/2014/main" id="{6B958FE6-1C63-4989-BDB7-AE22C5FADFE9}"/>
              </a:ext>
            </a:extLst>
          </p:cNvPr>
          <p:cNvSpPr/>
          <p:nvPr/>
        </p:nvSpPr>
        <p:spPr>
          <a:xfrm>
            <a:off x="0" y="4619132"/>
            <a:ext cx="12192000" cy="2062103"/>
          </a:xfrm>
          <a:prstGeom prst="rect">
            <a:avLst/>
          </a:prstGeom>
        </p:spPr>
        <p:txBody>
          <a:bodyPr wrap="square">
            <a:spAutoFit/>
          </a:bodyPr>
          <a:lstStyle/>
          <a:p>
            <a:pPr indent="127000">
              <a:spcAft>
                <a:spcPts val="0"/>
              </a:spcAft>
            </a:pPr>
            <a:r>
              <a:rPr lang="ja-JP" altLang="en-US" sz="2000" kern="100" dirty="0">
                <a:latin typeface="+mj-ea"/>
                <a:ea typeface="+mj-ea"/>
                <a:cs typeface="Courier New" panose="02070309020205020404" pitchFamily="49" charset="0"/>
              </a:rPr>
              <a:t>＜家族や</a:t>
            </a:r>
            <a:r>
              <a:rPr lang="ja-JP" altLang="ja-JP" sz="2000" kern="100" dirty="0">
                <a:latin typeface="+mj-ea"/>
                <a:ea typeface="+mj-ea"/>
                <a:cs typeface="Courier New" panose="02070309020205020404" pitchFamily="49" charset="0"/>
              </a:rPr>
              <a:t>介護士を援助する介護ロボット</a:t>
            </a:r>
            <a:r>
              <a:rPr lang="ja-JP" altLang="en-US" sz="2000" kern="100" dirty="0">
                <a:latin typeface="+mj-ea"/>
                <a:ea typeface="+mj-ea"/>
                <a:cs typeface="Courier New" panose="02070309020205020404" pitchFamily="49" charset="0"/>
              </a:rPr>
              <a:t>＞</a:t>
            </a:r>
            <a:endParaRPr lang="en-US" altLang="ja-JP" sz="2000" kern="100" dirty="0">
              <a:latin typeface="+mj-ea"/>
              <a:ea typeface="+mj-ea"/>
              <a:cs typeface="Courier New" panose="02070309020205020404" pitchFamily="49" charset="0"/>
            </a:endParaRPr>
          </a:p>
          <a:p>
            <a:pPr indent="208280">
              <a:spcAft>
                <a:spcPts val="0"/>
              </a:spcAft>
            </a:pPr>
            <a:endParaRPr lang="en-US" altLang="ja-JP" kern="100" dirty="0">
              <a:latin typeface="+mj-ea"/>
              <a:ea typeface="+mj-ea"/>
              <a:cs typeface="Times New Roman" panose="02020603050405020304" pitchFamily="18" charset="0"/>
            </a:endParaRPr>
          </a:p>
          <a:p>
            <a:pPr indent="208280">
              <a:spcAft>
                <a:spcPts val="0"/>
              </a:spcAft>
            </a:pPr>
            <a:r>
              <a:rPr lang="ja-JP" altLang="en-US" kern="100" dirty="0">
                <a:latin typeface="+mj-ea"/>
                <a:ea typeface="+mj-ea"/>
                <a:cs typeface="Times New Roman" panose="02020603050405020304" pitchFamily="18" charset="0"/>
              </a:rPr>
              <a:t>・　被</a:t>
            </a:r>
            <a:r>
              <a:rPr lang="ja-JP" altLang="ja-JP" kern="100" dirty="0">
                <a:latin typeface="+mj-ea"/>
                <a:ea typeface="+mj-ea"/>
                <a:cs typeface="Times New Roman" panose="02020603050405020304" pitchFamily="18" charset="0"/>
              </a:rPr>
              <a:t>介護者を楽に運べるリフト</a:t>
            </a:r>
            <a:endParaRPr lang="en-US" altLang="ja-JP" kern="100" dirty="0">
              <a:latin typeface="+mj-ea"/>
              <a:ea typeface="+mj-ea"/>
              <a:cs typeface="Times New Roman" panose="02020603050405020304" pitchFamily="18" charset="0"/>
            </a:endParaRPr>
          </a:p>
          <a:p>
            <a:pPr indent="208280">
              <a:spcAft>
                <a:spcPts val="0"/>
              </a:spcAft>
            </a:pPr>
            <a:endParaRPr lang="en-US" altLang="ja-JP" kern="100" dirty="0">
              <a:latin typeface="+mj-ea"/>
              <a:ea typeface="+mj-ea"/>
              <a:cs typeface="Times New Roman" panose="02020603050405020304" pitchFamily="18" charset="0"/>
            </a:endParaRPr>
          </a:p>
          <a:p>
            <a:pPr marL="89535" indent="266700">
              <a:spcAft>
                <a:spcPts val="0"/>
              </a:spcAft>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このリフトはベッドからトイレや浴槽に楽に</a:t>
            </a:r>
            <a:r>
              <a:rPr lang="ja-JP" altLang="en-US" kern="100" dirty="0">
                <a:latin typeface="+mj-ea"/>
                <a:ea typeface="+mj-ea"/>
                <a:cs typeface="Times New Roman" panose="02020603050405020304" pitchFamily="18" charset="0"/>
              </a:rPr>
              <a:t>被</a:t>
            </a:r>
            <a:r>
              <a:rPr lang="ja-JP" altLang="ja-JP" kern="100" dirty="0">
                <a:latin typeface="+mj-ea"/>
                <a:ea typeface="+mj-ea"/>
                <a:cs typeface="Times New Roman" panose="02020603050405020304" pitchFamily="18" charset="0"/>
              </a:rPr>
              <a:t>介護者を運べる。</a:t>
            </a:r>
            <a:endParaRPr lang="en-US" altLang="ja-JP" kern="100" dirty="0">
              <a:latin typeface="+mj-ea"/>
              <a:ea typeface="+mj-ea"/>
              <a:cs typeface="Times New Roman" panose="02020603050405020304" pitchFamily="18" charset="0"/>
            </a:endParaRPr>
          </a:p>
          <a:p>
            <a:pPr marL="89535" indent="266700">
              <a:spcAft>
                <a:spcPts val="0"/>
              </a:spcAft>
            </a:pPr>
            <a:r>
              <a:rPr lang="ja-JP" altLang="en-US" kern="100" dirty="0">
                <a:latin typeface="+mj-ea"/>
                <a:ea typeface="+mj-ea"/>
                <a:cs typeface="Times New Roman" panose="02020603050405020304" pitchFamily="18" charset="0"/>
              </a:rPr>
              <a:t>被</a:t>
            </a:r>
            <a:r>
              <a:rPr lang="ja-JP" altLang="ja-JP" kern="100" dirty="0">
                <a:latin typeface="+mj-ea"/>
                <a:ea typeface="+mj-ea"/>
                <a:cs typeface="Times New Roman" panose="02020603050405020304" pitchFamily="18" charset="0"/>
              </a:rPr>
              <a:t>介護者は気を遣わず、家族や介護士は腰を痛めることなく、</a:t>
            </a:r>
            <a:endParaRPr lang="en-US" altLang="ja-JP" kern="100" dirty="0">
              <a:latin typeface="+mj-ea"/>
              <a:ea typeface="+mj-ea"/>
              <a:cs typeface="Times New Roman" panose="02020603050405020304" pitchFamily="18" charset="0"/>
            </a:endParaRPr>
          </a:p>
          <a:p>
            <a:pPr marL="89535" indent="266700">
              <a:spcAft>
                <a:spcPts val="0"/>
              </a:spcAft>
            </a:pPr>
            <a:r>
              <a:rPr lang="ja-JP" altLang="ja-JP" kern="100" dirty="0">
                <a:latin typeface="+mj-ea"/>
                <a:ea typeface="+mj-ea"/>
                <a:cs typeface="Times New Roman" panose="02020603050405020304" pitchFamily="18" charset="0"/>
              </a:rPr>
              <a:t>自分で排せつや入浴ができるのが嬉しい。</a:t>
            </a:r>
          </a:p>
        </p:txBody>
      </p:sp>
      <p:pic>
        <p:nvPicPr>
          <p:cNvPr id="12" name="図 11" descr="屋内, テーブル, 机, ベッド が含まれている画像&#10;&#10;自動的に生成された説明">
            <a:extLst>
              <a:ext uri="{FF2B5EF4-FFF2-40B4-BE49-F238E27FC236}">
                <a16:creationId xmlns:a16="http://schemas.microsoft.com/office/drawing/2014/main" id="{E58926ED-AA3A-4ED6-A2A9-4A93BBC94631}"/>
              </a:ext>
            </a:extLst>
          </p:cNvPr>
          <p:cNvPicPr>
            <a:picLocks noChangeAspect="1"/>
          </p:cNvPicPr>
          <p:nvPr/>
        </p:nvPicPr>
        <p:blipFill>
          <a:blip r:embed="rId4"/>
          <a:stretch>
            <a:fillRect/>
          </a:stretch>
        </p:blipFill>
        <p:spPr>
          <a:xfrm rot="5400000">
            <a:off x="6582321" y="4172450"/>
            <a:ext cx="2569350" cy="2360614"/>
          </a:xfrm>
          <a:prstGeom prst="rect">
            <a:avLst/>
          </a:prstGeom>
        </p:spPr>
      </p:pic>
      <p:pic>
        <p:nvPicPr>
          <p:cNvPr id="5" name="図 4">
            <a:extLst>
              <a:ext uri="{FF2B5EF4-FFF2-40B4-BE49-F238E27FC236}">
                <a16:creationId xmlns:a16="http://schemas.microsoft.com/office/drawing/2014/main" id="{EE71A3FD-BD92-47C2-B568-85442BD73F6D}"/>
              </a:ext>
            </a:extLst>
          </p:cNvPr>
          <p:cNvPicPr>
            <a:picLocks noChangeAspect="1"/>
          </p:cNvPicPr>
          <p:nvPr/>
        </p:nvPicPr>
        <p:blipFill>
          <a:blip r:embed="rId5"/>
          <a:stretch>
            <a:fillRect/>
          </a:stretch>
        </p:blipFill>
        <p:spPr>
          <a:xfrm>
            <a:off x="9130241" y="2527148"/>
            <a:ext cx="2882433" cy="2151154"/>
          </a:xfrm>
          <a:prstGeom prst="rect">
            <a:avLst/>
          </a:prstGeo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3" name="スライド番号プレースホルダー 6">
            <a:extLst>
              <a:ext uri="{FF2B5EF4-FFF2-40B4-BE49-F238E27FC236}">
                <a16:creationId xmlns:a16="http://schemas.microsoft.com/office/drawing/2014/main" id="{0D41B1BC-89C2-46B0-8CD6-53D53B6C4372}"/>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15</a:t>
            </a:fld>
            <a:endParaRPr lang="en-US" sz="1800" dirty="0">
              <a:solidFill>
                <a:schemeClr val="tx1"/>
              </a:solidFill>
            </a:endParaRPr>
          </a:p>
        </p:txBody>
      </p:sp>
    </p:spTree>
    <p:extLst>
      <p:ext uri="{BB962C8B-B14F-4D97-AF65-F5344CB8AC3E}">
        <p14:creationId xmlns:p14="http://schemas.microsoft.com/office/powerpoint/2010/main" val="255865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390596" y="220762"/>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pic>
        <p:nvPicPr>
          <p:cNvPr id="10" name="図 9" descr="写真">
            <a:extLst>
              <a:ext uri="{FF2B5EF4-FFF2-40B4-BE49-F238E27FC236}">
                <a16:creationId xmlns:a16="http://schemas.microsoft.com/office/drawing/2014/main" id="{09DD357C-7432-4AC4-AF9D-B1F194CEE1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9260" y="885065"/>
            <a:ext cx="4171560" cy="3166990"/>
          </a:xfrm>
          <a:prstGeom prst="rect">
            <a:avLst/>
          </a:prstGeom>
          <a:noFill/>
          <a:ln>
            <a:noFill/>
          </a:ln>
        </p:spPr>
      </p:pic>
      <p:sp>
        <p:nvSpPr>
          <p:cNvPr id="2" name="正方形/長方形 1">
            <a:extLst>
              <a:ext uri="{FF2B5EF4-FFF2-40B4-BE49-F238E27FC236}">
                <a16:creationId xmlns:a16="http://schemas.microsoft.com/office/drawing/2014/main" id="{E9728E39-AB3D-4430-8AEB-B6A143C64836}"/>
              </a:ext>
            </a:extLst>
          </p:cNvPr>
          <p:cNvSpPr/>
          <p:nvPr/>
        </p:nvSpPr>
        <p:spPr>
          <a:xfrm>
            <a:off x="-108909" y="784908"/>
            <a:ext cx="6691512" cy="923330"/>
          </a:xfrm>
          <a:prstGeom prst="rect">
            <a:avLst/>
          </a:prstGeom>
        </p:spPr>
        <p:txBody>
          <a:bodyPr wrap="square">
            <a:spAutoFit/>
          </a:bodyPr>
          <a:lstStyle/>
          <a:p>
            <a:pPr indent="279400"/>
            <a:endParaRPr lang="en-US" altLang="ja-JP" dirty="0"/>
          </a:p>
          <a:p>
            <a:pPr indent="279400"/>
            <a:r>
              <a:rPr lang="ja-JP" altLang="en-US" dirty="0"/>
              <a:t>・</a:t>
            </a:r>
            <a:r>
              <a:rPr lang="ja-JP" altLang="ja-JP" dirty="0"/>
              <a:t>マウスピース型全自動歯ブラシ</a:t>
            </a:r>
            <a:r>
              <a:rPr lang="ja-JP" altLang="en-US" dirty="0"/>
              <a:t>　　　　　　</a:t>
            </a:r>
            <a:endParaRPr lang="ja-JP" altLang="ja-JP" dirty="0"/>
          </a:p>
          <a:p>
            <a:pPr indent="279400"/>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effectLst/>
                <a:latin typeface="+mj-ea"/>
                <a:ea typeface="+mj-ea"/>
                <a:cs typeface="Times New Roman" panose="02020603050405020304" pitchFamily="18" charset="0"/>
              </a:rPr>
              <a:t>30</a:t>
            </a:r>
            <a:r>
              <a:rPr lang="ja-JP" altLang="en-US" kern="100" dirty="0">
                <a:effectLst/>
                <a:latin typeface="+mj-ea"/>
                <a:ea typeface="+mj-ea"/>
                <a:cs typeface="Times New Roman" panose="02020603050405020304" pitchFamily="18" charset="0"/>
              </a:rPr>
              <a:t>秒くわえて歯垢除去</a:t>
            </a:r>
            <a:endParaRPr lang="ja-JP" altLang="ja-JP" kern="100" dirty="0">
              <a:effectLst/>
              <a:latin typeface="+mj-ea"/>
              <a:ea typeface="+mj-ea"/>
              <a:cs typeface="Times New Roman" panose="02020603050405020304" pitchFamily="18" charset="0"/>
            </a:endParaRPr>
          </a:p>
        </p:txBody>
      </p:sp>
      <p:sp>
        <p:nvSpPr>
          <p:cNvPr id="3" name="正方形/長方形 2">
            <a:extLst>
              <a:ext uri="{FF2B5EF4-FFF2-40B4-BE49-F238E27FC236}">
                <a16:creationId xmlns:a16="http://schemas.microsoft.com/office/drawing/2014/main" id="{76A38778-6C0E-402C-858C-0332C267F7ED}"/>
              </a:ext>
            </a:extLst>
          </p:cNvPr>
          <p:cNvSpPr/>
          <p:nvPr/>
        </p:nvSpPr>
        <p:spPr>
          <a:xfrm>
            <a:off x="3869396" y="337470"/>
            <a:ext cx="4334841" cy="430887"/>
          </a:xfrm>
          <a:prstGeom prst="rect">
            <a:avLst/>
          </a:prstGeom>
        </p:spPr>
        <p:txBody>
          <a:bodyPr wrap="none">
            <a:spAutoFit/>
          </a:bodyPr>
          <a:lstStyle/>
          <a:p>
            <a:r>
              <a:rPr lang="ja-JP" altLang="en-US" sz="2000" dirty="0">
                <a:latin typeface="+mj-ea"/>
                <a:ea typeface="+mj-ea"/>
              </a:rPr>
              <a:t>　</a:t>
            </a:r>
            <a:r>
              <a:rPr lang="ja-JP" altLang="en-US" sz="2200" dirty="0">
                <a:latin typeface="+mj-ea"/>
                <a:ea typeface="+mj-ea"/>
                <a:cs typeface="Courier New" panose="02070309020205020404" pitchFamily="49" charset="0"/>
              </a:rPr>
              <a:t>⑥</a:t>
            </a:r>
            <a:r>
              <a:rPr lang="ja-JP" altLang="ja-JP" sz="2200" dirty="0">
                <a:latin typeface="+mj-ea"/>
                <a:ea typeface="+mj-ea"/>
                <a:cs typeface="Courier New" panose="02070309020205020404" pitchFamily="49" charset="0"/>
              </a:rPr>
              <a:t>　</a:t>
            </a:r>
            <a:r>
              <a:rPr lang="ja-JP" altLang="en-US" sz="2200" dirty="0">
                <a:latin typeface="+mj-ea"/>
                <a:ea typeface="+mj-ea"/>
                <a:cs typeface="Courier New" panose="02070309020205020404" pitchFamily="49" charset="0"/>
              </a:rPr>
              <a:t>高齢者・障がい者の自立支援</a:t>
            </a:r>
            <a:endParaRPr lang="ja-JP" altLang="en-US" sz="2200" dirty="0">
              <a:latin typeface="+mj-ea"/>
              <a:ea typeface="+mj-ea"/>
            </a:endParaRPr>
          </a:p>
        </p:txBody>
      </p:sp>
      <p:sp>
        <p:nvSpPr>
          <p:cNvPr id="9" name="正方形/長方形 8">
            <a:extLst>
              <a:ext uri="{FF2B5EF4-FFF2-40B4-BE49-F238E27FC236}">
                <a16:creationId xmlns:a16="http://schemas.microsoft.com/office/drawing/2014/main" id="{3FAEC305-F8D3-4956-984A-18FE49E7BDDB}"/>
              </a:ext>
            </a:extLst>
          </p:cNvPr>
          <p:cNvSpPr/>
          <p:nvPr/>
        </p:nvSpPr>
        <p:spPr>
          <a:xfrm>
            <a:off x="-108909" y="4010989"/>
            <a:ext cx="7748036" cy="3139321"/>
          </a:xfrm>
          <a:prstGeom prst="rect">
            <a:avLst/>
          </a:prstGeom>
        </p:spPr>
        <p:txBody>
          <a:bodyPr wrap="square">
            <a:spAutoFit/>
          </a:bodyPr>
          <a:lstStyle/>
          <a:p>
            <a:pPr indent="267970">
              <a:spcAft>
                <a:spcPts val="0"/>
              </a:spcAft>
            </a:pPr>
            <a:r>
              <a:rPr lang="ja-JP" altLang="ja-JP" kern="100" dirty="0">
                <a:latin typeface="+mn-ea"/>
                <a:cs typeface="Times New Roman" panose="02020603050405020304" pitchFamily="18" charset="0"/>
              </a:rPr>
              <a:t>・分身ロボット</a:t>
            </a: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a:t>
            </a: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寝たきりの障がい者が</a:t>
            </a:r>
            <a:endParaRPr lang="en-US" altLang="ja-JP" kern="100" dirty="0">
              <a:latin typeface="+mn-ea"/>
              <a:cs typeface="Times New Roman" panose="02020603050405020304" pitchFamily="18" charset="0"/>
            </a:endParaRPr>
          </a:p>
          <a:p>
            <a:pPr indent="266700">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口頭で指示、遠隔のロボットが接客サービス</a:t>
            </a:r>
            <a:endParaRPr lang="en-US" altLang="ja-JP" kern="100" dirty="0">
              <a:latin typeface="+mn-ea"/>
              <a:cs typeface="Times New Roman" panose="02020603050405020304" pitchFamily="18" charset="0"/>
            </a:endParaRPr>
          </a:p>
          <a:p>
            <a:pPr indent="266700">
              <a:spcAft>
                <a:spcPts val="0"/>
              </a:spcAft>
            </a:pPr>
            <a:endParaRPr lang="en-US" altLang="ja-JP" kern="100" dirty="0">
              <a:latin typeface="+mn-ea"/>
              <a:cs typeface="Times New Roman" panose="02020603050405020304" pitchFamily="18" charset="0"/>
            </a:endParaRPr>
          </a:p>
          <a:p>
            <a:pPr indent="266700">
              <a:spcAft>
                <a:spcPts val="0"/>
              </a:spcAft>
            </a:pPr>
            <a:r>
              <a:rPr lang="ja-JP" altLang="ja-JP" kern="100" dirty="0">
                <a:latin typeface="+mn-ea"/>
                <a:cs typeface="Times New Roman" panose="02020603050405020304" pitchFamily="18" charset="0"/>
              </a:rPr>
              <a:t>・分身ロボット</a:t>
            </a: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　全盲の障がい者の耳元で</a:t>
            </a:r>
            <a:endParaRPr lang="en-US" altLang="ja-JP" kern="100" dirty="0">
              <a:latin typeface="+mn-ea"/>
              <a:cs typeface="Times New Roman" panose="02020603050405020304" pitchFamily="18" charset="0"/>
            </a:endParaRPr>
          </a:p>
          <a:p>
            <a:pPr indent="266700">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行先の安全を確認、目の代わりをする</a:t>
            </a:r>
            <a:r>
              <a:rPr lang="ja-JP" altLang="en-US" kern="100" dirty="0">
                <a:latin typeface="+mn-ea"/>
                <a:cs typeface="Times New Roman" panose="02020603050405020304" pitchFamily="18" charset="0"/>
              </a:rPr>
              <a:t>。　</a:t>
            </a:r>
            <a:endParaRPr lang="en-US" altLang="ja-JP" kern="100" dirty="0">
              <a:latin typeface="+mn-ea"/>
              <a:cs typeface="Times New Roman" panose="02020603050405020304" pitchFamily="18" charset="0"/>
            </a:endParaRPr>
          </a:p>
          <a:p>
            <a:pPr indent="266700">
              <a:spcAft>
                <a:spcPts val="0"/>
              </a:spcAft>
            </a:pPr>
            <a:endParaRPr lang="en-US" altLang="ja-JP" kern="100" dirty="0">
              <a:ea typeface="ＭＳ 明朝" panose="02020609040205080304" pitchFamily="17" charset="-128"/>
              <a:cs typeface="Times New Roman" panose="02020603050405020304" pitchFamily="18" charset="0"/>
            </a:endParaRPr>
          </a:p>
          <a:p>
            <a:r>
              <a:rPr lang="ja-JP" altLang="en-US" kern="100" dirty="0">
                <a:ea typeface="+mj-ea"/>
                <a:cs typeface="Times New Roman" panose="02020603050405020304" pitchFamily="18" charset="0"/>
              </a:rPr>
              <a:t>　　</a:t>
            </a:r>
            <a:r>
              <a:rPr lang="ja-JP" altLang="en-US" kern="100" dirty="0">
                <a:latin typeface="+mn-ea"/>
                <a:cs typeface="Times New Roman" panose="02020603050405020304" pitchFamily="18" charset="0"/>
              </a:rPr>
              <a:t>・</a:t>
            </a:r>
            <a:r>
              <a:rPr lang="ja-JP" altLang="ja-JP" dirty="0">
                <a:latin typeface="+mn-ea"/>
              </a:rPr>
              <a:t>身体機能の向上を促す装着型ロボット</a:t>
            </a:r>
          </a:p>
          <a:p>
            <a:r>
              <a:rPr lang="en-US" altLang="ja-JP" dirty="0">
                <a:latin typeface="+mn-ea"/>
              </a:rPr>
              <a:t>  </a:t>
            </a:r>
            <a:r>
              <a:rPr lang="ja-JP" altLang="en-US" dirty="0">
                <a:latin typeface="+mn-ea"/>
              </a:rPr>
              <a:t>　　　</a:t>
            </a:r>
            <a:r>
              <a:rPr lang="ja-JP" altLang="ja-JP" dirty="0">
                <a:latin typeface="+mn-ea"/>
              </a:rPr>
              <a:t>単に人の動きをサポートするというロボットではなく、</a:t>
            </a:r>
            <a:endParaRPr lang="en-US" altLang="ja-JP" dirty="0">
              <a:latin typeface="+mn-ea"/>
            </a:endParaRPr>
          </a:p>
          <a:p>
            <a:r>
              <a:rPr lang="ja-JP" altLang="en-US" dirty="0">
                <a:latin typeface="+mn-ea"/>
              </a:rPr>
              <a:t>　　　</a:t>
            </a:r>
            <a:r>
              <a:rPr lang="ja-JP" altLang="ja-JP" dirty="0">
                <a:latin typeface="+mn-ea"/>
              </a:rPr>
              <a:t>着けることで、身体機能の向上を促</a:t>
            </a:r>
            <a:r>
              <a:rPr lang="ja-JP" altLang="en-US" dirty="0">
                <a:latin typeface="+mn-ea"/>
              </a:rPr>
              <a:t>し、</a:t>
            </a:r>
            <a:r>
              <a:rPr lang="ja-JP" altLang="ja-JP" dirty="0">
                <a:latin typeface="+mn-ea"/>
              </a:rPr>
              <a:t>いわゆるリハビリにもなってい</a:t>
            </a:r>
            <a:r>
              <a:rPr lang="ja-JP" altLang="en-US" dirty="0">
                <a:latin typeface="+mn-ea"/>
              </a:rPr>
              <a:t>る。　　　　　　　　　　　　　　　　　　　　　　　　　　　　　　</a:t>
            </a:r>
            <a:endParaRPr lang="en-US" altLang="ja-JP" dirty="0">
              <a:latin typeface="+mn-ea"/>
            </a:endParaRPr>
          </a:p>
          <a:p>
            <a:r>
              <a:rPr lang="ja-JP" altLang="en-US" dirty="0">
                <a:latin typeface="+mn-ea"/>
              </a:rPr>
              <a:t>　　　　　　　　　　　　　　　　　　　　　　　　　　　　　　　　　　　　　　　　　　　　　　　　</a:t>
            </a:r>
            <a:endParaRPr lang="ja-JP" altLang="ja-JP" dirty="0">
              <a:latin typeface="+mn-ea"/>
            </a:endParaRPr>
          </a:p>
          <a:p>
            <a:pPr indent="266700">
              <a:spcAft>
                <a:spcPts val="0"/>
              </a:spcAft>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1" name="図 10">
            <a:extLst>
              <a:ext uri="{FF2B5EF4-FFF2-40B4-BE49-F238E27FC236}">
                <a16:creationId xmlns:a16="http://schemas.microsoft.com/office/drawing/2014/main" id="{A2864CF0-A3F8-40C4-AFD4-7DDB62C55EFC}"/>
              </a:ext>
            </a:extLst>
          </p:cNvPr>
          <p:cNvPicPr>
            <a:picLocks noChangeAspect="1"/>
          </p:cNvPicPr>
          <p:nvPr/>
        </p:nvPicPr>
        <p:blipFill rotWithShape="1">
          <a:blip r:embed="rId4">
            <a:extLst>
              <a:ext uri="{28A0092B-C50C-407E-A947-70E740481C1C}">
                <a14:useLocalDpi xmlns:a14="http://schemas.microsoft.com/office/drawing/2010/main" val="0"/>
              </a:ext>
            </a:extLst>
          </a:blip>
          <a:srcRect l="17501" t="36576" r="24276" b="11852"/>
          <a:stretch/>
        </p:blipFill>
        <p:spPr>
          <a:xfrm rot="5400000">
            <a:off x="8979918" y="985456"/>
            <a:ext cx="2327346" cy="1803889"/>
          </a:xfrm>
          <a:prstGeom prst="rect">
            <a:avLst/>
          </a:prstGeom>
        </p:spPr>
      </p:pic>
      <p:sp>
        <p:nvSpPr>
          <p:cNvPr id="13" name="正方形/長方形 12">
            <a:extLst>
              <a:ext uri="{FF2B5EF4-FFF2-40B4-BE49-F238E27FC236}">
                <a16:creationId xmlns:a16="http://schemas.microsoft.com/office/drawing/2014/main" id="{52AEEA01-6BF9-493C-9FD3-5F048068A33E}"/>
              </a:ext>
            </a:extLst>
          </p:cNvPr>
          <p:cNvSpPr/>
          <p:nvPr/>
        </p:nvSpPr>
        <p:spPr>
          <a:xfrm>
            <a:off x="8697176" y="60473"/>
            <a:ext cx="2634401" cy="646331"/>
          </a:xfrm>
          <a:prstGeom prst="rect">
            <a:avLst/>
          </a:prstGeom>
        </p:spPr>
        <p:txBody>
          <a:bodyPr wrap="square">
            <a:spAutoFit/>
          </a:bodyPr>
          <a:lstStyle/>
          <a:p>
            <a:pPr indent="279400"/>
            <a:r>
              <a:rPr lang="ja-JP" altLang="en-US" dirty="0"/>
              <a:t>歩行困難者の手助け</a:t>
            </a:r>
            <a:endParaRPr lang="en-US" altLang="ja-JP" dirty="0"/>
          </a:p>
          <a:p>
            <a:pPr indent="279400"/>
            <a:r>
              <a:rPr lang="ja-JP" altLang="en-US" dirty="0"/>
              <a:t>　ショッピングカート　　　　　　　　　　　　　　　　　　　　　　　　　　　　　　　　　　　　　　　</a:t>
            </a:r>
            <a:endParaRPr lang="en-US" altLang="ja-JP" dirty="0"/>
          </a:p>
        </p:txBody>
      </p:sp>
      <p:sp>
        <p:nvSpPr>
          <p:cNvPr id="6" name="正方形/長方形 5">
            <a:extLst>
              <a:ext uri="{FF2B5EF4-FFF2-40B4-BE49-F238E27FC236}">
                <a16:creationId xmlns:a16="http://schemas.microsoft.com/office/drawing/2014/main" id="{AFB2EE3A-9454-4362-87CF-3EFB22B2EC48}"/>
              </a:ext>
            </a:extLst>
          </p:cNvPr>
          <p:cNvSpPr/>
          <p:nvPr/>
        </p:nvSpPr>
        <p:spPr>
          <a:xfrm rot="10800000" flipV="1">
            <a:off x="8389934" y="3096181"/>
            <a:ext cx="4051197" cy="369332"/>
          </a:xfrm>
          <a:prstGeom prst="rect">
            <a:avLst/>
          </a:prstGeom>
        </p:spPr>
        <p:txBody>
          <a:bodyPr wrap="square">
            <a:spAutoFit/>
          </a:bodyPr>
          <a:lstStyle/>
          <a:p>
            <a:r>
              <a:rPr lang="ja-JP" altLang="en-US" dirty="0">
                <a:latin typeface="+mn-ea"/>
              </a:rPr>
              <a:t>装着が簡単な歩行リハビリ支援ロボ</a:t>
            </a:r>
            <a:endParaRPr lang="ja-JP" altLang="en-US" dirty="0"/>
          </a:p>
        </p:txBody>
      </p:sp>
      <p:sp>
        <p:nvSpPr>
          <p:cNvPr id="8" name="スライド番号プレースホルダー 7"/>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4" name="図 13" descr="人, 男, 衣類, 乗る が含まれている画像&#10;&#10;自動的に生成された説明">
            <a:extLst>
              <a:ext uri="{FF2B5EF4-FFF2-40B4-BE49-F238E27FC236}">
                <a16:creationId xmlns:a16="http://schemas.microsoft.com/office/drawing/2014/main" id="{9D9D84F6-00F7-4D6E-90AD-06EA9482B511}"/>
              </a:ext>
            </a:extLst>
          </p:cNvPr>
          <p:cNvPicPr>
            <a:picLocks noChangeAspect="1"/>
          </p:cNvPicPr>
          <p:nvPr/>
        </p:nvPicPr>
        <p:blipFill rotWithShape="1">
          <a:blip r:embed="rId5"/>
          <a:srcRect l="5098" t="9699" r="10758" b="6720"/>
          <a:stretch/>
        </p:blipFill>
        <p:spPr>
          <a:xfrm rot="5400000">
            <a:off x="8769456" y="3813273"/>
            <a:ext cx="3292154" cy="2596637"/>
          </a:xfrm>
          <a:prstGeom prst="rect">
            <a:avLst/>
          </a:prstGeom>
        </p:spPr>
      </p:pic>
      <p:pic>
        <p:nvPicPr>
          <p:cNvPr id="17" name="図 16" descr="テーブル, 座る, ブラック, マウス が含まれている画像&#10;&#10;自動的に生成された説明">
            <a:extLst>
              <a:ext uri="{FF2B5EF4-FFF2-40B4-BE49-F238E27FC236}">
                <a16:creationId xmlns:a16="http://schemas.microsoft.com/office/drawing/2014/main" id="{F724FB54-D358-4F60-B583-A3E188403BD3}"/>
              </a:ext>
            </a:extLst>
          </p:cNvPr>
          <p:cNvPicPr>
            <a:picLocks noChangeAspect="1"/>
          </p:cNvPicPr>
          <p:nvPr/>
        </p:nvPicPr>
        <p:blipFill rotWithShape="1">
          <a:blip r:embed="rId6"/>
          <a:srcRect l="6045"/>
          <a:stretch/>
        </p:blipFill>
        <p:spPr>
          <a:xfrm rot="10800000">
            <a:off x="5565939" y="3939436"/>
            <a:ext cx="3260294" cy="2090687"/>
          </a:xfrm>
          <a:prstGeom prst="rect">
            <a:avLst/>
          </a:prstGeom>
        </p:spPr>
      </p:pic>
      <p:sp>
        <p:nvSpPr>
          <p:cNvPr id="15" name="右矢印 14"/>
          <p:cNvSpPr/>
          <p:nvPr/>
        </p:nvSpPr>
        <p:spPr>
          <a:xfrm>
            <a:off x="7639127" y="6299819"/>
            <a:ext cx="486564" cy="204228"/>
          </a:xfrm>
          <a:prstGeom prst="rightArrow">
            <a:avLst>
              <a:gd name="adj1" fmla="val 39189"/>
              <a:gd name="adj2" fmla="val 5000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6">
            <a:extLst>
              <a:ext uri="{FF2B5EF4-FFF2-40B4-BE49-F238E27FC236}">
                <a16:creationId xmlns:a16="http://schemas.microsoft.com/office/drawing/2014/main" id="{56FF89DD-CC11-4F54-94E1-A723CA003443}"/>
              </a:ext>
            </a:extLst>
          </p:cNvPr>
          <p:cNvSpPr txBox="1">
            <a:spLocks/>
          </p:cNvSpPr>
          <p:nvPr/>
        </p:nvSpPr>
        <p:spPr>
          <a:xfrm>
            <a:off x="10755727" y="6416278"/>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16</a:t>
            </a:fld>
            <a:endParaRPr lang="en-US" sz="1800" dirty="0">
              <a:solidFill>
                <a:schemeClr val="tx1"/>
              </a:solidFill>
            </a:endParaRPr>
          </a:p>
        </p:txBody>
      </p:sp>
      <p:pic>
        <p:nvPicPr>
          <p:cNvPr id="7" name="図 6" descr="テーブル, 屋内, カップ, 座る が含まれている画像&#10;&#10;自動的に生成された説明">
            <a:extLst>
              <a:ext uri="{FF2B5EF4-FFF2-40B4-BE49-F238E27FC236}">
                <a16:creationId xmlns:a16="http://schemas.microsoft.com/office/drawing/2014/main" id="{4028A858-86C7-4CB6-A267-596521EF90C2}"/>
              </a:ext>
            </a:extLst>
          </p:cNvPr>
          <p:cNvPicPr>
            <a:picLocks noChangeAspect="1"/>
          </p:cNvPicPr>
          <p:nvPr/>
        </p:nvPicPr>
        <p:blipFill>
          <a:blip r:embed="rId7"/>
          <a:stretch>
            <a:fillRect/>
          </a:stretch>
        </p:blipFill>
        <p:spPr>
          <a:xfrm>
            <a:off x="0" y="1708238"/>
            <a:ext cx="2411043" cy="2066593"/>
          </a:xfrm>
          <a:prstGeom prst="rect">
            <a:avLst/>
          </a:prstGeom>
        </p:spPr>
      </p:pic>
      <p:pic>
        <p:nvPicPr>
          <p:cNvPr id="21" name="図 20" descr="人, 女性, 男, 座る が含まれている画像&#10;&#10;自動的に生成された説明">
            <a:extLst>
              <a:ext uri="{FF2B5EF4-FFF2-40B4-BE49-F238E27FC236}">
                <a16:creationId xmlns:a16="http://schemas.microsoft.com/office/drawing/2014/main" id="{2B92F9CE-1B08-4F20-90EE-29FA6123B900}"/>
              </a:ext>
            </a:extLst>
          </p:cNvPr>
          <p:cNvPicPr>
            <a:picLocks noChangeAspect="1"/>
          </p:cNvPicPr>
          <p:nvPr/>
        </p:nvPicPr>
        <p:blipFill>
          <a:blip r:embed="rId8"/>
          <a:stretch>
            <a:fillRect/>
          </a:stretch>
        </p:blipFill>
        <p:spPr>
          <a:xfrm>
            <a:off x="2300563" y="1708238"/>
            <a:ext cx="1938698" cy="2066593"/>
          </a:xfrm>
          <a:prstGeom prst="rect">
            <a:avLst/>
          </a:prstGeom>
        </p:spPr>
      </p:pic>
    </p:spTree>
    <p:extLst>
      <p:ext uri="{BB962C8B-B14F-4D97-AF65-F5344CB8AC3E}">
        <p14:creationId xmlns:p14="http://schemas.microsoft.com/office/powerpoint/2010/main" val="260558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46445" y="272331"/>
            <a:ext cx="10534356" cy="6386364"/>
          </a:xfrm>
          <a:prstGeom prst="rect">
            <a:avLst/>
          </a:prstGeom>
        </p:spPr>
        <p:txBody>
          <a:bodyPr wrap="square">
            <a:spAutoFit/>
          </a:bodyPr>
          <a:lstStyle/>
          <a:p>
            <a:pPr indent="76200">
              <a:spcAft>
                <a:spcPts val="0"/>
              </a:spcAft>
            </a:pPr>
            <a:r>
              <a:rPr lang="ja-JP" altLang="en-US" sz="2200" b="1" kern="100" dirty="0">
                <a:latin typeface="+mj-ea"/>
                <a:ea typeface="+mj-ea"/>
                <a:cs typeface="Times New Roman" panose="02020603050405020304" pitchFamily="18" charset="0"/>
              </a:rPr>
              <a:t>　</a:t>
            </a:r>
            <a:r>
              <a:rPr lang="en-US" altLang="ja-JP" sz="2200" b="1" kern="100" dirty="0">
                <a:latin typeface="+mj-ea"/>
                <a:ea typeface="+mj-ea"/>
                <a:cs typeface="Times New Roman" panose="02020603050405020304" pitchFamily="18" charset="0"/>
              </a:rPr>
              <a:t>【</a:t>
            </a:r>
            <a:r>
              <a:rPr lang="ja-JP" altLang="ja-JP" sz="2200" b="1" kern="100" dirty="0">
                <a:latin typeface="+mj-ea"/>
                <a:ea typeface="+mj-ea"/>
                <a:cs typeface="Times New Roman" panose="02020603050405020304" pitchFamily="18" charset="0"/>
              </a:rPr>
              <a:t>まとめ</a:t>
            </a:r>
            <a:r>
              <a:rPr lang="en-US" altLang="ja-JP" sz="2200" b="1" kern="100" dirty="0">
                <a:latin typeface="+mj-ea"/>
                <a:ea typeface="+mj-ea"/>
                <a:cs typeface="Times New Roman" panose="02020603050405020304" pitchFamily="18" charset="0"/>
              </a:rPr>
              <a:t>Ⅰ】</a:t>
            </a:r>
            <a:r>
              <a:rPr lang="ja-JP" altLang="ja-JP" sz="2200" kern="100" dirty="0">
                <a:latin typeface="+mj-ea"/>
                <a:ea typeface="+mj-ea"/>
                <a:cs typeface="Times New Roman" panose="02020603050405020304" pitchFamily="18" charset="0"/>
              </a:rPr>
              <a:t>　</a:t>
            </a:r>
            <a:endParaRPr lang="en-US" altLang="ja-JP" sz="2200" kern="100" dirty="0">
              <a:latin typeface="+mj-ea"/>
              <a:ea typeface="+mj-ea"/>
              <a:cs typeface="Times New Roman" panose="02020603050405020304" pitchFamily="18" charset="0"/>
            </a:endParaRPr>
          </a:p>
          <a:p>
            <a:pPr indent="76200">
              <a:spcAft>
                <a:spcPts val="0"/>
              </a:spcAft>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nSpc>
                <a:spcPct val="150000"/>
              </a:lnSpc>
              <a:spcAft>
                <a:spcPts val="0"/>
              </a:spcAft>
            </a:pPr>
            <a:r>
              <a:rPr lang="ja-JP" altLang="ja-JP" kern="100" dirty="0">
                <a:latin typeface="+mn-ea"/>
                <a:cs typeface="Courier New" panose="02070309020205020404" pitchFamily="49" charset="0"/>
              </a:rPr>
              <a:t>若い世代が安心して子育てができ</a:t>
            </a:r>
            <a:r>
              <a:rPr lang="ja-JP" altLang="en-US" kern="100" dirty="0">
                <a:latin typeface="+mn-ea"/>
                <a:cs typeface="Courier New" panose="02070309020205020404" pitchFamily="49" charset="0"/>
              </a:rPr>
              <a:t>、</a:t>
            </a:r>
            <a:r>
              <a:rPr lang="ja-JP" altLang="ja-JP" kern="100" dirty="0">
                <a:latin typeface="+mn-ea"/>
                <a:cs typeface="Courier New" panose="02070309020205020404" pitchFamily="49" charset="0"/>
              </a:rPr>
              <a:t>高齢者</a:t>
            </a:r>
            <a:r>
              <a:rPr lang="ja-JP" altLang="en-US" kern="100" dirty="0">
                <a:latin typeface="+mn-ea"/>
                <a:cs typeface="Courier New" panose="02070309020205020404" pitchFamily="49" charset="0"/>
              </a:rPr>
              <a:t>や障がい者</a:t>
            </a:r>
            <a:r>
              <a:rPr lang="ja-JP" altLang="ja-JP" kern="100" dirty="0">
                <a:latin typeface="+mn-ea"/>
                <a:cs typeface="Courier New" panose="02070309020205020404" pitchFamily="49" charset="0"/>
              </a:rPr>
              <a:t>が</a:t>
            </a:r>
            <a:r>
              <a:rPr lang="ja-JP" altLang="ja-JP" kern="100" dirty="0">
                <a:latin typeface="+mn-ea"/>
                <a:cs typeface="Times New Roman" panose="02020603050405020304" pitchFamily="18" charset="0"/>
              </a:rPr>
              <a:t>、「個人の自</a:t>
            </a:r>
            <a:r>
              <a:rPr lang="ja-JP" altLang="en-US" kern="100" dirty="0">
                <a:latin typeface="+mn-ea"/>
                <a:cs typeface="Times New Roman" panose="02020603050405020304" pitchFamily="18" charset="0"/>
              </a:rPr>
              <a:t>律</a:t>
            </a:r>
            <a:r>
              <a:rPr lang="ja-JP" altLang="ja-JP" kern="100" dirty="0">
                <a:latin typeface="+mn-ea"/>
                <a:cs typeface="Times New Roman" panose="02020603050405020304" pitchFamily="18" charset="0"/>
              </a:rPr>
              <a:t>」や「人間の尊厳」</a:t>
            </a:r>
            <a:r>
              <a:rPr lang="ja-JP" altLang="en-US" kern="100" dirty="0">
                <a:latin typeface="+mn-ea"/>
                <a:cs typeface="Times New Roman" panose="02020603050405020304" pitchFamily="18" charset="0"/>
              </a:rPr>
              <a:t>を確保しながら、</a:t>
            </a:r>
            <a:endParaRPr lang="en-US" altLang="ja-JP" kern="100" dirty="0">
              <a:latin typeface="+mn-ea"/>
              <a:cs typeface="Times New Roman" panose="02020603050405020304" pitchFamily="18" charset="0"/>
            </a:endParaRPr>
          </a:p>
          <a:p>
            <a:pPr indent="139700">
              <a:lnSpc>
                <a:spcPct val="150000"/>
              </a:lnSpc>
            </a:pPr>
            <a:r>
              <a:rPr lang="ja-JP" altLang="ja-JP" kern="100" dirty="0">
                <a:latin typeface="+mn-ea"/>
                <a:cs typeface="Courier New" panose="02070309020205020404" pitchFamily="49" charset="0"/>
              </a:rPr>
              <a:t>住み慣れた</a:t>
            </a:r>
            <a:r>
              <a:rPr lang="ja-JP" altLang="en-US" kern="100" dirty="0">
                <a:latin typeface="+mn-ea"/>
                <a:cs typeface="Courier New" panose="02070309020205020404" pitchFamily="49" charset="0"/>
              </a:rPr>
              <a:t>地域</a:t>
            </a:r>
            <a:r>
              <a:rPr lang="ja-JP" altLang="ja-JP" kern="100" dirty="0">
                <a:latin typeface="+mn-ea"/>
                <a:cs typeface="Courier New" panose="02070309020205020404" pitchFamily="49" charset="0"/>
              </a:rPr>
              <a:t>で快適な生活が続けられる。</a:t>
            </a:r>
            <a:endParaRPr lang="en-US" altLang="ja-JP" kern="100" dirty="0">
              <a:latin typeface="+mn-ea"/>
              <a:cs typeface="Courier New" panose="02070309020205020404" pitchFamily="49" charset="0"/>
            </a:endParaRPr>
          </a:p>
          <a:p>
            <a:pPr indent="139700">
              <a:lnSpc>
                <a:spcPct val="150000"/>
              </a:lnSpc>
              <a:spcAft>
                <a:spcPts val="0"/>
              </a:spcAft>
            </a:pPr>
            <a:r>
              <a:rPr lang="ja-JP" altLang="ja-JP" kern="100" dirty="0">
                <a:latin typeface="+mn-ea"/>
                <a:cs typeface="Courier New" panose="02070309020205020404" pitchFamily="49" charset="0"/>
              </a:rPr>
              <a:t>住宅の被災情報を公開して地域の防災に役立てる。</a:t>
            </a:r>
            <a:endParaRPr lang="en-US" altLang="ja-JP" kern="100" dirty="0">
              <a:latin typeface="+mn-ea"/>
              <a:cs typeface="Courier New" panose="02070309020205020404" pitchFamily="49" charset="0"/>
            </a:endParaRPr>
          </a:p>
          <a:p>
            <a:pPr indent="139700">
              <a:lnSpc>
                <a:spcPct val="150000"/>
              </a:lnSpc>
              <a:spcAft>
                <a:spcPts val="0"/>
              </a:spcAft>
            </a:pPr>
            <a:r>
              <a:rPr lang="ja-JP" altLang="ja-JP" kern="100" dirty="0">
                <a:latin typeface="+mn-ea"/>
                <a:cs typeface="Courier New" panose="02070309020205020404" pitchFamily="49" charset="0"/>
              </a:rPr>
              <a:t>そんな暮らしが</a:t>
            </a:r>
            <a:r>
              <a:rPr lang="en-US" altLang="ja-JP" kern="100" dirty="0">
                <a:latin typeface="+mn-ea"/>
                <a:cs typeface="Courier New" panose="02070309020205020404" pitchFamily="49" charset="0"/>
              </a:rPr>
              <a:t>AI</a:t>
            </a:r>
            <a:r>
              <a:rPr lang="ja-JP" altLang="ja-JP" kern="100" dirty="0">
                <a:latin typeface="+mn-ea"/>
                <a:cs typeface="Courier New" panose="02070309020205020404" pitchFamily="49" charset="0"/>
              </a:rPr>
              <a:t>・</a:t>
            </a:r>
            <a:r>
              <a:rPr lang="en-US" altLang="ja-JP" kern="100" dirty="0" err="1">
                <a:latin typeface="+mn-ea"/>
                <a:cs typeface="Courier New" panose="02070309020205020404" pitchFamily="49" charset="0"/>
              </a:rPr>
              <a:t>IoT</a:t>
            </a:r>
            <a:r>
              <a:rPr lang="ja-JP" altLang="ja-JP" kern="100" dirty="0">
                <a:latin typeface="+mn-ea"/>
                <a:cs typeface="Courier New" panose="02070309020205020404" pitchFamily="49" charset="0"/>
              </a:rPr>
              <a:t>の技術で</a:t>
            </a:r>
            <a:r>
              <a:rPr lang="ja-JP" altLang="en-US" kern="100" dirty="0">
                <a:latin typeface="+mn-ea"/>
                <a:cs typeface="Courier New" panose="02070309020205020404" pitchFamily="49" charset="0"/>
              </a:rPr>
              <a:t>始まっている</a:t>
            </a:r>
            <a:r>
              <a:rPr lang="ja-JP" altLang="ja-JP" kern="100" dirty="0">
                <a:latin typeface="+mn-ea"/>
                <a:cs typeface="Courier New" panose="02070309020205020404" pitchFamily="49" charset="0"/>
              </a:rPr>
              <a:t>。</a:t>
            </a:r>
            <a:endParaRPr lang="en-US" altLang="ja-JP" kern="100" dirty="0">
              <a:latin typeface="+mn-ea"/>
              <a:cs typeface="Courier New" panose="02070309020205020404" pitchFamily="49" charset="0"/>
            </a:endParaRPr>
          </a:p>
          <a:p>
            <a:pPr indent="139700">
              <a:lnSpc>
                <a:spcPct val="150000"/>
              </a:lnSpc>
              <a:spcAft>
                <a:spcPts val="0"/>
              </a:spcAft>
            </a:pPr>
            <a:r>
              <a:rPr lang="ja-JP" altLang="ja-JP" kern="100" dirty="0">
                <a:latin typeface="+mn-ea"/>
                <a:cs typeface="Times New Roman" panose="02020603050405020304" pitchFamily="18" charset="0"/>
              </a:rPr>
              <a:t>目まぐるしい進展をとげる</a:t>
            </a:r>
            <a:r>
              <a:rPr lang="en-US" altLang="ja-JP" kern="100" dirty="0">
                <a:latin typeface="+mn-ea"/>
                <a:cs typeface="Times New Roman" panose="02020603050405020304" pitchFamily="18" charset="0"/>
              </a:rPr>
              <a:t>AI</a:t>
            </a:r>
            <a:r>
              <a:rPr lang="ja-JP" altLang="ja-JP" kern="100" dirty="0">
                <a:latin typeface="+mn-ea"/>
                <a:cs typeface="Times New Roman" panose="02020603050405020304" pitchFamily="18" charset="0"/>
              </a:rPr>
              <a:t>・</a:t>
            </a:r>
            <a:r>
              <a:rPr lang="en-US" altLang="ja-JP" kern="100" dirty="0">
                <a:latin typeface="+mn-ea"/>
                <a:cs typeface="Times New Roman" panose="02020603050405020304" pitchFamily="18" charset="0"/>
              </a:rPr>
              <a:t>IoT</a:t>
            </a:r>
            <a:r>
              <a:rPr lang="ja-JP" altLang="en-US" kern="100" dirty="0">
                <a:latin typeface="+mn-ea"/>
                <a:cs typeface="Times New Roman" panose="02020603050405020304" pitchFamily="18" charset="0"/>
              </a:rPr>
              <a:t>だが、</a:t>
            </a:r>
            <a:r>
              <a:rPr lang="ja-JP" altLang="ja-JP" kern="100" dirty="0">
                <a:latin typeface="+mn-ea"/>
                <a:cs typeface="Times New Roman" panose="02020603050405020304" pitchFamily="18" charset="0"/>
              </a:rPr>
              <a:t>リスクと背中合わせにある。</a:t>
            </a:r>
            <a:endParaRPr lang="en-US" altLang="ja-JP" kern="100" dirty="0">
              <a:latin typeface="+mn-ea"/>
              <a:cs typeface="Times New Roman" panose="02020603050405020304" pitchFamily="18" charset="0"/>
            </a:endParaRPr>
          </a:p>
          <a:p>
            <a:pPr indent="139700">
              <a:lnSpc>
                <a:spcPct val="150000"/>
              </a:lnSpc>
              <a:spcAft>
                <a:spcPts val="0"/>
              </a:spcAft>
            </a:pPr>
            <a:r>
              <a:rPr lang="en-US" altLang="ja-JP" kern="100" dirty="0">
                <a:latin typeface="+mn-ea"/>
                <a:cs typeface="Times New Roman" panose="02020603050405020304" pitchFamily="18" charset="0"/>
              </a:rPr>
              <a:t>AI</a:t>
            </a:r>
            <a:r>
              <a:rPr lang="ja-JP" altLang="ja-JP" kern="100" dirty="0">
                <a:latin typeface="+mn-ea"/>
                <a:cs typeface="Times New Roman" panose="02020603050405020304" pitchFamily="18" charset="0"/>
              </a:rPr>
              <a:t>・</a:t>
            </a:r>
            <a:r>
              <a:rPr lang="en-US" altLang="ja-JP" kern="100" dirty="0" err="1">
                <a:latin typeface="+mn-ea"/>
                <a:cs typeface="Times New Roman" panose="02020603050405020304" pitchFamily="18" charset="0"/>
              </a:rPr>
              <a:t>IoT</a:t>
            </a:r>
            <a:r>
              <a:rPr lang="ja-JP" altLang="ja-JP" kern="100" dirty="0">
                <a:latin typeface="+mn-ea"/>
                <a:cs typeface="Times New Roman" panose="02020603050405020304" pitchFamily="18" charset="0"/>
              </a:rPr>
              <a:t>と共存しなが</a:t>
            </a:r>
            <a:r>
              <a:rPr lang="ja-JP" altLang="en-US" kern="100" dirty="0">
                <a:latin typeface="+mn-ea"/>
                <a:cs typeface="Times New Roman" panose="02020603050405020304" pitchFamily="18" charset="0"/>
              </a:rPr>
              <a:t>ら、それらのリスクとどう付き合えばいいのかが、</a:t>
            </a:r>
            <a:endParaRPr lang="en-US" altLang="ja-JP" kern="100" dirty="0">
              <a:latin typeface="+mn-ea"/>
              <a:cs typeface="Times New Roman" panose="02020603050405020304" pitchFamily="18" charset="0"/>
            </a:endParaRPr>
          </a:p>
          <a:p>
            <a:pPr indent="139700">
              <a:lnSpc>
                <a:spcPct val="150000"/>
              </a:lnSpc>
              <a:spcAft>
                <a:spcPts val="0"/>
              </a:spcAft>
            </a:pPr>
            <a:r>
              <a:rPr lang="ja-JP" altLang="en-US" kern="100" dirty="0">
                <a:latin typeface="+mn-ea"/>
                <a:cs typeface="Times New Roman" panose="02020603050405020304" pitchFamily="18" charset="0"/>
              </a:rPr>
              <a:t>私たちに課せられた問題のようだ。</a:t>
            </a:r>
            <a:endParaRPr lang="en-US" altLang="ja-JP" kern="100" dirty="0">
              <a:latin typeface="+mn-ea"/>
              <a:cs typeface="Times New Roman" panose="02020603050405020304" pitchFamily="18" charset="0"/>
            </a:endParaRPr>
          </a:p>
          <a:p>
            <a:pPr indent="139700">
              <a:spcAft>
                <a:spcPts val="0"/>
              </a:spcAft>
            </a:pPr>
            <a:endParaRPr lang="en-US" altLang="ja-JP" kern="100" dirty="0">
              <a:latin typeface="+mn-ea"/>
              <a:cs typeface="Times New Roman" panose="02020603050405020304" pitchFamily="18" charset="0"/>
            </a:endParaRPr>
          </a:p>
          <a:p>
            <a:pPr>
              <a:lnSpc>
                <a:spcPct val="150000"/>
              </a:lnSpc>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世界各国の政府機関や研究機関が様々な提言を発表</a:t>
            </a:r>
            <a:r>
              <a:rPr lang="ja-JP" altLang="en-US" kern="100" dirty="0">
                <a:latin typeface="+mn-ea"/>
                <a:cs typeface="Times New Roman" panose="02020603050405020304" pitchFamily="18" charset="0"/>
              </a:rPr>
              <a:t>している。</a:t>
            </a:r>
            <a:endParaRPr lang="en-US" altLang="ja-JP" kern="100" dirty="0">
              <a:latin typeface="+mn-ea"/>
              <a:cs typeface="Times New Roman" panose="02020603050405020304" pitchFamily="18" charset="0"/>
            </a:endParaRPr>
          </a:p>
          <a:p>
            <a:pPr>
              <a:lnSpc>
                <a:spcPct val="150000"/>
              </a:lnSpc>
            </a:pPr>
            <a:r>
              <a:rPr lang="ja-JP" altLang="en-US" dirty="0">
                <a:latin typeface="+mn-ea"/>
              </a:rPr>
              <a:t>　</a:t>
            </a:r>
            <a:r>
              <a:rPr lang="en-US" altLang="ja-JP" dirty="0">
                <a:latin typeface="+mn-ea"/>
              </a:rPr>
              <a:t>EU(</a:t>
            </a:r>
            <a:r>
              <a:rPr lang="ja-JP" altLang="en-US" dirty="0">
                <a:latin typeface="+mn-ea"/>
              </a:rPr>
              <a:t>欧州連合</a:t>
            </a:r>
            <a:r>
              <a:rPr lang="en-US" altLang="ja-JP" dirty="0">
                <a:latin typeface="+mn-ea"/>
              </a:rPr>
              <a:t>)</a:t>
            </a:r>
            <a:r>
              <a:rPr lang="ja-JP" altLang="en-US" dirty="0">
                <a:latin typeface="+mn-ea"/>
              </a:rPr>
              <a:t>の欧州委員会は、信頼できる</a:t>
            </a:r>
            <a:r>
              <a:rPr lang="en-US" altLang="ja-JP" dirty="0">
                <a:latin typeface="+mn-ea"/>
              </a:rPr>
              <a:t>AI</a:t>
            </a:r>
            <a:r>
              <a:rPr lang="ja-JP" altLang="en-US" dirty="0">
                <a:latin typeface="+mn-ea"/>
              </a:rPr>
              <a:t>実現へ</a:t>
            </a:r>
            <a:r>
              <a:rPr lang="en-US" altLang="ja-JP" dirty="0">
                <a:latin typeface="+mn-ea"/>
              </a:rPr>
              <a:t>10</a:t>
            </a:r>
            <a:r>
              <a:rPr lang="ja-JP" altLang="en-US" dirty="0">
                <a:latin typeface="+mn-ea"/>
              </a:rPr>
              <a:t>項目の「必要条件」を提示した（</a:t>
            </a:r>
            <a:r>
              <a:rPr lang="en-US" altLang="ja-JP" dirty="0">
                <a:latin typeface="+mn-ea"/>
              </a:rPr>
              <a:t>2018</a:t>
            </a:r>
            <a:r>
              <a:rPr lang="ja-JP" altLang="en-US" dirty="0">
                <a:latin typeface="+mn-ea"/>
              </a:rPr>
              <a:t>年</a:t>
            </a:r>
            <a:r>
              <a:rPr lang="en-US" altLang="ja-JP" dirty="0">
                <a:latin typeface="+mn-ea"/>
              </a:rPr>
              <a:t>12</a:t>
            </a:r>
            <a:r>
              <a:rPr lang="ja-JP" altLang="en-US" dirty="0">
                <a:latin typeface="+mn-ea"/>
              </a:rPr>
              <a:t>月）。</a:t>
            </a:r>
            <a:endParaRPr lang="en-US" altLang="ja-JP" dirty="0">
              <a:latin typeface="+mn-ea"/>
            </a:endParaRPr>
          </a:p>
          <a:p>
            <a:pPr>
              <a:lnSpc>
                <a:spcPct val="150000"/>
              </a:lnSpc>
            </a:pPr>
            <a:r>
              <a:rPr lang="ja-JP" altLang="en-US" dirty="0">
                <a:latin typeface="+mn-ea"/>
              </a:rPr>
              <a:t>　我国も同じ時期に、「</a:t>
            </a:r>
            <a:r>
              <a:rPr lang="en-US" altLang="ja-JP" dirty="0">
                <a:latin typeface="+mn-ea"/>
              </a:rPr>
              <a:t>AI</a:t>
            </a:r>
            <a:r>
              <a:rPr lang="ja-JP" altLang="en-US" dirty="0">
                <a:latin typeface="+mn-ea"/>
              </a:rPr>
              <a:t>に関する７つの原則案」を打ち出し、昨年（</a:t>
            </a:r>
            <a:r>
              <a:rPr lang="en-US" altLang="ja-JP" dirty="0">
                <a:latin typeface="+mn-ea"/>
              </a:rPr>
              <a:t>2019</a:t>
            </a:r>
            <a:r>
              <a:rPr lang="ja-JP" altLang="en-US" dirty="0">
                <a:latin typeface="+mn-ea"/>
              </a:rPr>
              <a:t>年）</a:t>
            </a:r>
            <a:r>
              <a:rPr lang="en-US" altLang="ja-JP" dirty="0">
                <a:latin typeface="+mn-ea"/>
              </a:rPr>
              <a:t>6</a:t>
            </a:r>
            <a:r>
              <a:rPr lang="ja-JP" altLang="en-US" dirty="0">
                <a:latin typeface="+mn-ea"/>
              </a:rPr>
              <a:t>月の</a:t>
            </a:r>
            <a:r>
              <a:rPr lang="en-US" altLang="ja-JP" dirty="0">
                <a:latin typeface="+mn-ea"/>
              </a:rPr>
              <a:t>20</a:t>
            </a:r>
            <a:r>
              <a:rPr lang="ja-JP" altLang="en-US" dirty="0">
                <a:latin typeface="+mn-ea"/>
              </a:rPr>
              <a:t>か国・地域首脳会議　</a:t>
            </a:r>
            <a:endParaRPr lang="en-US" altLang="ja-JP" dirty="0">
              <a:latin typeface="+mn-ea"/>
            </a:endParaRPr>
          </a:p>
          <a:p>
            <a:pPr>
              <a:lnSpc>
                <a:spcPct val="150000"/>
              </a:lnSpc>
            </a:pPr>
            <a:r>
              <a:rPr lang="ja-JP" altLang="en-US" dirty="0">
                <a:latin typeface="+mn-ea"/>
              </a:rPr>
              <a:t>　</a:t>
            </a:r>
            <a:r>
              <a:rPr lang="en-US" altLang="ja-JP" dirty="0">
                <a:latin typeface="+mn-ea"/>
              </a:rPr>
              <a:t>(G</a:t>
            </a:r>
            <a:r>
              <a:rPr lang="en-US" altLang="ja-JP" kern="100" dirty="0">
                <a:latin typeface="+mn-ea"/>
                <a:cs typeface="Times New Roman" panose="02020603050405020304" pitchFamily="18" charset="0"/>
              </a:rPr>
              <a:t>20</a:t>
            </a:r>
            <a:r>
              <a:rPr lang="ja-JP" altLang="en-US" kern="100" dirty="0">
                <a:latin typeface="+mn-ea"/>
                <a:cs typeface="Times New Roman" panose="02020603050405020304" pitchFamily="18" charset="0"/>
              </a:rPr>
              <a:t>サミット</a:t>
            </a:r>
            <a:r>
              <a:rPr lang="en-US" altLang="ja-JP" kern="100" dirty="0">
                <a:latin typeface="+mn-ea"/>
                <a:cs typeface="Times New Roman" panose="02020603050405020304" pitchFamily="18" charset="0"/>
              </a:rPr>
              <a:t>)</a:t>
            </a:r>
            <a:r>
              <a:rPr lang="ja-JP" altLang="en-US" kern="100" dirty="0">
                <a:latin typeface="+mn-ea"/>
                <a:cs typeface="Times New Roman" panose="02020603050405020304" pitchFamily="18" charset="0"/>
              </a:rPr>
              <a:t>で議論した。</a:t>
            </a:r>
            <a:endParaRPr lang="en-US" altLang="ja-JP" kern="100" dirty="0">
              <a:latin typeface="+mn-ea"/>
              <a:cs typeface="Times New Roman" panose="02020603050405020304" pitchFamily="18" charset="0"/>
            </a:endParaRPr>
          </a:p>
          <a:p>
            <a:pPr>
              <a:lnSpc>
                <a:spcPct val="150000"/>
              </a:lnSpc>
            </a:pPr>
            <a:r>
              <a:rPr lang="ja-JP" altLang="en-US" kern="100" dirty="0">
                <a:latin typeface="+mn-ea"/>
                <a:cs typeface="Times New Roman" panose="02020603050405020304" pitchFamily="18" charset="0"/>
              </a:rPr>
              <a:t>　</a:t>
            </a:r>
            <a:r>
              <a:rPr lang="en-US" altLang="ja-JP" kern="100" dirty="0">
                <a:latin typeface="+mn-ea"/>
                <a:cs typeface="Times New Roman" panose="02020603050405020304" pitchFamily="18" charset="0"/>
              </a:rPr>
              <a:t>AI</a:t>
            </a:r>
            <a:r>
              <a:rPr lang="ja-JP" altLang="en-US" kern="100" dirty="0">
                <a:latin typeface="+mn-ea"/>
                <a:cs typeface="Times New Roman" panose="02020603050405020304" pitchFamily="18" charset="0"/>
              </a:rPr>
              <a:t>ルールは、基本的人権を脅かさないよう人が制御し、人に役立つことを前提とする「人間中心」を原則に、　　</a:t>
            </a:r>
            <a:endParaRPr lang="en-US" altLang="ja-JP" kern="100" dirty="0">
              <a:latin typeface="+mn-ea"/>
              <a:cs typeface="Times New Roman" panose="02020603050405020304" pitchFamily="18" charset="0"/>
            </a:endParaRPr>
          </a:p>
          <a:p>
            <a:pPr>
              <a:lnSpc>
                <a:spcPct val="150000"/>
              </a:lnSpc>
            </a:pPr>
            <a:r>
              <a:rPr lang="ja-JP" altLang="en-US" kern="100" dirty="0">
                <a:latin typeface="+mn-ea"/>
                <a:cs typeface="Times New Roman" panose="02020603050405020304" pitchFamily="18" charset="0"/>
              </a:rPr>
              <a:t>　とマクロン仏大統領が発表した。</a:t>
            </a:r>
            <a:endParaRPr lang="en-US"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 name="スライド番号プレースホルダー 6">
            <a:extLst>
              <a:ext uri="{FF2B5EF4-FFF2-40B4-BE49-F238E27FC236}">
                <a16:creationId xmlns:a16="http://schemas.microsoft.com/office/drawing/2014/main" id="{A0C8796E-B02F-466E-8574-746D11E165E4}"/>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17</a:t>
            </a:fld>
            <a:endParaRPr lang="en-US" sz="1800" dirty="0">
              <a:solidFill>
                <a:schemeClr val="tx1"/>
              </a:solidFill>
            </a:endParaRPr>
          </a:p>
        </p:txBody>
      </p:sp>
    </p:spTree>
    <p:extLst>
      <p:ext uri="{BB962C8B-B14F-4D97-AF65-F5344CB8AC3E}">
        <p14:creationId xmlns:p14="http://schemas.microsoft.com/office/powerpoint/2010/main" val="210064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2600" y="95359"/>
            <a:ext cx="11226800" cy="6740307"/>
          </a:xfrm>
          <a:prstGeom prst="rect">
            <a:avLst/>
          </a:prstGeom>
        </p:spPr>
        <p:txBody>
          <a:bodyPr wrap="square">
            <a:spAutoFit/>
          </a:bodyPr>
          <a:lstStyle/>
          <a:p>
            <a:r>
              <a:rPr lang="ja-JP" altLang="en-US" sz="2200" b="1" kern="100" dirty="0">
                <a:latin typeface="+mj-ea"/>
                <a:ea typeface="+mj-ea"/>
                <a:cs typeface="Times New Roman" panose="02020603050405020304" pitchFamily="18" charset="0"/>
              </a:rPr>
              <a:t>　</a:t>
            </a:r>
            <a:r>
              <a:rPr lang="en-US" altLang="ja-JP" sz="2200" b="1" kern="100" dirty="0">
                <a:latin typeface="+mj-ea"/>
                <a:ea typeface="+mj-ea"/>
                <a:cs typeface="Times New Roman" panose="02020603050405020304" pitchFamily="18" charset="0"/>
              </a:rPr>
              <a:t>【</a:t>
            </a:r>
            <a:r>
              <a:rPr lang="ja-JP" altLang="ja-JP" sz="2200" b="1" kern="100" dirty="0">
                <a:latin typeface="+mj-ea"/>
                <a:ea typeface="+mj-ea"/>
                <a:cs typeface="Times New Roman" panose="02020603050405020304" pitchFamily="18" charset="0"/>
              </a:rPr>
              <a:t>まとめ</a:t>
            </a:r>
            <a:r>
              <a:rPr lang="en-US" altLang="ja-JP" sz="2200" b="1" kern="100" dirty="0">
                <a:latin typeface="+mj-ea"/>
                <a:ea typeface="+mj-ea"/>
                <a:cs typeface="Times New Roman" panose="02020603050405020304" pitchFamily="18" charset="0"/>
              </a:rPr>
              <a:t>Ⅱ】</a:t>
            </a:r>
          </a:p>
          <a:p>
            <a:endParaRPr lang="en-US" altLang="ja-JP" b="1"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b="1" kern="100" dirty="0">
                <a:latin typeface="+mn-ea"/>
                <a:cs typeface="Times New Roman" panose="02020603050405020304" pitchFamily="18" charset="0"/>
              </a:rPr>
              <a:t>　</a:t>
            </a:r>
            <a:r>
              <a:rPr lang="en-US" altLang="ja-JP" b="1" kern="100" dirty="0">
                <a:latin typeface="+mn-ea"/>
                <a:cs typeface="Times New Roman" panose="02020603050405020304" pitchFamily="18" charset="0"/>
              </a:rPr>
              <a:t>AI</a:t>
            </a:r>
            <a:r>
              <a:rPr lang="ja-JP" altLang="en-US" b="1" kern="100" dirty="0">
                <a:latin typeface="+mn-ea"/>
                <a:cs typeface="Times New Roman" panose="02020603050405020304" pitchFamily="18" charset="0"/>
              </a:rPr>
              <a:t>・</a:t>
            </a:r>
            <a:r>
              <a:rPr lang="en-US" altLang="ja-JP" b="1" kern="100" dirty="0" err="1">
                <a:latin typeface="+mn-ea"/>
                <a:cs typeface="Times New Roman" panose="02020603050405020304" pitchFamily="18" charset="0"/>
              </a:rPr>
              <a:t>IoT</a:t>
            </a:r>
            <a:r>
              <a:rPr lang="ja-JP" altLang="en-US" b="1" kern="100" dirty="0">
                <a:latin typeface="+mn-ea"/>
                <a:cs typeface="Times New Roman" panose="02020603050405020304" pitchFamily="18" charset="0"/>
              </a:rPr>
              <a:t>を研究する教授</a:t>
            </a:r>
            <a:r>
              <a:rPr lang="ja-JP" altLang="en-US" kern="100" dirty="0">
                <a:latin typeface="+mn-ea"/>
                <a:cs typeface="Times New Roman" panose="02020603050405020304" pitchFamily="18" charset="0"/>
              </a:rPr>
              <a:t>に質問しました</a:t>
            </a:r>
            <a:endParaRPr lang="en-US" altLang="ja-JP" kern="100" dirty="0">
              <a:latin typeface="+mn-ea"/>
              <a:cs typeface="Times New Roman" panose="02020603050405020304" pitchFamily="18" charset="0"/>
            </a:endParaRPr>
          </a:p>
          <a:p>
            <a:endParaRPr lang="en-US" altLang="ja-JP" sz="1000" kern="100" dirty="0">
              <a:latin typeface="+mn-ea"/>
              <a:cs typeface="Times New Roman" panose="02020603050405020304" pitchFamily="18" charset="0"/>
            </a:endParaRPr>
          </a:p>
          <a:p>
            <a:r>
              <a:rPr lang="ja-JP" altLang="en-US" dirty="0">
                <a:latin typeface="+mn-ea"/>
              </a:rPr>
              <a:t>　</a:t>
            </a:r>
            <a:r>
              <a:rPr lang="en-US" altLang="ja-JP" dirty="0">
                <a:latin typeface="+mn-ea"/>
              </a:rPr>
              <a:t>Q. </a:t>
            </a:r>
            <a:r>
              <a:rPr lang="ja-JP" altLang="ja-JP" dirty="0">
                <a:latin typeface="+mn-ea"/>
              </a:rPr>
              <a:t>　</a:t>
            </a:r>
            <a:r>
              <a:rPr lang="en-US" altLang="ja-JP" dirty="0">
                <a:latin typeface="+mn-ea"/>
              </a:rPr>
              <a:t>AI</a:t>
            </a:r>
            <a:r>
              <a:rPr lang="ja-JP" altLang="ja-JP" dirty="0">
                <a:latin typeface="+mn-ea"/>
              </a:rPr>
              <a:t>・</a:t>
            </a:r>
            <a:r>
              <a:rPr lang="en-US" altLang="ja-JP" dirty="0" err="1">
                <a:latin typeface="+mn-ea"/>
              </a:rPr>
              <a:t>IoT</a:t>
            </a:r>
            <a:r>
              <a:rPr lang="ja-JP" altLang="ja-JP" dirty="0">
                <a:latin typeface="+mn-ea"/>
              </a:rPr>
              <a:t>で消費生活</a:t>
            </a:r>
            <a:r>
              <a:rPr lang="ja-JP" altLang="en-US" dirty="0">
                <a:latin typeface="+mn-ea"/>
              </a:rPr>
              <a:t>は</a:t>
            </a:r>
            <a:r>
              <a:rPr lang="ja-JP" altLang="ja-JP" dirty="0">
                <a:latin typeface="+mn-ea"/>
              </a:rPr>
              <a:t>どうかわる？</a:t>
            </a:r>
          </a:p>
          <a:p>
            <a:r>
              <a:rPr lang="ja-JP" altLang="en-US" dirty="0">
                <a:latin typeface="+mn-ea"/>
              </a:rPr>
              <a:t>　</a:t>
            </a:r>
            <a:r>
              <a:rPr lang="en-US" altLang="ja-JP" dirty="0">
                <a:latin typeface="+mn-ea"/>
              </a:rPr>
              <a:t>A.</a:t>
            </a:r>
            <a:r>
              <a:rPr lang="ja-JP" altLang="ja-JP" dirty="0">
                <a:latin typeface="+mn-ea"/>
              </a:rPr>
              <a:t>　便利になる</a:t>
            </a:r>
            <a:r>
              <a:rPr lang="ja-JP" altLang="en-US" dirty="0">
                <a:latin typeface="+mn-ea"/>
              </a:rPr>
              <a:t>が、他方</a:t>
            </a:r>
            <a:r>
              <a:rPr lang="ja-JP" altLang="ja-JP" dirty="0">
                <a:latin typeface="+mn-ea"/>
              </a:rPr>
              <a:t>、多様化、複雑化する。</a:t>
            </a:r>
          </a:p>
          <a:p>
            <a:r>
              <a:rPr lang="ja-JP" altLang="ja-JP" dirty="0">
                <a:latin typeface="+mn-ea"/>
              </a:rPr>
              <a:t>　　</a:t>
            </a:r>
            <a:r>
              <a:rPr lang="ja-JP" altLang="en-US" dirty="0">
                <a:latin typeface="+mn-ea"/>
              </a:rPr>
              <a:t>　</a:t>
            </a:r>
            <a:r>
              <a:rPr lang="ja-JP" altLang="ja-JP" dirty="0">
                <a:latin typeface="+mn-ea"/>
              </a:rPr>
              <a:t>行政：</a:t>
            </a:r>
            <a:r>
              <a:rPr lang="ja-JP" altLang="en-US" dirty="0">
                <a:latin typeface="+mn-ea"/>
              </a:rPr>
              <a:t>サイ</a:t>
            </a:r>
            <a:r>
              <a:rPr lang="ja-JP" altLang="ja-JP" dirty="0">
                <a:latin typeface="+mn-ea"/>
              </a:rPr>
              <a:t>バーセキュリティー対策、情報公開、消費者への補償</a:t>
            </a:r>
            <a:r>
              <a:rPr lang="ja-JP" altLang="en-US" dirty="0">
                <a:latin typeface="+mn-ea"/>
              </a:rPr>
              <a:t>。</a:t>
            </a:r>
            <a:r>
              <a:rPr lang="ja-JP" altLang="ja-JP" dirty="0">
                <a:latin typeface="+mn-ea"/>
              </a:rPr>
              <a:t>安心して利用できる被害防止環境の整備</a:t>
            </a:r>
            <a:r>
              <a:rPr lang="ja-JP" altLang="en-US" dirty="0">
                <a:latin typeface="+mn-ea"/>
              </a:rPr>
              <a:t>。</a:t>
            </a:r>
            <a:endParaRPr lang="ja-JP" altLang="ja-JP" dirty="0">
              <a:latin typeface="+mn-ea"/>
            </a:endParaRPr>
          </a:p>
          <a:p>
            <a:r>
              <a:rPr lang="ja-JP" altLang="ja-JP" dirty="0">
                <a:latin typeface="+mn-ea"/>
              </a:rPr>
              <a:t>　　</a:t>
            </a:r>
            <a:r>
              <a:rPr lang="ja-JP" altLang="en-US" dirty="0">
                <a:latin typeface="+mn-ea"/>
              </a:rPr>
              <a:t>　</a:t>
            </a:r>
            <a:r>
              <a:rPr lang="ja-JP" altLang="ja-JP" dirty="0">
                <a:latin typeface="+mn-ea"/>
              </a:rPr>
              <a:t>個人：ウィルス対策、パスワードの変更、身に覚えのない請求</a:t>
            </a:r>
            <a:r>
              <a:rPr lang="ja-JP" altLang="en-US" dirty="0">
                <a:latin typeface="+mn-ea"/>
              </a:rPr>
              <a:t>への対処。</a:t>
            </a:r>
            <a:endParaRPr lang="ja-JP" altLang="ja-JP" dirty="0">
              <a:latin typeface="+mn-ea"/>
            </a:endParaRPr>
          </a:p>
          <a:p>
            <a:endParaRPr lang="en-US" altLang="ja-JP" sz="1400" b="1" kern="100" dirty="0">
              <a:latin typeface="+mn-ea"/>
              <a:cs typeface="Times New Roman" panose="02020603050405020304" pitchFamily="18" charset="0"/>
            </a:endParaRPr>
          </a:p>
          <a:p>
            <a:r>
              <a:rPr lang="ja-JP" altLang="en-US" kern="100" dirty="0">
                <a:latin typeface="+mn-ea"/>
                <a:cs typeface="Times New Roman" panose="02020603050405020304" pitchFamily="18" charset="0"/>
              </a:rPr>
              <a:t>　</a:t>
            </a:r>
            <a:r>
              <a:rPr lang="en-US" altLang="ja-JP" dirty="0">
                <a:latin typeface="+mn-ea"/>
              </a:rPr>
              <a:t>Q.</a:t>
            </a:r>
            <a:r>
              <a:rPr lang="ja-JP" altLang="ja-JP" dirty="0">
                <a:latin typeface="+mn-ea"/>
              </a:rPr>
              <a:t>　 </a:t>
            </a:r>
            <a:r>
              <a:rPr lang="en-US" altLang="ja-JP" dirty="0">
                <a:latin typeface="+mn-ea"/>
              </a:rPr>
              <a:t>AI</a:t>
            </a:r>
            <a:r>
              <a:rPr lang="ja-JP" altLang="ja-JP" dirty="0">
                <a:latin typeface="+mn-ea"/>
              </a:rPr>
              <a:t>・</a:t>
            </a:r>
            <a:r>
              <a:rPr lang="en-US" altLang="ja-JP" dirty="0" err="1">
                <a:latin typeface="+mn-ea"/>
              </a:rPr>
              <a:t>IoT</a:t>
            </a:r>
            <a:r>
              <a:rPr lang="ja-JP" altLang="ja-JP" dirty="0">
                <a:latin typeface="+mn-ea"/>
              </a:rPr>
              <a:t>進展により雇用環境が変化するか？　課題は？</a:t>
            </a:r>
          </a:p>
          <a:p>
            <a:r>
              <a:rPr lang="ja-JP" altLang="en-US" dirty="0">
                <a:latin typeface="+mn-ea"/>
              </a:rPr>
              <a:t>　 </a:t>
            </a:r>
            <a:r>
              <a:rPr lang="en-US" altLang="ja-JP" dirty="0">
                <a:latin typeface="+mn-ea"/>
              </a:rPr>
              <a:t>A.</a:t>
            </a:r>
            <a:r>
              <a:rPr lang="ja-JP" altLang="ja-JP" dirty="0">
                <a:latin typeface="+mn-ea"/>
              </a:rPr>
              <a:t>　仕事がなくなることはない。レジの無人化で、販売員は</a:t>
            </a:r>
            <a:r>
              <a:rPr lang="ja-JP" altLang="ja-JP" b="1" u="sng" dirty="0">
                <a:solidFill>
                  <a:srgbClr val="FF0000"/>
                </a:solidFill>
                <a:latin typeface="+mn-ea"/>
              </a:rPr>
              <a:t>コンシェルジュサービス</a:t>
            </a:r>
            <a:r>
              <a:rPr lang="ja-JP" altLang="ja-JP" dirty="0">
                <a:latin typeface="+mn-ea"/>
              </a:rPr>
              <a:t>に専念。</a:t>
            </a:r>
          </a:p>
          <a:p>
            <a:r>
              <a:rPr lang="ja-JP" altLang="ja-JP" dirty="0">
                <a:latin typeface="+mn-ea"/>
              </a:rPr>
              <a:t>　　</a:t>
            </a:r>
            <a:r>
              <a:rPr lang="en-US" altLang="ja-JP" dirty="0">
                <a:latin typeface="+mn-ea"/>
              </a:rPr>
              <a:t>    </a:t>
            </a:r>
            <a:r>
              <a:rPr lang="ja-JP" altLang="ja-JP" dirty="0">
                <a:latin typeface="+mn-ea"/>
              </a:rPr>
              <a:t>郵便・宅配の再配達をどうしていくか。</a:t>
            </a:r>
          </a:p>
          <a:p>
            <a:r>
              <a:rPr lang="en-US" altLang="ja-JP" dirty="0">
                <a:latin typeface="+mn-ea"/>
              </a:rPr>
              <a:t> </a:t>
            </a:r>
            <a:endParaRPr lang="ja-JP" altLang="ja-JP" dirty="0">
              <a:latin typeface="+mn-ea"/>
            </a:endParaRPr>
          </a:p>
          <a:p>
            <a:r>
              <a:rPr lang="en-US" altLang="ja-JP" dirty="0">
                <a:latin typeface="+mn-ea"/>
              </a:rPr>
              <a:t>   Q.</a:t>
            </a:r>
            <a:r>
              <a:rPr lang="ja-JP" altLang="ja-JP" dirty="0">
                <a:latin typeface="+mn-ea"/>
              </a:rPr>
              <a:t>　個人情報の漏洩や</a:t>
            </a:r>
            <a:r>
              <a:rPr lang="en-US" altLang="ja-JP" dirty="0">
                <a:latin typeface="+mn-ea"/>
              </a:rPr>
              <a:t>ID</a:t>
            </a:r>
            <a:r>
              <a:rPr lang="ja-JP" altLang="ja-JP" dirty="0">
                <a:latin typeface="+mn-ea"/>
              </a:rPr>
              <a:t>・パスワードの流失に関しての対策や課題は？</a:t>
            </a:r>
          </a:p>
          <a:p>
            <a:r>
              <a:rPr lang="en-US" altLang="ja-JP" dirty="0">
                <a:latin typeface="+mn-ea"/>
              </a:rPr>
              <a:t>   A.</a:t>
            </a:r>
            <a:r>
              <a:rPr lang="ja-JP" altLang="ja-JP" dirty="0">
                <a:latin typeface="+mn-ea"/>
              </a:rPr>
              <a:t>　起きないことは、</a:t>
            </a:r>
            <a:r>
              <a:rPr lang="ja-JP" altLang="ja-JP" b="1" u="sng" dirty="0">
                <a:solidFill>
                  <a:srgbClr val="FF0000"/>
                </a:solidFill>
                <a:latin typeface="+mn-ea"/>
              </a:rPr>
              <a:t>神話</a:t>
            </a:r>
            <a:r>
              <a:rPr lang="ja-JP" altLang="ja-JP" dirty="0">
                <a:latin typeface="+mn-ea"/>
              </a:rPr>
              <a:t>。利便性とのバーター。対策が必要。今以上登録しない。</a:t>
            </a:r>
            <a:endParaRPr lang="en-US" altLang="ja-JP" dirty="0">
              <a:latin typeface="+mn-ea"/>
            </a:endParaRPr>
          </a:p>
          <a:p>
            <a:r>
              <a:rPr lang="en-US" altLang="ja-JP" dirty="0">
                <a:latin typeface="+mn-ea"/>
              </a:rPr>
              <a:t>         </a:t>
            </a:r>
            <a:r>
              <a:rPr lang="ja-JP" altLang="ja-JP" dirty="0">
                <a:latin typeface="+mn-ea"/>
              </a:rPr>
              <a:t>パスワードの使い分けや変更をこまめに。</a:t>
            </a:r>
            <a:endParaRPr lang="en-US" altLang="ja-JP" dirty="0">
              <a:latin typeface="+mn-ea"/>
            </a:endParaRPr>
          </a:p>
          <a:p>
            <a:endParaRPr lang="en-US" altLang="ja-JP" sz="1400" dirty="0">
              <a:latin typeface="+mn-ea"/>
            </a:endParaRPr>
          </a:p>
          <a:p>
            <a:r>
              <a:rPr lang="en-US" altLang="ja-JP" dirty="0">
                <a:latin typeface="+mn-ea"/>
              </a:rPr>
              <a:t>  Q.  </a:t>
            </a:r>
            <a:r>
              <a:rPr lang="ja-JP" altLang="en-US" dirty="0">
                <a:latin typeface="+mn-ea"/>
              </a:rPr>
              <a:t>全てのサービスは</a:t>
            </a:r>
            <a:r>
              <a:rPr lang="ja-JP" altLang="en-US" b="1" dirty="0">
                <a:latin typeface="+mn-ea"/>
              </a:rPr>
              <a:t>人間系</a:t>
            </a:r>
            <a:r>
              <a:rPr lang="ja-JP" altLang="en-US" dirty="0">
                <a:latin typeface="+mn-ea"/>
              </a:rPr>
              <a:t>のほうが</a:t>
            </a:r>
            <a:r>
              <a:rPr lang="ja-JP" altLang="en-US" b="1" u="sng" dirty="0">
                <a:solidFill>
                  <a:srgbClr val="FF0000"/>
                </a:solidFill>
                <a:latin typeface="+mn-ea"/>
              </a:rPr>
              <a:t>よい</a:t>
            </a:r>
            <a:r>
              <a:rPr lang="ja-JP" altLang="en-US" dirty="0">
                <a:latin typeface="+mn-ea"/>
              </a:rPr>
              <a:t>のか？</a:t>
            </a:r>
            <a:endParaRPr lang="en-US" altLang="ja-JP" dirty="0">
              <a:latin typeface="+mn-ea"/>
            </a:endParaRPr>
          </a:p>
          <a:p>
            <a:r>
              <a:rPr lang="ja-JP" altLang="en-US" dirty="0">
                <a:latin typeface="+mn-ea"/>
              </a:rPr>
              <a:t>　</a:t>
            </a:r>
            <a:r>
              <a:rPr lang="en-US" altLang="ja-JP" dirty="0">
                <a:latin typeface="+mn-ea"/>
              </a:rPr>
              <a:t>A.</a:t>
            </a:r>
            <a:r>
              <a:rPr lang="ja-JP" altLang="en-US" dirty="0">
                <a:latin typeface="+mn-ea"/>
              </a:rPr>
              <a:t>　人間より、むしろ</a:t>
            </a:r>
            <a:r>
              <a:rPr lang="en-US" altLang="ja-JP" dirty="0">
                <a:latin typeface="+mn-ea"/>
              </a:rPr>
              <a:t>AI</a:t>
            </a:r>
            <a:r>
              <a:rPr lang="ja-JP" altLang="en-US" dirty="0">
                <a:latin typeface="+mn-ea"/>
              </a:rPr>
              <a:t>の方がよりよいこともある。</a:t>
            </a:r>
            <a:endParaRPr lang="en-US" altLang="ja-JP" dirty="0">
              <a:latin typeface="+mn-ea"/>
            </a:endParaRPr>
          </a:p>
          <a:p>
            <a:endParaRPr lang="en-US" altLang="ja-JP" sz="1400" dirty="0">
              <a:latin typeface="+mn-ea"/>
            </a:endParaRPr>
          </a:p>
          <a:p>
            <a:r>
              <a:rPr lang="ja-JP" altLang="en-US" dirty="0">
                <a:latin typeface="+mn-ea"/>
              </a:rPr>
              <a:t>　</a:t>
            </a:r>
            <a:r>
              <a:rPr lang="en-US" altLang="ja-JP" dirty="0">
                <a:latin typeface="+mn-ea"/>
              </a:rPr>
              <a:t>Q.</a:t>
            </a:r>
            <a:r>
              <a:rPr lang="ja-JP" altLang="en-US" dirty="0">
                <a:latin typeface="+mn-ea"/>
              </a:rPr>
              <a:t>　自動運転時の事故の法的扱いが盛んに議論になっているが？</a:t>
            </a:r>
            <a:endParaRPr lang="en-US" altLang="ja-JP" dirty="0">
              <a:latin typeface="+mn-ea"/>
            </a:endParaRPr>
          </a:p>
          <a:p>
            <a:r>
              <a:rPr lang="ja-JP" altLang="en-US" dirty="0">
                <a:latin typeface="+mn-ea"/>
              </a:rPr>
              <a:t>　</a:t>
            </a:r>
            <a:r>
              <a:rPr lang="en-US" altLang="ja-JP" dirty="0">
                <a:latin typeface="+mn-ea"/>
              </a:rPr>
              <a:t>A.</a:t>
            </a:r>
            <a:r>
              <a:rPr lang="ja-JP" altLang="en-US" dirty="0">
                <a:latin typeface="+mn-ea"/>
              </a:rPr>
              <a:t>　過失責任・無過失責任、製造物責任・・・</a:t>
            </a:r>
            <a:endParaRPr lang="en-US" altLang="ja-JP" dirty="0">
              <a:latin typeface="+mn-ea"/>
            </a:endParaRPr>
          </a:p>
          <a:p>
            <a:r>
              <a:rPr lang="ja-JP" altLang="en-US" dirty="0">
                <a:latin typeface="+mn-ea"/>
              </a:rPr>
              <a:t>　　　 結果として、人が運転すると</a:t>
            </a:r>
            <a:r>
              <a:rPr lang="en-US" altLang="ja-JP" b="1" u="sng" dirty="0">
                <a:solidFill>
                  <a:srgbClr val="FF0000"/>
                </a:solidFill>
                <a:latin typeface="+mn-ea"/>
              </a:rPr>
              <a:t>1</a:t>
            </a:r>
            <a:r>
              <a:rPr lang="ja-JP" altLang="en-US" b="1" u="sng" dirty="0">
                <a:solidFill>
                  <a:srgbClr val="FF0000"/>
                </a:solidFill>
                <a:latin typeface="+mn-ea"/>
              </a:rPr>
              <a:t>万人</a:t>
            </a:r>
            <a:r>
              <a:rPr lang="ja-JP" altLang="en-US" dirty="0">
                <a:latin typeface="+mn-ea"/>
              </a:rPr>
              <a:t>が事故。</a:t>
            </a:r>
            <a:r>
              <a:rPr lang="en-US" altLang="ja-JP" dirty="0">
                <a:latin typeface="+mn-ea"/>
              </a:rPr>
              <a:t>AI</a:t>
            </a:r>
            <a:r>
              <a:rPr lang="ja-JP" altLang="en-US" dirty="0">
                <a:latin typeface="+mn-ea"/>
              </a:rPr>
              <a:t>が運転すると</a:t>
            </a:r>
            <a:r>
              <a:rPr lang="en-US" altLang="ja-JP" b="1" u="sng" dirty="0">
                <a:solidFill>
                  <a:srgbClr val="FF0000"/>
                </a:solidFill>
                <a:latin typeface="+mn-ea"/>
              </a:rPr>
              <a:t>100</a:t>
            </a:r>
            <a:r>
              <a:rPr lang="ja-JP" altLang="en-US" b="1" u="sng" dirty="0">
                <a:solidFill>
                  <a:srgbClr val="FF0000"/>
                </a:solidFill>
                <a:latin typeface="+mn-ea"/>
              </a:rPr>
              <a:t>人</a:t>
            </a:r>
            <a:r>
              <a:rPr lang="ja-JP" altLang="en-US" dirty="0">
                <a:latin typeface="+mn-ea"/>
              </a:rPr>
              <a:t>が事故</a:t>
            </a:r>
            <a:endParaRPr lang="en-US" altLang="ja-JP" dirty="0">
              <a:latin typeface="+mn-ea"/>
            </a:endParaRPr>
          </a:p>
          <a:p>
            <a:r>
              <a:rPr lang="en-US" altLang="ja-JP" dirty="0">
                <a:latin typeface="+mn-ea"/>
              </a:rPr>
              <a:t>         </a:t>
            </a:r>
            <a:r>
              <a:rPr lang="ja-JP" altLang="en-US" dirty="0">
                <a:latin typeface="+mn-ea"/>
              </a:rPr>
              <a:t>これを私たちは受容するのか？</a:t>
            </a:r>
            <a:endParaRPr lang="en-US" altLang="ja-JP" dirty="0">
              <a:latin typeface="+mn-ea"/>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スライド番号プレースホルダー 6">
            <a:extLst>
              <a:ext uri="{FF2B5EF4-FFF2-40B4-BE49-F238E27FC236}">
                <a16:creationId xmlns:a16="http://schemas.microsoft.com/office/drawing/2014/main" id="{3D25113B-DD95-40DF-B9AA-32AC4E725977}"/>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18</a:t>
            </a:fld>
            <a:endParaRPr lang="en-US" sz="1800" dirty="0">
              <a:solidFill>
                <a:schemeClr val="tx1"/>
              </a:solidFill>
            </a:endParaRPr>
          </a:p>
        </p:txBody>
      </p:sp>
    </p:spTree>
    <p:extLst>
      <p:ext uri="{BB962C8B-B14F-4D97-AF65-F5344CB8AC3E}">
        <p14:creationId xmlns:p14="http://schemas.microsoft.com/office/powerpoint/2010/main" val="230779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8AF13D-DC55-4C17-B579-91F9819D3981}"/>
              </a:ext>
            </a:extLst>
          </p:cNvPr>
          <p:cNvSpPr/>
          <p:nvPr/>
        </p:nvSpPr>
        <p:spPr>
          <a:xfrm>
            <a:off x="400342" y="163481"/>
            <a:ext cx="11391315" cy="6278642"/>
          </a:xfrm>
          <a:prstGeom prst="rect">
            <a:avLst/>
          </a:prstGeom>
        </p:spPr>
        <p:txBody>
          <a:bodyPr wrap="square">
            <a:spAutoFit/>
          </a:bodyPr>
          <a:lstStyle/>
          <a:p>
            <a:pPr indent="76200">
              <a:spcAft>
                <a:spcPts val="0"/>
              </a:spcAft>
            </a:pPr>
            <a:r>
              <a:rPr lang="en-US" altLang="ja-JP" sz="2400" kern="100" dirty="0">
                <a:latin typeface="+mj-ea"/>
                <a:ea typeface="+mj-ea"/>
                <a:cs typeface="Times New Roman" panose="02020603050405020304" pitchFamily="18" charset="0"/>
              </a:rPr>
              <a:t>【</a:t>
            </a:r>
            <a:r>
              <a:rPr lang="ja-JP" altLang="ja-JP" sz="2400" kern="100" dirty="0">
                <a:latin typeface="+mj-ea"/>
                <a:ea typeface="+mj-ea"/>
                <a:cs typeface="Times New Roman" panose="02020603050405020304" pitchFamily="18" charset="0"/>
              </a:rPr>
              <a:t>提言</a:t>
            </a:r>
            <a:r>
              <a:rPr lang="en-US" altLang="ja-JP" sz="2400" kern="100" dirty="0">
                <a:latin typeface="+mj-ea"/>
                <a:ea typeface="+mj-ea"/>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b="1" kern="100" dirty="0">
              <a:latin typeface="Century" panose="02040604050505020304" pitchFamily="18" charset="0"/>
              <a:ea typeface="ＭＳ 明朝" panose="02020609040205080304" pitchFamily="17" charset="-128"/>
              <a:cs typeface="Times New Roman" panose="02020603050405020304" pitchFamily="18" charset="0"/>
            </a:endParaRPr>
          </a:p>
          <a:p>
            <a:pPr indent="76200">
              <a:spcAft>
                <a:spcPts val="0"/>
              </a:spcAft>
            </a:pPr>
            <a:endParaRPr lang="en-US" altLang="ja-JP"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76200">
              <a:spcAft>
                <a:spcPts val="0"/>
              </a:spcAft>
            </a:pPr>
            <a:r>
              <a:rPr lang="ja-JP" altLang="ja-JP" sz="2000" dirty="0">
                <a:solidFill>
                  <a:srgbClr val="000000"/>
                </a:solidFill>
                <a:latin typeface="+mn-ea"/>
                <a:cs typeface="ＭＳ 明朝" panose="02020609040205080304" pitchFamily="17" charset="-128"/>
              </a:rPr>
              <a:t>＜行政への提言＞</a:t>
            </a:r>
          </a:p>
          <a:p>
            <a:pPr marL="400050" indent="-266700">
              <a:spcAft>
                <a:spcPts val="0"/>
              </a:spcAft>
            </a:pPr>
            <a:r>
              <a:rPr lang="ja-JP" altLang="ja-JP" sz="2000" dirty="0">
                <a:solidFill>
                  <a:srgbClr val="000000"/>
                </a:solidFill>
                <a:latin typeface="+mn-ea"/>
                <a:cs typeface="ＭＳ 明朝" panose="02020609040205080304" pitchFamily="17" charset="-128"/>
              </a:rPr>
              <a:t>１　セキュリティ面での不安をなくし、安心・安全な活用を促進するための早急なルール作り、法整備を</a:t>
            </a:r>
            <a:endParaRPr lang="en-US" altLang="ja-JP" sz="2000" dirty="0">
              <a:solidFill>
                <a:srgbClr val="000000"/>
              </a:solidFill>
              <a:latin typeface="+mn-ea"/>
              <a:cs typeface="ＭＳ 明朝" panose="02020609040205080304" pitchFamily="17" charset="-128"/>
            </a:endParaRPr>
          </a:p>
          <a:p>
            <a:pPr marL="400050" indent="-266700">
              <a:spcAft>
                <a:spcPts val="0"/>
              </a:spcAft>
            </a:pPr>
            <a:r>
              <a:rPr lang="ja-JP" altLang="en-US" sz="2000" dirty="0">
                <a:solidFill>
                  <a:srgbClr val="000000"/>
                </a:solidFill>
                <a:latin typeface="+mn-ea"/>
                <a:cs typeface="ＭＳ 明朝" panose="02020609040205080304" pitchFamily="17" charset="-128"/>
              </a:rPr>
              <a:t>　　</a:t>
            </a:r>
            <a:r>
              <a:rPr lang="ja-JP" altLang="ja-JP" sz="2000" dirty="0">
                <a:solidFill>
                  <a:srgbClr val="000000"/>
                </a:solidFill>
                <a:latin typeface="+mn-ea"/>
                <a:cs typeface="ＭＳ 明朝" panose="02020609040205080304" pitchFamily="17" charset="-128"/>
              </a:rPr>
              <a:t>望む。</a:t>
            </a:r>
          </a:p>
          <a:p>
            <a:pPr marL="400050" indent="-266700">
              <a:spcAft>
                <a:spcPts val="0"/>
              </a:spcAft>
            </a:pPr>
            <a:r>
              <a:rPr lang="ja-JP" altLang="ja-JP" sz="2000" dirty="0">
                <a:solidFill>
                  <a:srgbClr val="000000"/>
                </a:solidFill>
                <a:latin typeface="+mn-ea"/>
                <a:cs typeface="ＭＳ 明朝" panose="02020609040205080304" pitchFamily="17" charset="-128"/>
              </a:rPr>
              <a:t>２　特に</a:t>
            </a:r>
            <a:r>
              <a:rPr lang="en-US" altLang="ja-JP" sz="2000" dirty="0">
                <a:solidFill>
                  <a:srgbClr val="000000"/>
                </a:solidFill>
                <a:latin typeface="+mn-ea"/>
                <a:cs typeface="ＭＳ 明朝" panose="02020609040205080304" pitchFamily="17" charset="-128"/>
              </a:rPr>
              <a:t>GAFA</a:t>
            </a:r>
            <a:r>
              <a:rPr lang="ja-JP" altLang="ja-JP" sz="2000" dirty="0">
                <a:solidFill>
                  <a:srgbClr val="000000"/>
                </a:solidFill>
                <a:latin typeface="+mn-ea"/>
                <a:cs typeface="ＭＳ 明朝" panose="02020609040205080304" pitchFamily="17" charset="-128"/>
              </a:rPr>
              <a:t>と呼ばれる巨大</a:t>
            </a:r>
            <a:r>
              <a:rPr lang="en-US" altLang="ja-JP" sz="2000" dirty="0">
                <a:solidFill>
                  <a:srgbClr val="000000"/>
                </a:solidFill>
                <a:latin typeface="+mn-ea"/>
                <a:cs typeface="ＭＳ 明朝" panose="02020609040205080304" pitchFamily="17" charset="-128"/>
              </a:rPr>
              <a:t>IT</a:t>
            </a:r>
            <a:r>
              <a:rPr lang="ja-JP" altLang="ja-JP" sz="2000" dirty="0">
                <a:solidFill>
                  <a:srgbClr val="000000"/>
                </a:solidFill>
                <a:latin typeface="+mn-ea"/>
                <a:cs typeface="ＭＳ 明朝" panose="02020609040205080304" pitchFamily="17" charset="-128"/>
              </a:rPr>
              <a:t>企業に個人情報が集中的に集められ、そこからの個人情報管理が問題になっていることから、法整備</a:t>
            </a:r>
            <a:r>
              <a:rPr lang="ja-JP" altLang="en-US" sz="2000" dirty="0">
                <a:solidFill>
                  <a:srgbClr val="000000"/>
                </a:solidFill>
                <a:latin typeface="+mn-ea"/>
                <a:cs typeface="ＭＳ 明朝" panose="02020609040205080304" pitchFamily="17" charset="-128"/>
              </a:rPr>
              <a:t>を早急に進めてほしい。</a:t>
            </a:r>
            <a:endParaRPr lang="en-US" altLang="ja-JP" sz="2000" dirty="0">
              <a:solidFill>
                <a:srgbClr val="000000"/>
              </a:solidFill>
              <a:latin typeface="+mn-ea"/>
              <a:cs typeface="ＭＳ 明朝" panose="02020609040205080304" pitchFamily="17" charset="-128"/>
            </a:endParaRPr>
          </a:p>
          <a:p>
            <a:pPr marL="400050" indent="-266700">
              <a:spcAft>
                <a:spcPts val="0"/>
              </a:spcAft>
            </a:pPr>
            <a:r>
              <a:rPr lang="ja-JP" altLang="ja-JP" sz="2000" dirty="0">
                <a:solidFill>
                  <a:srgbClr val="000000"/>
                </a:solidFill>
                <a:latin typeface="+mn-ea"/>
                <a:cs typeface="ＭＳ 明朝" panose="02020609040205080304" pitchFamily="17" charset="-128"/>
              </a:rPr>
              <a:t>３　世代間格差をなくし、誰もが</a:t>
            </a:r>
            <a:r>
              <a:rPr lang="en-US" altLang="ja-JP" sz="2000" dirty="0">
                <a:solidFill>
                  <a:srgbClr val="000000"/>
                </a:solidFill>
                <a:latin typeface="+mn-ea"/>
                <a:cs typeface="ＭＳ 明朝" panose="02020609040205080304" pitchFamily="17" charset="-128"/>
              </a:rPr>
              <a:t>AI</a:t>
            </a:r>
            <a:r>
              <a:rPr lang="ja-JP" altLang="ja-JP" sz="2000" dirty="0">
                <a:solidFill>
                  <a:srgbClr val="000000"/>
                </a:solidFill>
                <a:latin typeface="+mn-ea"/>
                <a:cs typeface="ＭＳ 明朝" panose="02020609040205080304" pitchFamily="17" charset="-128"/>
              </a:rPr>
              <a:t>・</a:t>
            </a:r>
            <a:r>
              <a:rPr lang="en-US" altLang="ja-JP" sz="2000" dirty="0">
                <a:solidFill>
                  <a:srgbClr val="000000"/>
                </a:solidFill>
                <a:latin typeface="+mn-ea"/>
                <a:cs typeface="ＭＳ 明朝" panose="02020609040205080304" pitchFamily="17" charset="-128"/>
              </a:rPr>
              <a:t>IoT</a:t>
            </a:r>
            <a:r>
              <a:rPr lang="ja-JP" altLang="ja-JP" sz="2000" dirty="0">
                <a:solidFill>
                  <a:srgbClr val="000000"/>
                </a:solidFill>
                <a:latin typeface="+mn-ea"/>
                <a:cs typeface="ＭＳ 明朝" panose="02020609040205080304" pitchFamily="17" charset="-128"/>
              </a:rPr>
              <a:t>を利用できるような教育を望む。</a:t>
            </a:r>
          </a:p>
          <a:p>
            <a:pPr marL="400050" indent="-266700">
              <a:spcAft>
                <a:spcPts val="0"/>
              </a:spcAft>
            </a:pPr>
            <a:r>
              <a:rPr lang="ja-JP" altLang="en-US" sz="2000" dirty="0">
                <a:solidFill>
                  <a:srgbClr val="000000"/>
                </a:solidFill>
                <a:latin typeface="+mn-ea"/>
                <a:cs typeface="ＭＳ 明朝" panose="02020609040205080304" pitchFamily="17" charset="-128"/>
              </a:rPr>
              <a:t>４</a:t>
            </a:r>
            <a:r>
              <a:rPr lang="ja-JP" altLang="ja-JP" sz="2000" dirty="0">
                <a:solidFill>
                  <a:srgbClr val="000000"/>
                </a:solidFill>
                <a:latin typeface="+mn-ea"/>
                <a:cs typeface="ＭＳ 明朝" panose="02020609040205080304" pitchFamily="17" charset="-128"/>
              </a:rPr>
              <a:t>　システムが複雑化、また個人情報の流出など情報関連のトラブルが増加することが予想される。</a:t>
            </a:r>
            <a:endParaRPr lang="en-US" altLang="ja-JP" sz="2000" dirty="0">
              <a:solidFill>
                <a:srgbClr val="000000"/>
              </a:solidFill>
              <a:latin typeface="+mn-ea"/>
              <a:cs typeface="ＭＳ 明朝" panose="02020609040205080304" pitchFamily="17" charset="-128"/>
            </a:endParaRPr>
          </a:p>
          <a:p>
            <a:pPr marL="400050" indent="-266700">
              <a:spcAft>
                <a:spcPts val="0"/>
              </a:spcAft>
            </a:pPr>
            <a:r>
              <a:rPr lang="ja-JP" altLang="en-US" sz="2000" dirty="0">
                <a:solidFill>
                  <a:srgbClr val="000000"/>
                </a:solidFill>
                <a:latin typeface="+mn-ea"/>
                <a:cs typeface="ＭＳ 明朝" panose="02020609040205080304" pitchFamily="17" charset="-128"/>
              </a:rPr>
              <a:t>　　</a:t>
            </a:r>
            <a:r>
              <a:rPr lang="ja-JP" altLang="ja-JP" sz="2000" dirty="0">
                <a:solidFill>
                  <a:srgbClr val="000000"/>
                </a:solidFill>
                <a:latin typeface="+mn-ea"/>
                <a:cs typeface="ＭＳ 明朝" panose="02020609040205080304" pitchFamily="17" charset="-128"/>
              </a:rPr>
              <a:t>消費者被害の未然防止、拡大防止の施策を促進してほしい。</a:t>
            </a:r>
          </a:p>
          <a:p>
            <a:pPr marL="400050" indent="-266700">
              <a:spcAft>
                <a:spcPts val="0"/>
              </a:spcAft>
            </a:pPr>
            <a:r>
              <a:rPr lang="en-US" altLang="ja-JP" sz="2000" dirty="0">
                <a:solidFill>
                  <a:srgbClr val="000000"/>
                </a:solidFill>
                <a:latin typeface="+mn-ea"/>
                <a:cs typeface="ＭＳ 明朝" panose="02020609040205080304" pitchFamily="17" charset="-128"/>
              </a:rPr>
              <a:t> </a:t>
            </a:r>
          </a:p>
          <a:p>
            <a:pPr marL="400050" indent="-266700">
              <a:spcAft>
                <a:spcPts val="0"/>
              </a:spcAft>
            </a:pPr>
            <a:endParaRPr lang="en-US" altLang="ja-JP" sz="2000" dirty="0">
              <a:solidFill>
                <a:srgbClr val="000000"/>
              </a:solidFill>
              <a:latin typeface="+mn-ea"/>
              <a:cs typeface="ＭＳ 明朝" panose="02020609040205080304" pitchFamily="17" charset="-128"/>
            </a:endParaRPr>
          </a:p>
          <a:p>
            <a:pPr marL="400050" indent="-266700">
              <a:spcAft>
                <a:spcPts val="0"/>
              </a:spcAft>
            </a:pPr>
            <a:r>
              <a:rPr lang="ja-JP" altLang="ja-JP" sz="2000" dirty="0">
                <a:solidFill>
                  <a:srgbClr val="000000"/>
                </a:solidFill>
                <a:latin typeface="+mn-ea"/>
                <a:cs typeface="ＭＳ 明朝" panose="02020609040205080304" pitchFamily="17" charset="-128"/>
              </a:rPr>
              <a:t>＜事業者への提言＞</a:t>
            </a:r>
          </a:p>
          <a:p>
            <a:pPr marL="266700" indent="-133350">
              <a:spcAft>
                <a:spcPts val="0"/>
              </a:spcAft>
            </a:pPr>
            <a:r>
              <a:rPr lang="ja-JP" altLang="ja-JP" sz="2000" dirty="0">
                <a:solidFill>
                  <a:srgbClr val="000000"/>
                </a:solidFill>
                <a:latin typeface="+mn-ea"/>
                <a:cs typeface="ＭＳ 明朝" panose="02020609040205080304" pitchFamily="17" charset="-128"/>
              </a:rPr>
              <a:t>１　家庭内での</a:t>
            </a:r>
            <a:r>
              <a:rPr lang="en-US" altLang="ja-JP" sz="2000" dirty="0">
                <a:solidFill>
                  <a:srgbClr val="000000"/>
                </a:solidFill>
                <a:latin typeface="+mn-ea"/>
                <a:cs typeface="ＭＳ 明朝" panose="02020609040205080304" pitchFamily="17" charset="-128"/>
              </a:rPr>
              <a:t>AI</a:t>
            </a:r>
            <a:r>
              <a:rPr lang="ja-JP" altLang="ja-JP" sz="2000" dirty="0">
                <a:solidFill>
                  <a:srgbClr val="000000"/>
                </a:solidFill>
                <a:latin typeface="+mn-ea"/>
                <a:cs typeface="ＭＳ 明朝" panose="02020609040205080304" pitchFamily="17" charset="-128"/>
              </a:rPr>
              <a:t>・</a:t>
            </a:r>
            <a:r>
              <a:rPr lang="en-US" altLang="ja-JP" sz="2000" dirty="0">
                <a:solidFill>
                  <a:srgbClr val="000000"/>
                </a:solidFill>
                <a:latin typeface="+mn-ea"/>
                <a:cs typeface="ＭＳ 明朝" panose="02020609040205080304" pitchFamily="17" charset="-128"/>
              </a:rPr>
              <a:t>IoT</a:t>
            </a:r>
            <a:r>
              <a:rPr lang="ja-JP" altLang="ja-JP" sz="2000" dirty="0">
                <a:solidFill>
                  <a:srgbClr val="000000"/>
                </a:solidFill>
                <a:latin typeface="+mn-ea"/>
                <a:cs typeface="ＭＳ 明朝" panose="02020609040205080304" pitchFamily="17" charset="-128"/>
              </a:rPr>
              <a:t>の活用が</a:t>
            </a:r>
            <a:r>
              <a:rPr lang="ja-JP" altLang="en-US" sz="2000" dirty="0">
                <a:solidFill>
                  <a:srgbClr val="000000"/>
                </a:solidFill>
                <a:latin typeface="+mn-ea"/>
                <a:cs typeface="ＭＳ 明朝" panose="02020609040205080304" pitchFamily="17" charset="-128"/>
              </a:rPr>
              <a:t>進んでいるが</a:t>
            </a:r>
            <a:r>
              <a:rPr lang="ja-JP" altLang="ja-JP" sz="2000" dirty="0">
                <a:solidFill>
                  <a:srgbClr val="000000"/>
                </a:solidFill>
                <a:latin typeface="+mn-ea"/>
                <a:cs typeface="ＭＳ 明朝" panose="02020609040205080304" pitchFamily="17" charset="-128"/>
              </a:rPr>
              <a:t>、誰もが利用しやすい</a:t>
            </a:r>
            <a:r>
              <a:rPr lang="en-US" altLang="ja-JP" sz="2000" dirty="0">
                <a:solidFill>
                  <a:srgbClr val="000000"/>
                </a:solidFill>
                <a:latin typeface="+mn-ea"/>
                <a:cs typeface="ＭＳ 明朝" panose="02020609040205080304" pitchFamily="17" charset="-128"/>
              </a:rPr>
              <a:t>IT</a:t>
            </a:r>
            <a:r>
              <a:rPr lang="ja-JP" altLang="ja-JP" sz="2000" dirty="0">
                <a:solidFill>
                  <a:srgbClr val="000000"/>
                </a:solidFill>
                <a:latin typeface="+mn-ea"/>
                <a:cs typeface="ＭＳ 明朝" panose="02020609040205080304" pitchFamily="17" charset="-128"/>
              </a:rPr>
              <a:t>機器やサービスの開発を望む。</a:t>
            </a:r>
          </a:p>
          <a:p>
            <a:pPr marL="266700" indent="-133350">
              <a:spcAft>
                <a:spcPts val="0"/>
              </a:spcAft>
            </a:pPr>
            <a:r>
              <a:rPr lang="ja-JP" altLang="ja-JP" sz="2000" dirty="0">
                <a:solidFill>
                  <a:srgbClr val="000000"/>
                </a:solidFill>
                <a:latin typeface="+mn-ea"/>
                <a:cs typeface="ＭＳ 明朝" panose="02020609040205080304" pitchFamily="17" charset="-128"/>
              </a:rPr>
              <a:t>２　消費者が</a:t>
            </a:r>
            <a:r>
              <a:rPr lang="en-US" altLang="ja-JP" sz="2000" dirty="0">
                <a:solidFill>
                  <a:srgbClr val="000000"/>
                </a:solidFill>
                <a:latin typeface="+mn-ea"/>
                <a:cs typeface="ＭＳ 明朝" panose="02020609040205080304" pitchFamily="17" charset="-128"/>
              </a:rPr>
              <a:t>IT</a:t>
            </a:r>
            <a:r>
              <a:rPr lang="ja-JP" altLang="ja-JP" sz="2000" dirty="0">
                <a:solidFill>
                  <a:srgbClr val="000000"/>
                </a:solidFill>
                <a:latin typeface="+mn-ea"/>
                <a:cs typeface="ＭＳ 明朝" panose="02020609040205080304" pitchFamily="17" charset="-128"/>
              </a:rPr>
              <a:t>機器やサービスの利用について、適切</a:t>
            </a:r>
            <a:r>
              <a:rPr lang="ja-JP" altLang="en-US" sz="2000" dirty="0">
                <a:solidFill>
                  <a:srgbClr val="000000"/>
                </a:solidFill>
                <a:latin typeface="+mn-ea"/>
                <a:cs typeface="ＭＳ 明朝" panose="02020609040205080304" pitchFamily="17" charset="-128"/>
              </a:rPr>
              <a:t>な相談窓口やわかりやすいガイドブック、</a:t>
            </a:r>
            <a:endParaRPr lang="en-US" altLang="ja-JP" sz="2000" dirty="0">
              <a:solidFill>
                <a:srgbClr val="000000"/>
              </a:solidFill>
              <a:latin typeface="+mn-ea"/>
              <a:cs typeface="ＭＳ 明朝" panose="02020609040205080304" pitchFamily="17" charset="-128"/>
            </a:endParaRPr>
          </a:p>
          <a:p>
            <a:pPr marL="266700" indent="-133350">
              <a:spcAft>
                <a:spcPts val="0"/>
              </a:spcAft>
            </a:pPr>
            <a:r>
              <a:rPr lang="ja-JP" altLang="en-US" sz="2000" dirty="0">
                <a:solidFill>
                  <a:srgbClr val="000000"/>
                </a:solidFill>
                <a:latin typeface="+mn-ea"/>
                <a:cs typeface="ＭＳ 明朝" panose="02020609040205080304" pitchFamily="17" charset="-128"/>
              </a:rPr>
              <a:t>　　マニュアルの作成を</a:t>
            </a:r>
            <a:r>
              <a:rPr lang="ja-JP" altLang="ja-JP" sz="2000" dirty="0">
                <a:solidFill>
                  <a:srgbClr val="000000"/>
                </a:solidFill>
                <a:latin typeface="+mn-ea"/>
                <a:cs typeface="ＭＳ 明朝" panose="02020609040205080304" pitchFamily="17" charset="-128"/>
              </a:rPr>
              <a:t>望む。</a:t>
            </a:r>
          </a:p>
          <a:p>
            <a:pPr marL="266700" indent="-133350">
              <a:spcAft>
                <a:spcPts val="0"/>
              </a:spcAft>
            </a:pPr>
            <a:r>
              <a:rPr lang="ja-JP" altLang="ja-JP" sz="2000" dirty="0">
                <a:latin typeface="+mn-ea"/>
                <a:cs typeface="ＭＳ 明朝" panose="02020609040205080304" pitchFamily="17" charset="-128"/>
              </a:rPr>
              <a:t>３</a:t>
            </a:r>
            <a:r>
              <a:rPr lang="ja-JP" altLang="en-US" sz="2000" dirty="0">
                <a:solidFill>
                  <a:srgbClr val="FF0000"/>
                </a:solidFill>
                <a:latin typeface="+mn-ea"/>
                <a:cs typeface="ＭＳ 明朝" panose="02020609040205080304" pitchFamily="17" charset="-128"/>
              </a:rPr>
              <a:t>　</a:t>
            </a:r>
            <a:r>
              <a:rPr lang="ja-JP" altLang="ja-JP" sz="2000" dirty="0">
                <a:solidFill>
                  <a:srgbClr val="000000"/>
                </a:solidFill>
                <a:latin typeface="+mn-ea"/>
                <a:cs typeface="ＭＳ 明朝" panose="02020609040205080304" pitchFamily="17" charset="-128"/>
              </a:rPr>
              <a:t>収集した個人情報は管理を厳重</a:t>
            </a:r>
            <a:r>
              <a:rPr lang="ja-JP" altLang="en-US" sz="2000" dirty="0">
                <a:solidFill>
                  <a:srgbClr val="000000"/>
                </a:solidFill>
                <a:latin typeface="+mn-ea"/>
                <a:cs typeface="ＭＳ 明朝" panose="02020609040205080304" pitchFamily="17" charset="-128"/>
              </a:rPr>
              <a:t>に</a:t>
            </a:r>
            <a:r>
              <a:rPr lang="ja-JP" altLang="ja-JP" sz="2000" dirty="0">
                <a:solidFill>
                  <a:srgbClr val="000000"/>
                </a:solidFill>
                <a:latin typeface="+mn-ea"/>
                <a:cs typeface="ＭＳ 明朝" panose="02020609040205080304" pitchFamily="17" charset="-128"/>
              </a:rPr>
              <a:t>し、適切な活用を厳守してほしい。</a:t>
            </a:r>
            <a:endParaRPr lang="en-US" altLang="ja-JP" sz="2000" dirty="0">
              <a:latin typeface="+mn-ea"/>
            </a:endParaRPr>
          </a:p>
          <a:p>
            <a:pPr marL="266700" indent="-133350">
              <a:spcAft>
                <a:spcPts val="0"/>
              </a:spcAft>
            </a:pPr>
            <a:r>
              <a:rPr lang="ja-JP" altLang="en-US" sz="2000" dirty="0">
                <a:solidFill>
                  <a:srgbClr val="000000"/>
                </a:solidFill>
                <a:latin typeface="+mn-ea"/>
                <a:cs typeface="ＭＳ 明朝" panose="02020609040205080304" pitchFamily="17" charset="-128"/>
              </a:rPr>
              <a:t>４　</a:t>
            </a:r>
            <a:r>
              <a:rPr lang="en-US" altLang="ja-JP" sz="2000" dirty="0">
                <a:solidFill>
                  <a:srgbClr val="000000"/>
                </a:solidFill>
                <a:latin typeface="+mn-ea"/>
                <a:cs typeface="ＭＳ 明朝" panose="02020609040205080304" pitchFamily="17" charset="-128"/>
              </a:rPr>
              <a:t>AI</a:t>
            </a:r>
            <a:r>
              <a:rPr lang="ja-JP" altLang="en-US" sz="2000" dirty="0">
                <a:solidFill>
                  <a:srgbClr val="000000"/>
                </a:solidFill>
                <a:latin typeface="+mn-ea"/>
                <a:cs typeface="ＭＳ 明朝" panose="02020609040205080304" pitchFamily="17" charset="-128"/>
              </a:rPr>
              <a:t>・</a:t>
            </a:r>
            <a:r>
              <a:rPr lang="en-US" altLang="ja-JP" sz="2000" dirty="0" err="1">
                <a:solidFill>
                  <a:srgbClr val="000000"/>
                </a:solidFill>
                <a:latin typeface="+mn-ea"/>
                <a:cs typeface="ＭＳ 明朝" panose="02020609040205080304" pitchFamily="17" charset="-128"/>
              </a:rPr>
              <a:t>IoT</a:t>
            </a:r>
            <a:r>
              <a:rPr lang="ja-JP" altLang="en-US" sz="2000" dirty="0">
                <a:solidFill>
                  <a:srgbClr val="000000"/>
                </a:solidFill>
                <a:latin typeface="+mn-ea"/>
                <a:cs typeface="ＭＳ 明朝" panose="02020609040205080304" pitchFamily="17" charset="-128"/>
              </a:rPr>
              <a:t>を消費者が身近に利用できるように、</a:t>
            </a:r>
            <a:r>
              <a:rPr lang="en-US" altLang="ja-JP" sz="2000" dirty="0">
                <a:solidFill>
                  <a:srgbClr val="000000"/>
                </a:solidFill>
                <a:latin typeface="+mn-ea"/>
                <a:cs typeface="ＭＳ 明朝" panose="02020609040205080304" pitchFamily="17" charset="-128"/>
              </a:rPr>
              <a:t>AI</a:t>
            </a:r>
            <a:r>
              <a:rPr lang="ja-JP" altLang="en-US" sz="2000" dirty="0">
                <a:solidFill>
                  <a:srgbClr val="000000"/>
                </a:solidFill>
                <a:latin typeface="+mn-ea"/>
                <a:cs typeface="ＭＳ 明朝" panose="02020609040205080304" pitchFamily="17" charset="-128"/>
              </a:rPr>
              <a:t>機器のレンタル制度を設けてほしい。</a:t>
            </a:r>
            <a:endParaRPr lang="en-US" altLang="ja-JP" sz="2000" dirty="0">
              <a:solidFill>
                <a:srgbClr val="000000"/>
              </a:solidFill>
              <a:latin typeface="+mn-ea"/>
              <a:cs typeface="ＭＳ 明朝" panose="02020609040205080304" pitchFamily="17" charset="-128"/>
            </a:endParaRPr>
          </a:p>
          <a:p>
            <a:pPr marL="266700" indent="-133350">
              <a:spcAft>
                <a:spcPts val="0"/>
              </a:spcAft>
            </a:pPr>
            <a:endParaRPr lang="en-US" altLang="ja-JP" sz="2000" dirty="0">
              <a:solidFill>
                <a:srgbClr val="000000"/>
              </a:solidFill>
              <a:latin typeface="+mn-ea"/>
              <a:cs typeface="ＭＳ 明朝" panose="02020609040205080304" pitchFamily="17" charset="-128"/>
            </a:endParaRPr>
          </a:p>
          <a:p>
            <a:pPr marL="266700" indent="-133350">
              <a:spcAft>
                <a:spcPts val="0"/>
              </a:spcAft>
            </a:pPr>
            <a:endParaRPr lang="ja-JP" altLang="ja-JP" sz="2000" dirty="0">
              <a:solidFill>
                <a:srgbClr val="000000"/>
              </a:solidFill>
              <a:latin typeface="+mn-ea"/>
              <a:cs typeface="ＭＳ 明朝" panose="02020609040205080304" pitchFamily="17" charset="-128"/>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スライド番号プレースホルダー 6">
            <a:extLst>
              <a:ext uri="{FF2B5EF4-FFF2-40B4-BE49-F238E27FC236}">
                <a16:creationId xmlns:a16="http://schemas.microsoft.com/office/drawing/2014/main" id="{384F836A-89B6-4801-9AC4-4223019CD16D}"/>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19</a:t>
            </a:fld>
            <a:endParaRPr lang="en-US" sz="1800" dirty="0">
              <a:solidFill>
                <a:schemeClr val="tx1"/>
              </a:solidFill>
            </a:endParaRPr>
          </a:p>
        </p:txBody>
      </p:sp>
    </p:spTree>
    <p:extLst>
      <p:ext uri="{BB962C8B-B14F-4D97-AF65-F5344CB8AC3E}">
        <p14:creationId xmlns:p14="http://schemas.microsoft.com/office/powerpoint/2010/main" val="2590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4208" y="440859"/>
            <a:ext cx="10422082" cy="6417141"/>
          </a:xfrm>
          <a:prstGeom prst="rect">
            <a:avLst/>
          </a:prstGeom>
        </p:spPr>
        <p:txBody>
          <a:bodyPr wrap="square">
            <a:spAutoFit/>
          </a:bodyPr>
          <a:lstStyle/>
          <a:p>
            <a:pPr algn="ctr"/>
            <a:r>
              <a:rPr lang="ja-JP" altLang="en-US" sz="2400" b="1" dirty="0">
                <a:latin typeface="+mn-ea"/>
              </a:rPr>
              <a:t>は じ め に</a:t>
            </a:r>
            <a:endParaRPr lang="en-US" altLang="ja-JP" sz="2400" b="1" dirty="0">
              <a:latin typeface="+mn-ea"/>
            </a:endParaRPr>
          </a:p>
          <a:p>
            <a:endParaRPr lang="en-US" altLang="ja-JP" dirty="0">
              <a:latin typeface="+mn-ea"/>
            </a:endParaRPr>
          </a:p>
          <a:p>
            <a:r>
              <a:rPr lang="ja-JP" altLang="en-US" sz="2000" dirty="0">
                <a:latin typeface="ＭＳ ゴシック" panose="020B0609070205080204" pitchFamily="49" charset="-128"/>
                <a:ea typeface="ＭＳ ゴシック" panose="020B0609070205080204" pitchFamily="49" charset="-128"/>
              </a:rPr>
              <a:t>　</a:t>
            </a:r>
            <a:r>
              <a:rPr lang="ja-JP" altLang="en-US" sz="2100" dirty="0">
                <a:latin typeface="ＭＳ ゴシック" panose="020B0609070205080204" pitchFamily="49" charset="-128"/>
                <a:ea typeface="ＭＳ ゴシック" panose="020B0609070205080204" pitchFamily="49" charset="-128"/>
              </a:rPr>
              <a:t>コンピューター・インターネット・スマートフォンなどの情報通信手段が生活に</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浸透し、大量に生み出された情報が世界中を駆け巡る情報社会に、私たちは生きて</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います。デジタル技術の急速な進展により、社会の在り方は大きく変わってきて</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います。</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　</a:t>
            </a:r>
            <a:r>
              <a:rPr lang="en-US" altLang="ja-JP" sz="2100" dirty="0">
                <a:latin typeface="ＭＳ ゴシック" panose="020B0609070205080204" pitchFamily="49" charset="-128"/>
                <a:ea typeface="ＭＳ ゴシック" panose="020B0609070205080204" pitchFamily="49" charset="-128"/>
              </a:rPr>
              <a:t>AI</a:t>
            </a:r>
            <a:r>
              <a:rPr lang="ja-JP" altLang="en-US" sz="2100" dirty="0">
                <a:latin typeface="ＭＳ ゴシック" panose="020B0609070205080204" pitchFamily="49" charset="-128"/>
                <a:ea typeface="ＭＳ ゴシック" panose="020B0609070205080204" pitchFamily="49" charset="-128"/>
              </a:rPr>
              <a:t>（人工知能）、</a:t>
            </a:r>
            <a:r>
              <a:rPr lang="en-US" altLang="ja-JP" sz="2100" dirty="0" err="1">
                <a:latin typeface="ＭＳ ゴシック" panose="020B0609070205080204" pitchFamily="49" charset="-128"/>
                <a:ea typeface="ＭＳ ゴシック" panose="020B0609070205080204" pitchFamily="49" charset="-128"/>
              </a:rPr>
              <a:t>IoT</a:t>
            </a:r>
            <a:r>
              <a:rPr lang="ja-JP" altLang="en-US" sz="2100" dirty="0">
                <a:latin typeface="ＭＳ ゴシック" panose="020B0609070205080204" pitchFamily="49" charset="-128"/>
                <a:ea typeface="ＭＳ ゴシック" panose="020B0609070205080204" pitchFamily="49" charset="-128"/>
              </a:rPr>
              <a:t>（すべてのモノがインターネットに繫がること）が、当り前に生活に関わってきている中で、私たちは生活が便利になるに伴い、様々な不安が</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生じていることも感じています。私たちは、</a:t>
            </a:r>
            <a:r>
              <a:rPr lang="en-US" altLang="ja-JP" sz="2100" dirty="0">
                <a:latin typeface="ＭＳ ゴシック" panose="020B0609070205080204" pitchFamily="49" charset="-128"/>
                <a:ea typeface="ＭＳ ゴシック" panose="020B0609070205080204" pitchFamily="49" charset="-128"/>
              </a:rPr>
              <a:t>AI</a:t>
            </a:r>
            <a:r>
              <a:rPr lang="ja-JP" altLang="en-US" sz="2100" dirty="0">
                <a:latin typeface="ＭＳ ゴシック" panose="020B0609070205080204" pitchFamily="49" charset="-128"/>
                <a:ea typeface="ＭＳ ゴシック" panose="020B0609070205080204" pitchFamily="49" charset="-128"/>
              </a:rPr>
              <a:t>や</a:t>
            </a:r>
            <a:r>
              <a:rPr lang="en-US" altLang="ja-JP" sz="2100" dirty="0" err="1">
                <a:latin typeface="ＭＳ ゴシック" panose="020B0609070205080204" pitchFamily="49" charset="-128"/>
                <a:ea typeface="ＭＳ ゴシック" panose="020B0609070205080204" pitchFamily="49" charset="-128"/>
              </a:rPr>
              <a:t>IoT</a:t>
            </a:r>
            <a:r>
              <a:rPr lang="ja-JP" altLang="en-US" sz="2100" dirty="0">
                <a:latin typeface="ＭＳ ゴシック" panose="020B0609070205080204" pitchFamily="49" charset="-128"/>
                <a:ea typeface="ＭＳ ゴシック" panose="020B0609070205080204" pitchFamily="49" charset="-128"/>
              </a:rPr>
              <a:t>の講演を聴き、実際の生活に</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活用されている場を見学し、状況を知ることから調査を始めました。アンケートで</a:t>
            </a:r>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latin typeface="ＭＳ ゴシック" panose="020B0609070205080204" pitchFamily="49" charset="-128"/>
                <a:ea typeface="ＭＳ ゴシック" panose="020B0609070205080204" pitchFamily="49" charset="-128"/>
              </a:rPr>
              <a:t>生活者の声を拾い、</a:t>
            </a:r>
            <a:r>
              <a:rPr lang="en-US" altLang="ja-JP" sz="2100" dirty="0">
                <a:latin typeface="ＭＳ ゴシック" panose="020B0609070205080204" pitchFamily="49" charset="-128"/>
                <a:ea typeface="ＭＳ ゴシック" panose="020B0609070205080204" pitchFamily="49" charset="-128"/>
              </a:rPr>
              <a:t>AI</a:t>
            </a:r>
            <a:r>
              <a:rPr lang="ja-JP" altLang="en-US" sz="2100" dirty="0">
                <a:latin typeface="ＭＳ ゴシック" panose="020B0609070205080204" pitchFamily="49" charset="-128"/>
                <a:ea typeface="ＭＳ ゴシック" panose="020B0609070205080204" pitchFamily="49" charset="-128"/>
              </a:rPr>
              <a:t>・</a:t>
            </a:r>
            <a:r>
              <a:rPr lang="en-US" altLang="ja-JP" sz="2100" dirty="0" err="1">
                <a:latin typeface="ＭＳ ゴシック" panose="020B0609070205080204" pitchFamily="49" charset="-128"/>
                <a:ea typeface="ＭＳ ゴシック" panose="020B0609070205080204" pitchFamily="49" charset="-128"/>
              </a:rPr>
              <a:t>IoT</a:t>
            </a:r>
            <a:r>
              <a:rPr lang="ja-JP" altLang="en-US" sz="2100" dirty="0">
                <a:latin typeface="ＭＳ ゴシック" panose="020B0609070205080204" pitchFamily="49" charset="-128"/>
                <a:ea typeface="ＭＳ ゴシック" panose="020B0609070205080204" pitchFamily="49" charset="-128"/>
              </a:rPr>
              <a:t>の活用風景を６つのカテゴリーに分けました。</a:t>
            </a:r>
            <a:endParaRPr lang="en-US" altLang="ja-JP" sz="2100" dirty="0">
              <a:latin typeface="ＭＳ ゴシック" panose="020B0609070205080204" pitchFamily="49" charset="-128"/>
              <a:ea typeface="ＭＳ ゴシック" panose="020B0609070205080204" pitchFamily="49" charset="-128"/>
            </a:endParaRPr>
          </a:p>
          <a:p>
            <a:endParaRPr lang="en-US" altLang="ja-JP" sz="2100" dirty="0">
              <a:latin typeface="ＭＳ ゴシック" panose="020B0609070205080204" pitchFamily="49" charset="-128"/>
              <a:ea typeface="ＭＳ ゴシック" panose="020B0609070205080204" pitchFamily="49" charset="-128"/>
            </a:endParaRPr>
          </a:p>
          <a:p>
            <a:r>
              <a:rPr lang="ja-JP" altLang="en-US" sz="2100" dirty="0"/>
              <a:t>　　　　① 健康維持　　　　　　　　　　　　　    ② 家事の負担軽減</a:t>
            </a:r>
            <a:endParaRPr lang="en-US" altLang="ja-JP" sz="2100" dirty="0"/>
          </a:p>
          <a:p>
            <a:r>
              <a:rPr lang="ja-JP" altLang="en-US" sz="2100" dirty="0"/>
              <a:t>　　　　③ 住宅セキュリティ　　　　　　　　　　④ 防災・危機管理</a:t>
            </a:r>
            <a:endParaRPr lang="en-US" altLang="ja-JP" sz="2100" dirty="0"/>
          </a:p>
          <a:p>
            <a:r>
              <a:rPr lang="ja-JP" altLang="en-US" sz="2100" dirty="0"/>
              <a:t>　　　　⑤子供・高齢者の見守り　　　　　　　⑥高齢者・</a:t>
            </a:r>
            <a:r>
              <a:rPr lang="ja-JP" altLang="en-US" sz="2100" dirty="0" err="1"/>
              <a:t>障がい</a:t>
            </a:r>
            <a:r>
              <a:rPr lang="ja-JP" altLang="en-US" sz="2100" dirty="0"/>
              <a:t>者の自立支援</a:t>
            </a:r>
            <a:endParaRPr lang="en-US" altLang="ja-JP" sz="2100" dirty="0"/>
          </a:p>
          <a:p>
            <a:endParaRPr lang="en-US" altLang="ja-JP" sz="2000" dirty="0"/>
          </a:p>
          <a:p>
            <a:r>
              <a:rPr lang="ja-JP" altLang="en-US" dirty="0"/>
              <a:t>　　</a:t>
            </a:r>
            <a:r>
              <a:rPr lang="ja-JP" altLang="en-US" sz="2000" dirty="0"/>
              <a:t>　ＡＩ　（</a:t>
            </a:r>
            <a:r>
              <a:rPr lang="en-US" altLang="ja-JP" sz="2000" dirty="0"/>
              <a:t>Artificial</a:t>
            </a:r>
            <a:r>
              <a:rPr lang="ja-JP" altLang="en-US" sz="2000" dirty="0"/>
              <a:t>　</a:t>
            </a:r>
            <a:r>
              <a:rPr lang="en-US" altLang="ja-JP" sz="2000" dirty="0">
                <a:latin typeface="+mn-ea"/>
              </a:rPr>
              <a:t>Intelligence</a:t>
            </a:r>
            <a:r>
              <a:rPr lang="ja-JP" altLang="en-US" sz="2000" dirty="0">
                <a:latin typeface="+mn-ea"/>
              </a:rPr>
              <a:t>：人工知能）</a:t>
            </a:r>
            <a:endParaRPr lang="en-US" altLang="ja-JP" sz="2000" dirty="0">
              <a:latin typeface="+mn-ea"/>
            </a:endParaRPr>
          </a:p>
          <a:p>
            <a:r>
              <a:rPr lang="ja-JP" altLang="en-US" sz="2000" dirty="0">
                <a:latin typeface="+mn-ea"/>
              </a:rPr>
              <a:t>　　　</a:t>
            </a:r>
            <a:r>
              <a:rPr lang="en-US" altLang="ja-JP" sz="2000" dirty="0" err="1">
                <a:latin typeface="+mn-ea"/>
              </a:rPr>
              <a:t>IoT</a:t>
            </a:r>
            <a:r>
              <a:rPr lang="ja-JP" altLang="en-US" sz="2000" dirty="0">
                <a:latin typeface="+mn-ea"/>
              </a:rPr>
              <a:t>　（</a:t>
            </a:r>
            <a:r>
              <a:rPr lang="en-US" altLang="ja-JP" sz="2000" dirty="0">
                <a:latin typeface="+mn-ea"/>
              </a:rPr>
              <a:t>Internet</a:t>
            </a:r>
            <a:r>
              <a:rPr lang="ja-JP" altLang="en-US" sz="2000" dirty="0">
                <a:latin typeface="+mn-ea"/>
              </a:rPr>
              <a:t>　</a:t>
            </a:r>
            <a:r>
              <a:rPr lang="en-US" altLang="ja-JP" sz="2000" dirty="0">
                <a:latin typeface="+mn-ea"/>
              </a:rPr>
              <a:t>of  Things</a:t>
            </a:r>
            <a:r>
              <a:rPr lang="ja-JP" altLang="en-US" sz="2000" dirty="0">
                <a:latin typeface="+mn-ea"/>
              </a:rPr>
              <a:t>：モノのインターネット）</a:t>
            </a:r>
            <a:endParaRPr lang="en-US" altLang="ja-JP" sz="2000" dirty="0">
              <a:latin typeface="+mn-ea"/>
            </a:endParaRPr>
          </a:p>
          <a:p>
            <a:endParaRPr lang="en-US" altLang="ja-JP" dirty="0">
              <a:latin typeface="+mn-ea"/>
            </a:endParaRPr>
          </a:p>
          <a:p>
            <a:endParaRPr lang="en-US" altLang="ja-JP" dirty="0">
              <a:latin typeface="+mn-ea"/>
            </a:endParaRPr>
          </a:p>
        </p:txBody>
      </p:sp>
      <p:sp>
        <p:nvSpPr>
          <p:cNvPr id="3" name="スライド番号プレースホルダー 2"/>
          <p:cNvSpPr>
            <a:spLocks noGrp="1"/>
          </p:cNvSpPr>
          <p:nvPr>
            <p:ph type="sldNum" sz="quarter" idx="12"/>
          </p:nvPr>
        </p:nvSpPr>
        <p:spPr>
          <a:xfrm>
            <a:off x="10541779" y="6384714"/>
            <a:ext cx="1312025" cy="365125"/>
          </a:xfrm>
        </p:spPr>
        <p:txBody>
          <a:bodyPr/>
          <a:lstStyle/>
          <a:p>
            <a:fld id="{D57F1E4F-1CFF-5643-939E-217C01CDF565}" type="slidenum">
              <a:rPr lang="en-US" sz="1800" smtClean="0">
                <a:solidFill>
                  <a:schemeClr val="tx1"/>
                </a:solidFill>
              </a:rPr>
              <a:pPr/>
              <a:t>2</a:t>
            </a:fld>
            <a:endParaRPr lang="en-US" sz="1800" dirty="0">
              <a:solidFill>
                <a:schemeClr val="tx1"/>
              </a:solidFill>
            </a:endParaRPr>
          </a:p>
        </p:txBody>
      </p:sp>
    </p:spTree>
    <p:extLst>
      <p:ext uri="{BB962C8B-B14F-4D97-AF65-F5344CB8AC3E}">
        <p14:creationId xmlns:p14="http://schemas.microsoft.com/office/powerpoint/2010/main" val="255026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AD4EB2-EF60-4A9B-8C64-DE11EBCC56BD}"/>
              </a:ext>
            </a:extLst>
          </p:cNvPr>
          <p:cNvSpPr/>
          <p:nvPr/>
        </p:nvSpPr>
        <p:spPr>
          <a:xfrm>
            <a:off x="538480" y="618978"/>
            <a:ext cx="10922000" cy="6124754"/>
          </a:xfrm>
          <a:prstGeom prst="rect">
            <a:avLst/>
          </a:prstGeom>
        </p:spPr>
        <p:txBody>
          <a:bodyPr wrap="square">
            <a:spAutoFit/>
          </a:bodyPr>
          <a:lstStyle/>
          <a:p>
            <a:pPr indent="279400">
              <a:spcAft>
                <a:spcPts val="0"/>
              </a:spcAft>
            </a:pPr>
            <a:r>
              <a:rPr lang="ja-JP" altLang="ja-JP" sz="2000" dirty="0">
                <a:solidFill>
                  <a:srgbClr val="000000"/>
                </a:solidFill>
                <a:latin typeface="+mj-ea"/>
                <a:ea typeface="+mj-ea"/>
                <a:cs typeface="ＭＳ 明朝" panose="02020609040205080304" pitchFamily="17" charset="-128"/>
              </a:rPr>
              <a:t>＜消費者への提言＞</a:t>
            </a:r>
            <a:endParaRPr lang="en-US" altLang="ja-JP" sz="2000" dirty="0">
              <a:solidFill>
                <a:srgbClr val="000000"/>
              </a:solidFill>
              <a:latin typeface="+mj-ea"/>
              <a:ea typeface="+mj-ea"/>
              <a:cs typeface="ＭＳ 明朝" panose="02020609040205080304" pitchFamily="17" charset="-128"/>
            </a:endParaRPr>
          </a:p>
          <a:p>
            <a:pPr indent="279400">
              <a:spcAft>
                <a:spcPts val="0"/>
              </a:spcAft>
            </a:pPr>
            <a:endParaRPr lang="ja-JP" altLang="ja-JP" sz="2000" dirty="0">
              <a:solidFill>
                <a:srgbClr val="000000"/>
              </a:solidFill>
              <a:latin typeface="+mj-ea"/>
              <a:ea typeface="+mj-ea"/>
              <a:cs typeface="ＭＳ 明朝" panose="02020609040205080304" pitchFamily="17" charset="-128"/>
            </a:endParaRPr>
          </a:p>
          <a:p>
            <a:pPr marL="266700" indent="-133350">
              <a:spcAft>
                <a:spcPts val="0"/>
              </a:spcAft>
            </a:pPr>
            <a:r>
              <a:rPr lang="ja-JP" altLang="ja-JP" sz="2000" dirty="0">
                <a:solidFill>
                  <a:srgbClr val="000000"/>
                </a:solidFill>
                <a:latin typeface="+mj-ea"/>
                <a:ea typeface="+mj-ea"/>
                <a:cs typeface="ＭＳ 明朝" panose="02020609040205080304" pitchFamily="17" charset="-128"/>
              </a:rPr>
              <a:t>１　</a:t>
            </a:r>
            <a:r>
              <a:rPr lang="en-US" altLang="ja-JP" sz="2000" dirty="0">
                <a:solidFill>
                  <a:srgbClr val="000000"/>
                </a:solidFill>
                <a:latin typeface="+mj-ea"/>
                <a:ea typeface="+mj-ea"/>
                <a:cs typeface="ＭＳ 明朝" panose="02020609040205080304" pitchFamily="17" charset="-128"/>
              </a:rPr>
              <a:t>AI</a:t>
            </a:r>
            <a:r>
              <a:rPr lang="ja-JP" altLang="ja-JP" sz="2000" dirty="0">
                <a:solidFill>
                  <a:srgbClr val="000000"/>
                </a:solidFill>
                <a:latin typeface="+mj-ea"/>
                <a:ea typeface="+mj-ea"/>
                <a:cs typeface="ＭＳ 明朝" panose="02020609040205080304" pitchFamily="17" charset="-128"/>
              </a:rPr>
              <a:t>・</a:t>
            </a:r>
            <a:r>
              <a:rPr lang="en-US" altLang="ja-JP" sz="2000" dirty="0">
                <a:solidFill>
                  <a:srgbClr val="000000"/>
                </a:solidFill>
                <a:latin typeface="+mj-ea"/>
                <a:ea typeface="+mj-ea"/>
                <a:cs typeface="ＭＳ 明朝" panose="02020609040205080304" pitchFamily="17" charset="-128"/>
              </a:rPr>
              <a:t>IoT</a:t>
            </a:r>
            <a:r>
              <a:rPr lang="ja-JP" altLang="ja-JP" sz="2000" dirty="0">
                <a:solidFill>
                  <a:srgbClr val="000000"/>
                </a:solidFill>
                <a:latin typeface="+mj-ea"/>
                <a:ea typeface="+mj-ea"/>
                <a:cs typeface="ＭＳ 明朝" panose="02020609040205080304" pitchFamily="17" charset="-128"/>
              </a:rPr>
              <a:t>に関心を持ち、自分にとって、現在または、将来どのような活用ができるか考えてみよう。</a:t>
            </a:r>
          </a:p>
          <a:p>
            <a:pPr marL="266700" indent="-133350">
              <a:spcAft>
                <a:spcPts val="0"/>
              </a:spcAft>
            </a:pPr>
            <a:r>
              <a:rPr lang="ja-JP" altLang="ja-JP" sz="2000" dirty="0">
                <a:solidFill>
                  <a:srgbClr val="000000"/>
                </a:solidFill>
                <a:latin typeface="+mj-ea"/>
                <a:ea typeface="+mj-ea"/>
                <a:cs typeface="ＭＳ 明朝" panose="02020609040205080304" pitchFamily="17" charset="-128"/>
              </a:rPr>
              <a:t>２　</a:t>
            </a:r>
            <a:r>
              <a:rPr lang="en-US" altLang="ja-JP" sz="2000" dirty="0">
                <a:solidFill>
                  <a:srgbClr val="000000"/>
                </a:solidFill>
                <a:latin typeface="+mj-ea"/>
                <a:ea typeface="+mj-ea"/>
                <a:cs typeface="ＭＳ 明朝" panose="02020609040205080304" pitchFamily="17" charset="-128"/>
              </a:rPr>
              <a:t>AI</a:t>
            </a:r>
            <a:r>
              <a:rPr lang="ja-JP" altLang="ja-JP" sz="2000" dirty="0">
                <a:solidFill>
                  <a:srgbClr val="000000"/>
                </a:solidFill>
                <a:latin typeface="+mj-ea"/>
                <a:ea typeface="+mj-ea"/>
                <a:cs typeface="ＭＳ 明朝" panose="02020609040205080304" pitchFamily="17" charset="-128"/>
              </a:rPr>
              <a:t>・</a:t>
            </a:r>
            <a:r>
              <a:rPr lang="en-US" altLang="ja-JP" sz="2000" dirty="0">
                <a:solidFill>
                  <a:srgbClr val="000000"/>
                </a:solidFill>
                <a:latin typeface="+mj-ea"/>
                <a:ea typeface="+mj-ea"/>
                <a:cs typeface="ＭＳ 明朝" panose="02020609040205080304" pitchFamily="17" charset="-128"/>
              </a:rPr>
              <a:t>IoT</a:t>
            </a:r>
            <a:r>
              <a:rPr lang="ja-JP" altLang="ja-JP" sz="2000" dirty="0">
                <a:solidFill>
                  <a:srgbClr val="000000"/>
                </a:solidFill>
                <a:latin typeface="+mj-ea"/>
                <a:ea typeface="+mj-ea"/>
                <a:cs typeface="ＭＳ 明朝" panose="02020609040205080304" pitchFamily="17" charset="-128"/>
              </a:rPr>
              <a:t>への理解を深めるために、様々な媒体を通じての情報収集や、</a:t>
            </a:r>
            <a:endParaRPr lang="en-US" altLang="ja-JP" sz="2000" dirty="0">
              <a:solidFill>
                <a:srgbClr val="000000"/>
              </a:solidFill>
              <a:latin typeface="+mj-ea"/>
              <a:ea typeface="+mj-ea"/>
              <a:cs typeface="ＭＳ 明朝" panose="02020609040205080304" pitchFamily="17" charset="-128"/>
            </a:endParaRPr>
          </a:p>
          <a:p>
            <a:pPr marL="266700" indent="-133350">
              <a:spcAft>
                <a:spcPts val="0"/>
              </a:spcAft>
            </a:pPr>
            <a:r>
              <a:rPr lang="ja-JP" altLang="en-US" sz="2000" dirty="0">
                <a:solidFill>
                  <a:srgbClr val="000000"/>
                </a:solidFill>
                <a:latin typeface="+mj-ea"/>
                <a:ea typeface="+mj-ea"/>
                <a:cs typeface="ＭＳ 明朝" panose="02020609040205080304" pitchFamily="17" charset="-128"/>
              </a:rPr>
              <a:t>　　</a:t>
            </a:r>
            <a:r>
              <a:rPr lang="ja-JP" altLang="ja-JP" sz="2000" dirty="0">
                <a:solidFill>
                  <a:srgbClr val="000000"/>
                </a:solidFill>
                <a:latin typeface="+mj-ea"/>
                <a:ea typeface="+mj-ea"/>
                <a:cs typeface="ＭＳ 明朝" panose="02020609040205080304" pitchFamily="17" charset="-128"/>
              </a:rPr>
              <a:t>自治体</a:t>
            </a:r>
            <a:r>
              <a:rPr lang="ja-JP" altLang="en-US" sz="2000" dirty="0">
                <a:solidFill>
                  <a:srgbClr val="000000"/>
                </a:solidFill>
                <a:latin typeface="+mj-ea"/>
                <a:ea typeface="+mj-ea"/>
                <a:cs typeface="ＭＳ 明朝" panose="02020609040205080304" pitchFamily="17" charset="-128"/>
              </a:rPr>
              <a:t>・</a:t>
            </a:r>
            <a:r>
              <a:rPr lang="ja-JP" altLang="ja-JP" sz="2000" dirty="0">
                <a:solidFill>
                  <a:srgbClr val="000000"/>
                </a:solidFill>
                <a:latin typeface="+mj-ea"/>
                <a:ea typeface="+mj-ea"/>
                <a:cs typeface="ＭＳ 明朝" panose="02020609040205080304" pitchFamily="17" charset="-128"/>
              </a:rPr>
              <a:t>企業が開催する講座や</a:t>
            </a:r>
            <a:r>
              <a:rPr lang="ja-JP" altLang="en-US" sz="2000" dirty="0">
                <a:solidFill>
                  <a:srgbClr val="000000"/>
                </a:solidFill>
                <a:latin typeface="+mj-ea"/>
                <a:ea typeface="+mj-ea"/>
                <a:cs typeface="ＭＳ 明朝" panose="02020609040205080304" pitchFamily="17" charset="-128"/>
              </a:rPr>
              <a:t>イベント</a:t>
            </a:r>
            <a:r>
              <a:rPr lang="ja-JP" altLang="ja-JP" sz="2000" dirty="0">
                <a:solidFill>
                  <a:srgbClr val="000000"/>
                </a:solidFill>
                <a:latin typeface="+mj-ea"/>
                <a:ea typeface="+mj-ea"/>
                <a:cs typeface="ＭＳ 明朝" panose="02020609040205080304" pitchFamily="17" charset="-128"/>
              </a:rPr>
              <a:t>などを活用しよう。</a:t>
            </a:r>
          </a:p>
          <a:p>
            <a:pPr marL="266700" indent="-133350"/>
            <a:r>
              <a:rPr lang="ja-JP" altLang="ja-JP" sz="2000" dirty="0">
                <a:solidFill>
                  <a:srgbClr val="000000"/>
                </a:solidFill>
                <a:latin typeface="+mj-ea"/>
                <a:ea typeface="+mj-ea"/>
                <a:cs typeface="ＭＳ 明朝" panose="02020609040205080304" pitchFamily="17" charset="-128"/>
              </a:rPr>
              <a:t>３　</a:t>
            </a:r>
            <a:r>
              <a:rPr lang="ja-JP" altLang="ja-JP" sz="2000" kern="100" dirty="0">
                <a:latin typeface="+mj-ea"/>
                <a:ea typeface="+mj-ea"/>
                <a:cs typeface="Times New Roman" panose="02020603050405020304" pitchFamily="18" charset="0"/>
              </a:rPr>
              <a:t>個人情報がビッグデータに取り込まれ活用される仕組みについて認識しておこう。</a:t>
            </a:r>
            <a:endParaRPr lang="en-US" altLang="ja-JP" sz="2000" kern="100" dirty="0">
              <a:latin typeface="+mj-ea"/>
              <a:ea typeface="+mj-ea"/>
              <a:cs typeface="Times New Roman" panose="02020603050405020304" pitchFamily="18" charset="0"/>
            </a:endParaRPr>
          </a:p>
          <a:p>
            <a:pPr marL="266700" indent="-133350">
              <a:spcAft>
                <a:spcPts val="0"/>
              </a:spcAft>
            </a:pPr>
            <a:r>
              <a:rPr lang="ja-JP" altLang="en-US" sz="2000" dirty="0">
                <a:solidFill>
                  <a:srgbClr val="000000"/>
                </a:solidFill>
                <a:latin typeface="+mj-ea"/>
                <a:ea typeface="+mj-ea"/>
                <a:cs typeface="ＭＳ 明朝" panose="02020609040205080304" pitchFamily="17" charset="-128"/>
              </a:rPr>
              <a:t>４　</a:t>
            </a:r>
            <a:r>
              <a:rPr lang="ja-JP" altLang="ja-JP" sz="2000" dirty="0">
                <a:solidFill>
                  <a:srgbClr val="000000"/>
                </a:solidFill>
                <a:latin typeface="+mj-ea"/>
                <a:ea typeface="+mj-ea"/>
                <a:cs typeface="ＭＳ 明朝" panose="02020609040205080304" pitchFamily="17" charset="-128"/>
              </a:rPr>
              <a:t>情報</a:t>
            </a:r>
            <a:r>
              <a:rPr lang="ja-JP" altLang="en-US" sz="2000" dirty="0">
                <a:solidFill>
                  <a:srgbClr val="000000"/>
                </a:solidFill>
                <a:latin typeface="+mj-ea"/>
                <a:ea typeface="+mj-ea"/>
                <a:cs typeface="ＭＳ 明朝" panose="02020609040205080304" pitchFamily="17" charset="-128"/>
              </a:rPr>
              <a:t>漏洩</a:t>
            </a:r>
            <a:r>
              <a:rPr lang="ja-JP" altLang="ja-JP" sz="2000" dirty="0">
                <a:solidFill>
                  <a:srgbClr val="000000"/>
                </a:solidFill>
                <a:latin typeface="+mj-ea"/>
                <a:ea typeface="+mj-ea"/>
                <a:cs typeface="ＭＳ 明朝" panose="02020609040205080304" pitchFamily="17" charset="-128"/>
              </a:rPr>
              <a:t>に関して、自身の個人情報がどのように扱われるか理解し、</a:t>
            </a:r>
            <a:endParaRPr lang="en-US" altLang="ja-JP" sz="2000" dirty="0">
              <a:solidFill>
                <a:srgbClr val="000000"/>
              </a:solidFill>
              <a:latin typeface="+mj-ea"/>
              <a:ea typeface="+mj-ea"/>
              <a:cs typeface="ＭＳ 明朝" panose="02020609040205080304" pitchFamily="17" charset="-128"/>
            </a:endParaRPr>
          </a:p>
          <a:p>
            <a:pPr marL="266700" indent="-133350">
              <a:spcAft>
                <a:spcPts val="0"/>
              </a:spcAft>
            </a:pPr>
            <a:r>
              <a:rPr lang="ja-JP" altLang="en-US" sz="2000" dirty="0">
                <a:solidFill>
                  <a:srgbClr val="000000"/>
                </a:solidFill>
                <a:latin typeface="+mj-ea"/>
                <a:ea typeface="+mj-ea"/>
                <a:cs typeface="ＭＳ 明朝" panose="02020609040205080304" pitchFamily="17" charset="-128"/>
              </a:rPr>
              <a:t>　　</a:t>
            </a:r>
            <a:r>
              <a:rPr lang="ja-JP" altLang="ja-JP" sz="2000" dirty="0">
                <a:solidFill>
                  <a:srgbClr val="000000"/>
                </a:solidFill>
                <a:latin typeface="+mj-ea"/>
                <a:ea typeface="+mj-ea"/>
                <a:cs typeface="ＭＳ 明朝" panose="02020609040205080304" pitchFamily="17" charset="-128"/>
              </a:rPr>
              <a:t>提供する時には必要最低限に留めよう。</a:t>
            </a:r>
            <a:endParaRPr lang="en-US" altLang="ja-JP" sz="2000" dirty="0">
              <a:solidFill>
                <a:srgbClr val="000000"/>
              </a:solidFill>
              <a:latin typeface="+mj-ea"/>
              <a:ea typeface="+mj-ea"/>
              <a:cs typeface="ＭＳ 明朝" panose="02020609040205080304" pitchFamily="17" charset="-128"/>
            </a:endParaRPr>
          </a:p>
          <a:p>
            <a:pPr marL="266700" indent="-133350">
              <a:spcAft>
                <a:spcPts val="0"/>
              </a:spcAft>
            </a:pPr>
            <a:r>
              <a:rPr lang="ja-JP" altLang="en-US" sz="2000" kern="100" dirty="0">
                <a:solidFill>
                  <a:srgbClr val="000000"/>
                </a:solidFill>
                <a:latin typeface="+mj-ea"/>
                <a:ea typeface="+mj-ea"/>
                <a:cs typeface="Times New Roman" panose="02020603050405020304" pitchFamily="18" charset="0"/>
              </a:rPr>
              <a:t>５　</a:t>
            </a:r>
            <a:r>
              <a:rPr lang="ja-JP" altLang="ja-JP" sz="2000" dirty="0">
                <a:latin typeface="+mj-ea"/>
                <a:ea typeface="+mj-ea"/>
              </a:rPr>
              <a:t>ウィルス対策、パスワードの変更、身に覚えのない請求</a:t>
            </a:r>
            <a:r>
              <a:rPr lang="ja-JP" altLang="en-US" sz="2000" dirty="0">
                <a:latin typeface="+mj-ea"/>
                <a:ea typeface="+mj-ea"/>
              </a:rPr>
              <a:t>への対処で自衛しよう。</a:t>
            </a:r>
            <a:endParaRPr lang="en-US" altLang="ja-JP" sz="2000" dirty="0">
              <a:latin typeface="+mj-ea"/>
              <a:ea typeface="+mj-ea"/>
            </a:endParaRPr>
          </a:p>
          <a:p>
            <a:pPr indent="142875">
              <a:spcAft>
                <a:spcPts val="0"/>
              </a:spcAft>
            </a:pPr>
            <a:endParaRPr lang="en-US" altLang="ja-JP" sz="2000" dirty="0">
              <a:latin typeface="+mj-ea"/>
              <a:ea typeface="+mj-ea"/>
            </a:endParaRPr>
          </a:p>
          <a:p>
            <a:pPr indent="142875">
              <a:spcAft>
                <a:spcPts val="0"/>
              </a:spcAft>
            </a:pPr>
            <a:endParaRPr lang="en-US" altLang="ja-JP" dirty="0">
              <a:latin typeface="+mn-ea"/>
            </a:endParaRPr>
          </a:p>
          <a:p>
            <a:pPr indent="142875">
              <a:spcAft>
                <a:spcPts val="0"/>
              </a:spcAft>
            </a:pPr>
            <a:endParaRPr lang="en-US" altLang="ja-JP" dirty="0">
              <a:latin typeface="+mn-ea"/>
            </a:endParaRPr>
          </a:p>
          <a:p>
            <a:pPr indent="142875">
              <a:spcAft>
                <a:spcPts val="0"/>
              </a:spcAft>
            </a:pPr>
            <a:endParaRPr lang="en-US" altLang="ja-JP" dirty="0">
              <a:latin typeface="+mn-ea"/>
            </a:endParaRPr>
          </a:p>
          <a:p>
            <a:pPr indent="142875">
              <a:spcAft>
                <a:spcPts val="0"/>
              </a:spcAft>
            </a:pPr>
            <a:endParaRPr lang="en-US" altLang="ja-JP" dirty="0">
              <a:latin typeface="+mn-ea"/>
            </a:endParaRPr>
          </a:p>
          <a:p>
            <a:pPr indent="142875"/>
            <a:r>
              <a:rPr lang="ja-JP" altLang="en-US" dirty="0">
                <a:latin typeface="+mn-ea"/>
              </a:rPr>
              <a:t>　　　　　　　　　　　　　　　　　　　</a:t>
            </a:r>
            <a:endParaRPr lang="en-US" altLang="ja-JP" dirty="0">
              <a:latin typeface="+mn-ea"/>
            </a:endParaRPr>
          </a:p>
          <a:p>
            <a:pPr indent="142875"/>
            <a:r>
              <a:rPr kumimoji="1" lang="ja-JP" altLang="en-US" sz="2400" dirty="0">
                <a:latin typeface="+mn-ea"/>
                <a:ea typeface="+mj-ea"/>
              </a:rPr>
              <a:t>　　　　　　　　　　　　</a:t>
            </a:r>
            <a:endParaRPr kumimoji="1" lang="en-US" altLang="ja-JP" sz="2400" dirty="0">
              <a:latin typeface="+mn-ea"/>
              <a:ea typeface="+mj-ea"/>
            </a:endParaRPr>
          </a:p>
          <a:p>
            <a:pPr indent="142875"/>
            <a:r>
              <a:rPr kumimoji="1" lang="ja-JP" altLang="en-US" sz="2400" dirty="0">
                <a:latin typeface="+mn-ea"/>
                <a:ea typeface="+mj-ea"/>
              </a:rPr>
              <a:t>　　　　　　　　　　　　　　</a:t>
            </a:r>
            <a:r>
              <a:rPr kumimoji="1" lang="ja-JP" altLang="en-US" sz="2000" dirty="0">
                <a:latin typeface="+mj-ea"/>
                <a:ea typeface="+mj-ea"/>
              </a:rPr>
              <a:t>ご清聴ありがとうございました</a:t>
            </a:r>
            <a:endParaRPr kumimoji="1" lang="en-US" altLang="ja-JP" sz="2000" dirty="0">
              <a:latin typeface="+mj-ea"/>
              <a:ea typeface="+mj-ea"/>
            </a:endParaRPr>
          </a:p>
          <a:p>
            <a:pPr indent="142875">
              <a:spcAft>
                <a:spcPts val="0"/>
              </a:spcAft>
            </a:pPr>
            <a:endParaRPr lang="ja-JP" altLang="ja-JP" dirty="0">
              <a:latin typeface="+mj-ea"/>
              <a:ea typeface="+mj-ea"/>
            </a:endParaRPr>
          </a:p>
          <a:p>
            <a:endParaRPr lang="en-US" altLang="ja-JP" b="1" kern="100" dirty="0">
              <a:latin typeface="+mn-ea"/>
              <a:cs typeface="Times New Roman" panose="02020603050405020304" pitchFamily="18" charset="0"/>
            </a:endParaRPr>
          </a:p>
          <a:p>
            <a:pPr marL="139700" indent="-139700">
              <a:spcAft>
                <a:spcPts val="0"/>
              </a:spcAft>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430" y="4103433"/>
            <a:ext cx="1654318" cy="2270967"/>
          </a:xfrm>
          <a:prstGeom prst="rect">
            <a:avLst/>
          </a:prstGeo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スライド番号プレースホルダー 6">
            <a:extLst>
              <a:ext uri="{FF2B5EF4-FFF2-40B4-BE49-F238E27FC236}">
                <a16:creationId xmlns:a16="http://schemas.microsoft.com/office/drawing/2014/main" id="{B41E7629-92E3-42F0-AE2B-0C7B29597DBD}"/>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20</a:t>
            </a:fld>
            <a:endParaRPr lang="en-US" sz="1800" dirty="0">
              <a:solidFill>
                <a:schemeClr val="tx1"/>
              </a:solidFill>
            </a:endParaRPr>
          </a:p>
        </p:txBody>
      </p:sp>
    </p:spTree>
    <p:extLst>
      <p:ext uri="{BB962C8B-B14F-4D97-AF65-F5344CB8AC3E}">
        <p14:creationId xmlns:p14="http://schemas.microsoft.com/office/powerpoint/2010/main" val="127167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553363" y="3505237"/>
            <a:ext cx="5362411" cy="338554"/>
          </a:xfrm>
          <a:prstGeom prst="rect">
            <a:avLst/>
          </a:prstGeom>
        </p:spPr>
        <p:txBody>
          <a:bodyPr wrap="square">
            <a:spAutoFit/>
          </a:bodyPr>
          <a:lstStyle/>
          <a:p>
            <a:r>
              <a:rPr lang="en-US" altLang="ja-JP" sz="1600" b="1" kern="100" dirty="0">
                <a:cs typeface="Times New Roman" panose="02020603050405020304" pitchFamily="18" charset="0"/>
              </a:rPr>
              <a:t>Ⅲ</a:t>
            </a:r>
            <a:r>
              <a:rPr lang="ja-JP" altLang="en-US" sz="1600" b="1" kern="100" dirty="0">
                <a:cs typeface="Times New Roman" panose="02020603050405020304" pitchFamily="18" charset="0"/>
              </a:rPr>
              <a:t>　シンポジウム　</a:t>
            </a:r>
            <a:r>
              <a:rPr lang="ja-JP" altLang="en-US" sz="1400" b="1" kern="100" dirty="0">
                <a:cs typeface="Times New Roman" panose="02020603050405020304" pitchFamily="18" charset="0"/>
              </a:rPr>
              <a:t>東京都消費生活総合センター</a:t>
            </a:r>
            <a:r>
              <a:rPr lang="ja-JP" altLang="en-US" sz="1600" b="1" kern="100" dirty="0">
                <a:latin typeface="+mn-ea"/>
                <a:cs typeface="Times New Roman" panose="02020603050405020304" pitchFamily="18" charset="0"/>
              </a:rPr>
              <a:t>　</a:t>
            </a:r>
            <a:r>
              <a:rPr lang="en-US" altLang="ja-JP" sz="1600" b="1" kern="100" dirty="0">
                <a:latin typeface="+mn-ea"/>
                <a:cs typeface="Times New Roman" panose="02020603050405020304" pitchFamily="18" charset="0"/>
              </a:rPr>
              <a:t>2019.11.28</a:t>
            </a:r>
            <a:endParaRPr lang="en-US" altLang="ja-JP" sz="2000" b="1" kern="100" dirty="0">
              <a:cs typeface="Times New Roman" panose="02020603050405020304" pitchFamily="18" charset="0"/>
            </a:endParaRPr>
          </a:p>
        </p:txBody>
      </p:sp>
      <p:sp>
        <p:nvSpPr>
          <p:cNvPr id="24" name="角丸四角形 23"/>
          <p:cNvSpPr/>
          <p:nvPr/>
        </p:nvSpPr>
        <p:spPr>
          <a:xfrm>
            <a:off x="402726" y="3865380"/>
            <a:ext cx="5850164" cy="2880860"/>
          </a:xfrm>
          <a:prstGeom prst="roundRect">
            <a:avLst/>
          </a:prstGeom>
          <a:solidFill>
            <a:srgbClr val="CE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77085" y="888681"/>
            <a:ext cx="5975805" cy="2536021"/>
          </a:xfrm>
          <a:prstGeom prst="roundRect">
            <a:avLst/>
          </a:prstGeom>
          <a:solidFill>
            <a:srgbClr val="F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335080" y="924251"/>
            <a:ext cx="5700154" cy="2515431"/>
          </a:xfrm>
          <a:prstGeom prst="roundRect">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941EDA0D-8E1B-406A-B705-5F9760817197}"/>
              </a:ext>
            </a:extLst>
          </p:cNvPr>
          <p:cNvSpPr>
            <a:spLocks noGrp="1"/>
          </p:cNvSpPr>
          <p:nvPr>
            <p:ph type="title" idx="4294967295"/>
          </p:nvPr>
        </p:nvSpPr>
        <p:spPr>
          <a:xfrm>
            <a:off x="549502" y="141668"/>
            <a:ext cx="10475793" cy="745533"/>
          </a:xfrm>
        </p:spPr>
        <p:txBody>
          <a:bodyPr>
            <a:noAutofit/>
          </a:bodyPr>
          <a:lstStyle/>
          <a:p>
            <a:r>
              <a:rPr lang="ja-JP" altLang="ja-JP" sz="2200" kern="100" dirty="0">
                <a:latin typeface="+mj-ea"/>
                <a:cs typeface="Times New Roman" panose="02020603050405020304" pitchFamily="18" charset="0"/>
              </a:rPr>
              <a:t>講演レポート</a:t>
            </a:r>
            <a:r>
              <a:rPr lang="ja-JP" altLang="en-US" sz="2000" b="1" kern="100" dirty="0">
                <a:latin typeface="+mj-ea"/>
                <a:cs typeface="Times New Roman" panose="02020603050405020304" pitchFamily="18" charset="0"/>
              </a:rPr>
              <a:t>　</a:t>
            </a:r>
            <a:r>
              <a:rPr lang="en-US" altLang="ja-JP" sz="1400" b="1" kern="100" dirty="0">
                <a:latin typeface="+mj-ea"/>
                <a:cs typeface="Times New Roman" panose="02020603050405020304" pitchFamily="18" charset="0"/>
              </a:rPr>
              <a:t>AI</a:t>
            </a:r>
            <a:r>
              <a:rPr lang="ja-JP" altLang="en-US" sz="1400" b="1" kern="100" dirty="0">
                <a:latin typeface="+mj-ea"/>
                <a:cs typeface="Times New Roman" panose="02020603050405020304" pitchFamily="18" charset="0"/>
              </a:rPr>
              <a:t>・</a:t>
            </a:r>
            <a:r>
              <a:rPr lang="en-US" altLang="ja-JP" sz="1400" b="1" kern="100" dirty="0" err="1">
                <a:latin typeface="+mj-ea"/>
                <a:cs typeface="Times New Roman" panose="02020603050405020304" pitchFamily="18" charset="0"/>
              </a:rPr>
              <a:t>IoT</a:t>
            </a:r>
            <a:r>
              <a:rPr lang="ja-JP" altLang="en-US" sz="1400" b="1" kern="100" dirty="0">
                <a:latin typeface="+mj-ea"/>
                <a:cs typeface="Times New Roman" panose="02020603050405020304" pitchFamily="18" charset="0"/>
              </a:rPr>
              <a:t>について、講演会に参加し、先端研究と将来の</a:t>
            </a:r>
            <a:r>
              <a:rPr lang="en-US" altLang="ja-JP" sz="1400" b="1" kern="100" dirty="0">
                <a:latin typeface="+mj-ea"/>
                <a:cs typeface="Times New Roman" panose="02020603050405020304" pitchFamily="18" charset="0"/>
              </a:rPr>
              <a:t>AI</a:t>
            </a:r>
            <a:r>
              <a:rPr lang="ja-JP" altLang="en-US" sz="1400" b="1" kern="100" dirty="0">
                <a:latin typeface="+mj-ea"/>
                <a:cs typeface="Times New Roman" panose="02020603050405020304" pitchFamily="18" charset="0"/>
              </a:rPr>
              <a:t>・</a:t>
            </a:r>
            <a:r>
              <a:rPr lang="en-US" altLang="ja-JP" sz="1400" b="1" kern="100" dirty="0" err="1">
                <a:latin typeface="+mj-ea"/>
                <a:cs typeface="Times New Roman" panose="02020603050405020304" pitchFamily="18" charset="0"/>
              </a:rPr>
              <a:t>IoT</a:t>
            </a:r>
            <a:r>
              <a:rPr lang="ja-JP" altLang="en-US" sz="1400" b="1" kern="100" dirty="0">
                <a:latin typeface="+mj-ea"/>
                <a:cs typeface="Times New Roman" panose="02020603050405020304" pitchFamily="18" charset="0"/>
              </a:rPr>
              <a:t>の付き合い方を学んだ</a:t>
            </a:r>
            <a:br>
              <a:rPr lang="en-US" altLang="ja-JP" sz="1400" b="1" kern="100" dirty="0">
                <a:latin typeface="+mj-ea"/>
                <a:cs typeface="Times New Roman" panose="02020603050405020304" pitchFamily="18" charset="0"/>
              </a:rPr>
            </a:br>
            <a:br>
              <a:rPr lang="en-US" altLang="ja-JP" sz="1400" b="1" kern="100" dirty="0">
                <a:latin typeface="+mj-ea"/>
                <a:cs typeface="Times New Roman" panose="02020603050405020304" pitchFamily="18" charset="0"/>
              </a:rPr>
            </a:br>
            <a:r>
              <a:rPr lang="ja-JP" altLang="en-US" sz="1800" b="1" kern="100" dirty="0">
                <a:latin typeface="+mj-ea"/>
                <a:cs typeface="Times New Roman" panose="02020603050405020304" pitchFamily="18" charset="0"/>
              </a:rPr>
              <a:t>　　　　　　　　　　　　　　</a:t>
            </a:r>
            <a:r>
              <a:rPr lang="en-US" altLang="ja-JP" sz="1600" b="1" kern="100" dirty="0">
                <a:latin typeface="+mj-ea"/>
                <a:cs typeface="Times New Roman" panose="02020603050405020304" pitchFamily="18" charset="0"/>
              </a:rPr>
              <a:t>Ⅰ</a:t>
            </a:r>
            <a:r>
              <a:rPr lang="ja-JP" altLang="en-US" sz="1600" b="1" kern="100" dirty="0">
                <a:latin typeface="+mj-ea"/>
                <a:cs typeface="Times New Roman" panose="02020603050405020304" pitchFamily="18" charset="0"/>
              </a:rPr>
              <a:t>　</a:t>
            </a:r>
            <a:r>
              <a:rPr lang="ja-JP" altLang="ja-JP" sz="1600" b="1" kern="100" dirty="0">
                <a:latin typeface="+mj-ea"/>
                <a:cs typeface="Times New Roman" panose="02020603050405020304" pitchFamily="18" charset="0"/>
              </a:rPr>
              <a:t>国立大学法人 電気通信大学　創立</a:t>
            </a:r>
            <a:r>
              <a:rPr lang="en-US" altLang="ja-JP" sz="1600" b="1" kern="100" dirty="0">
                <a:latin typeface="+mj-ea"/>
                <a:cs typeface="Times New Roman" panose="02020603050405020304" pitchFamily="18" charset="0"/>
              </a:rPr>
              <a:t>100</a:t>
            </a:r>
            <a:r>
              <a:rPr lang="ja-JP" altLang="ja-JP" sz="1600" b="1" kern="100" dirty="0">
                <a:latin typeface="+mj-ea"/>
                <a:cs typeface="Times New Roman" panose="02020603050405020304" pitchFamily="18" charset="0"/>
              </a:rPr>
              <a:t>周年記念講演会　</a:t>
            </a:r>
            <a:r>
              <a:rPr lang="en-US" altLang="ja-JP" sz="1600" b="1" kern="100" dirty="0">
                <a:latin typeface="+mj-ea"/>
                <a:cs typeface="Times New Roman" panose="02020603050405020304" pitchFamily="18" charset="0"/>
              </a:rPr>
              <a:t>    2018</a:t>
            </a:r>
            <a:r>
              <a:rPr lang="ja-JP" altLang="en-US" sz="1600" b="1" kern="100" dirty="0">
                <a:latin typeface="+mj-ea"/>
                <a:cs typeface="Times New Roman" panose="02020603050405020304" pitchFamily="18" charset="0"/>
              </a:rPr>
              <a:t>・７・</a:t>
            </a:r>
            <a:r>
              <a:rPr lang="en-US" altLang="ja-JP" sz="1600" b="1" kern="100" dirty="0">
                <a:latin typeface="+mj-ea"/>
                <a:cs typeface="Times New Roman" panose="02020603050405020304" pitchFamily="18" charset="0"/>
              </a:rPr>
              <a:t>15</a:t>
            </a:r>
            <a:endParaRPr kumimoji="1" lang="ja-JP" altLang="en-US" sz="1600" b="1" dirty="0">
              <a:latin typeface="+mj-ea"/>
            </a:endParaRPr>
          </a:p>
        </p:txBody>
      </p:sp>
      <p:sp>
        <p:nvSpPr>
          <p:cNvPr id="4" name="コンテンツ プレースホルダー 3">
            <a:extLst>
              <a:ext uri="{FF2B5EF4-FFF2-40B4-BE49-F238E27FC236}">
                <a16:creationId xmlns:a16="http://schemas.microsoft.com/office/drawing/2014/main" id="{E05F33C4-EFD5-4945-ABB3-554E4F130862}"/>
              </a:ext>
            </a:extLst>
          </p:cNvPr>
          <p:cNvSpPr>
            <a:spLocks noGrp="1"/>
          </p:cNvSpPr>
          <p:nvPr>
            <p:ph sz="half" idx="4294967295"/>
          </p:nvPr>
        </p:nvSpPr>
        <p:spPr>
          <a:xfrm>
            <a:off x="408668" y="1017430"/>
            <a:ext cx="5794829" cy="2261585"/>
          </a:xfrm>
        </p:spPr>
        <p:txBody>
          <a:bodyPr>
            <a:noAutofit/>
          </a:bodyPr>
          <a:lstStyle/>
          <a:p>
            <a:pPr marL="0" indent="0" algn="ctr">
              <a:buNone/>
            </a:pPr>
            <a:r>
              <a:rPr lang="ja-JP" altLang="ja-JP" sz="1400" dirty="0">
                <a:latin typeface="+mj-ea"/>
                <a:ea typeface="+mj-ea"/>
              </a:rPr>
              <a:t>国立大学法人</a:t>
            </a:r>
            <a:r>
              <a:rPr lang="en-US" altLang="ja-JP" sz="1400" dirty="0">
                <a:latin typeface="+mj-ea"/>
                <a:ea typeface="+mj-ea"/>
              </a:rPr>
              <a:t> </a:t>
            </a:r>
            <a:r>
              <a:rPr lang="ja-JP" altLang="ja-JP" sz="1400" dirty="0">
                <a:latin typeface="+mj-ea"/>
                <a:ea typeface="+mj-ea"/>
              </a:rPr>
              <a:t>電気通信大学大学院　情報理工学研究科</a:t>
            </a:r>
            <a:r>
              <a:rPr lang="ja-JP" altLang="en-US" sz="1400" dirty="0">
                <a:latin typeface="+mj-ea"/>
                <a:ea typeface="+mj-ea"/>
              </a:rPr>
              <a:t>　情報学専攻</a:t>
            </a:r>
            <a:r>
              <a:rPr lang="ja-JP" altLang="ja-JP" sz="1400" dirty="0">
                <a:latin typeface="+mj-ea"/>
                <a:ea typeface="+mj-ea"/>
              </a:rPr>
              <a:t>　</a:t>
            </a:r>
            <a:r>
              <a:rPr lang="ja-JP" altLang="en-US" sz="1400" dirty="0">
                <a:latin typeface="+mj-ea"/>
                <a:ea typeface="+mj-ea"/>
              </a:rPr>
              <a:t>　　　　　　　　　　　　　　</a:t>
            </a:r>
            <a:r>
              <a:rPr lang="ja-JP" altLang="ja-JP" sz="1400" dirty="0">
                <a:latin typeface="+mj-ea"/>
                <a:ea typeface="+mj-ea"/>
              </a:rPr>
              <a:t>人工知能先端研究センター</a:t>
            </a:r>
            <a:r>
              <a:rPr lang="ja-JP" altLang="en-US" sz="1400" dirty="0">
                <a:latin typeface="+mj-ea"/>
                <a:ea typeface="+mj-ea"/>
              </a:rPr>
              <a:t>　　　  坂本真樹教授</a:t>
            </a:r>
            <a:r>
              <a:rPr lang="ja-JP" altLang="en-US" sz="1600" dirty="0">
                <a:latin typeface="ＭＳ Ｐゴシック" panose="020B0600070205080204" pitchFamily="50" charset="-128"/>
                <a:ea typeface="ＭＳ Ｐゴシック" panose="020B0600070205080204" pitchFamily="50" charset="-128"/>
              </a:rPr>
              <a:t>　</a:t>
            </a:r>
            <a:endParaRPr lang="en-US" altLang="ja-JP" sz="1600" dirty="0">
              <a:latin typeface="ＭＳ Ｐゴシック" panose="020B0600070205080204" pitchFamily="50" charset="-128"/>
              <a:ea typeface="ＭＳ Ｐゴシック" panose="020B0600070205080204" pitchFamily="50" charset="-128"/>
            </a:endParaRPr>
          </a:p>
          <a:p>
            <a:pPr marL="0" indent="0" algn="ctr">
              <a:buNone/>
            </a:pPr>
            <a:r>
              <a:rPr lang="ja-JP" altLang="en-US" sz="1800" dirty="0">
                <a:latin typeface="HGS創英角ｺﾞｼｯｸUB" panose="020B0900000000000000" pitchFamily="50" charset="-128"/>
                <a:ea typeface="HGS創英角ｺﾞｼｯｸUB" panose="020B0900000000000000" pitchFamily="50" charset="-128"/>
              </a:rPr>
              <a:t>「</a:t>
            </a:r>
            <a:r>
              <a:rPr lang="ja-JP" altLang="ja-JP" sz="1800" dirty="0">
                <a:latin typeface="HGS創英角ｺﾞｼｯｸUB" panose="020B0900000000000000" pitchFamily="50" charset="-128"/>
                <a:ea typeface="HGS創英角ｺﾞｼｯｸUB" panose="020B0900000000000000" pitchFamily="50" charset="-128"/>
              </a:rPr>
              <a:t>人工知能が感性を持つ未来に向けて」</a:t>
            </a:r>
            <a:endParaRPr lang="en-US" altLang="ja-JP" sz="1800" dirty="0">
              <a:latin typeface="HGS創英角ｺﾞｼｯｸUB" panose="020B0900000000000000" pitchFamily="50" charset="-128"/>
              <a:ea typeface="HGS創英角ｺﾞｼｯｸUB" panose="020B0900000000000000" pitchFamily="50" charset="-128"/>
            </a:endParaRPr>
          </a:p>
          <a:p>
            <a:pPr marL="0" indent="0">
              <a:lnSpc>
                <a:spcPct val="100000"/>
              </a:lnSpc>
              <a:buNone/>
            </a:pPr>
            <a:r>
              <a:rPr lang="ja-JP" altLang="en-US" sz="1400" dirty="0"/>
              <a:t>　　</a:t>
            </a:r>
            <a:r>
              <a:rPr lang="ja-JP" altLang="ja-JP" sz="1600" dirty="0"/>
              <a:t>人工知能によるディープラーニング（深層学習）が</a:t>
            </a:r>
            <a:r>
              <a:rPr lang="ja-JP" altLang="en-US" sz="1600" dirty="0"/>
              <a:t>　</a:t>
            </a:r>
            <a:r>
              <a:rPr lang="ja-JP" altLang="ja-JP" sz="1600" dirty="0"/>
              <a:t>発達し、</a:t>
            </a:r>
            <a:r>
              <a:rPr lang="en-US" altLang="ja-JP" sz="1700" dirty="0">
                <a:latin typeface="Arial Unicode MS" panose="020B0604020202020204" pitchFamily="50" charset="-128"/>
                <a:ea typeface="Arial Unicode MS" panose="020B0604020202020204" pitchFamily="50" charset="-128"/>
                <a:cs typeface="Arial Unicode MS" panose="020B0604020202020204" pitchFamily="50" charset="-128"/>
              </a:rPr>
              <a:t>AI</a:t>
            </a:r>
            <a:r>
              <a:rPr lang="ja-JP" altLang="ja-JP" sz="1600" dirty="0" err="1"/>
              <a:t>の識</a:t>
            </a:r>
            <a:r>
              <a:rPr lang="ja-JP" altLang="ja-JP" sz="1600" dirty="0"/>
              <a:t>別・予測・実行能力は急成長した</a:t>
            </a:r>
            <a:r>
              <a:rPr lang="ja-JP" altLang="en-US" sz="1600" dirty="0"/>
              <a:t>。これからの</a:t>
            </a:r>
            <a:r>
              <a:rPr lang="ja-JP" altLang="ja-JP" sz="1600" dirty="0"/>
              <a:t>人工知能には、</a:t>
            </a:r>
            <a:r>
              <a:rPr lang="en-US" altLang="ja-JP" sz="1600" dirty="0"/>
              <a:t> </a:t>
            </a:r>
            <a:r>
              <a:rPr lang="ja-JP" altLang="ja-JP" sz="1600" dirty="0"/>
              <a:t>「曖昧性」や、人によって捉え方が違う</a:t>
            </a:r>
            <a:r>
              <a:rPr lang="en-US" altLang="ja-JP" sz="1600" dirty="0"/>
              <a:t>  </a:t>
            </a:r>
            <a:r>
              <a:rPr lang="ja-JP" altLang="ja-JP" sz="1600" dirty="0"/>
              <a:t>「感じ方」</a:t>
            </a:r>
            <a:r>
              <a:rPr lang="ja-JP" altLang="en-US" sz="1600" dirty="0"/>
              <a:t>　</a:t>
            </a:r>
            <a:r>
              <a:rPr lang="ja-JP" altLang="ja-JP" sz="1600" dirty="0"/>
              <a:t>に注目した</a:t>
            </a:r>
            <a:r>
              <a:rPr lang="en-US" altLang="ja-JP" sz="1600" dirty="0"/>
              <a:t>  </a:t>
            </a:r>
            <a:r>
              <a:rPr lang="ja-JP" altLang="en-US" sz="1600" dirty="0"/>
              <a:t>　</a:t>
            </a:r>
            <a:r>
              <a:rPr lang="ja-JP" altLang="en-US" sz="1600" dirty="0">
                <a:latin typeface="+mn-ea"/>
              </a:rPr>
              <a:t>　</a:t>
            </a:r>
            <a:r>
              <a:rPr lang="ja-JP" altLang="ja-JP" sz="1600" dirty="0">
                <a:latin typeface="+mn-ea"/>
              </a:rPr>
              <a:t>「人間に寄り添う人工知能」</a:t>
            </a:r>
            <a:r>
              <a:rPr lang="ja-JP" altLang="en-US" sz="1600" dirty="0">
                <a:latin typeface="+mn-ea"/>
              </a:rPr>
              <a:t>　</a:t>
            </a:r>
            <a:r>
              <a:rPr lang="ja-JP" altLang="ja-JP" sz="1600" dirty="0">
                <a:latin typeface="+mn-ea"/>
              </a:rPr>
              <a:t>「人間の想像力や感情をサポートする</a:t>
            </a:r>
            <a:r>
              <a:rPr lang="ja-JP" altLang="en-US" sz="1600" dirty="0">
                <a:latin typeface="+mn-ea"/>
              </a:rPr>
              <a:t>　</a:t>
            </a:r>
            <a:r>
              <a:rPr lang="ja-JP" altLang="ja-JP" sz="1600" dirty="0">
                <a:latin typeface="+mn-ea"/>
              </a:rPr>
              <a:t>人工知能」</a:t>
            </a:r>
            <a:r>
              <a:rPr lang="ja-JP" altLang="ja-JP" sz="1600" dirty="0"/>
              <a:t>が必要</a:t>
            </a:r>
            <a:r>
              <a:rPr lang="ja-JP" altLang="en-US" sz="1600" dirty="0"/>
              <a:t>である。</a:t>
            </a:r>
            <a:endParaRPr lang="en-US" altLang="ja-JP" sz="1600" dirty="0"/>
          </a:p>
        </p:txBody>
      </p:sp>
      <p:sp>
        <p:nvSpPr>
          <p:cNvPr id="5" name="コンテンツ プレースホルダー 4">
            <a:extLst>
              <a:ext uri="{FF2B5EF4-FFF2-40B4-BE49-F238E27FC236}">
                <a16:creationId xmlns:a16="http://schemas.microsoft.com/office/drawing/2014/main" id="{0B1DC07D-61FF-4A3D-AFF3-1383D230C155}"/>
              </a:ext>
            </a:extLst>
          </p:cNvPr>
          <p:cNvSpPr>
            <a:spLocks noGrp="1"/>
          </p:cNvSpPr>
          <p:nvPr>
            <p:ph sz="quarter" idx="4294967295"/>
          </p:nvPr>
        </p:nvSpPr>
        <p:spPr>
          <a:xfrm>
            <a:off x="6429375" y="1017430"/>
            <a:ext cx="5543550" cy="2261584"/>
          </a:xfrm>
        </p:spPr>
        <p:txBody>
          <a:bodyPr>
            <a:normAutofit/>
          </a:bodyPr>
          <a:lstStyle/>
          <a:p>
            <a:pPr marL="0" indent="0">
              <a:buNone/>
            </a:pPr>
            <a:r>
              <a:rPr lang="ja-JP" altLang="en-US" sz="1400" dirty="0">
                <a:latin typeface="HGP創英角ﾎﾟｯﾌﾟ体" panose="040B0A00000000000000" pitchFamily="50" charset="-128"/>
                <a:ea typeface="HGP創英角ﾎﾟｯﾌﾟ体" panose="040B0A00000000000000" pitchFamily="50" charset="-128"/>
              </a:rPr>
              <a:t>　　</a:t>
            </a:r>
            <a:r>
              <a:rPr lang="ja-JP" altLang="ja-JP" sz="1400" dirty="0">
                <a:latin typeface="+mj-ea"/>
              </a:rPr>
              <a:t>国立大学法人　東北大学大学院　教育研究科</a:t>
            </a:r>
            <a:r>
              <a:rPr lang="ja-JP" altLang="en-US" sz="1400" dirty="0">
                <a:latin typeface="+mj-ea"/>
              </a:rPr>
              <a:t>　小嶋秀樹教授</a:t>
            </a:r>
            <a:endParaRPr lang="en-US" altLang="ja-JP" sz="1400" dirty="0">
              <a:latin typeface="+mj-ea"/>
            </a:endParaRPr>
          </a:p>
          <a:p>
            <a:pPr marL="0" indent="0" algn="ctr">
              <a:buNone/>
            </a:pPr>
            <a:r>
              <a:rPr lang="ja-JP" altLang="ja-JP" sz="1700" dirty="0">
                <a:latin typeface="HGP創英角ｺﾞｼｯｸUB" panose="020B0900000000000000" pitchFamily="50" charset="-128"/>
                <a:ea typeface="HGP創英角ｺﾞｼｯｸUB" panose="020B0900000000000000" pitchFamily="50" charset="-128"/>
              </a:rPr>
              <a:t>「自然言語処理　</a:t>
            </a:r>
            <a:r>
              <a:rPr lang="ja-JP" altLang="en-US" sz="1700" dirty="0">
                <a:latin typeface="HGP創英角ｺﾞｼｯｸUB" panose="020B0900000000000000" pitchFamily="50" charset="-128"/>
                <a:ea typeface="HGP創英角ｺﾞｼｯｸUB" panose="020B0900000000000000" pitchFamily="50" charset="-128"/>
              </a:rPr>
              <a:t>　</a:t>
            </a:r>
            <a:r>
              <a:rPr lang="ja-JP" altLang="ja-JP" sz="1700" dirty="0">
                <a:latin typeface="HGP創英角ｺﾞｼｯｸUB" panose="020B0900000000000000" pitchFamily="50" charset="-128"/>
                <a:ea typeface="HGP創英角ｺﾞｼｯｸUB" panose="020B0900000000000000" pitchFamily="50" charset="-128"/>
              </a:rPr>
              <a:t>認知発達ロボティクス</a:t>
            </a:r>
            <a:r>
              <a:rPr lang="ja-JP" altLang="en-US" sz="1700" dirty="0">
                <a:latin typeface="HGP創英角ｺﾞｼｯｸUB" panose="020B0900000000000000" pitchFamily="50" charset="-128"/>
                <a:ea typeface="HGP創英角ｺﾞｼｯｸUB" panose="020B0900000000000000" pitchFamily="50" charset="-128"/>
              </a:rPr>
              <a:t>　</a:t>
            </a:r>
            <a:r>
              <a:rPr lang="ja-JP" altLang="ja-JP" sz="1700" dirty="0">
                <a:latin typeface="HGP創英角ｺﾞｼｯｸUB" panose="020B0900000000000000" pitchFamily="50" charset="-128"/>
                <a:ea typeface="HGP創英角ｺﾞｼｯｸUB" panose="020B0900000000000000" pitchFamily="50" charset="-128"/>
              </a:rPr>
              <a:t>自閉症モデル　</a:t>
            </a:r>
            <a:r>
              <a:rPr lang="ja-JP" altLang="en-US" sz="1700" dirty="0">
                <a:latin typeface="HGP創英角ｺﾞｼｯｸUB" panose="020B0900000000000000" pitchFamily="50" charset="-128"/>
                <a:ea typeface="HGP創英角ｺﾞｼｯｸUB" panose="020B0900000000000000" pitchFamily="50" charset="-128"/>
              </a:rPr>
              <a:t>　　　　　　　　　</a:t>
            </a:r>
            <a:r>
              <a:rPr lang="ja-JP" altLang="ja-JP" sz="1700" dirty="0">
                <a:latin typeface="HGP創英角ｺﾞｼｯｸUB" panose="020B0900000000000000" pitchFamily="50" charset="-128"/>
                <a:ea typeface="HGP創英角ｺﾞｼｯｸUB" panose="020B0900000000000000" pitchFamily="50" charset="-128"/>
              </a:rPr>
              <a:t>電気通信大学卒業のフルス</a:t>
            </a:r>
            <a:r>
              <a:rPr lang="ja-JP" altLang="en-US" sz="1700" dirty="0">
                <a:latin typeface="HGP創英角ｺﾞｼｯｸUB" panose="020B0900000000000000" pitchFamily="50" charset="-128"/>
                <a:ea typeface="HGP創英角ｺﾞｼｯｸUB" panose="020B0900000000000000" pitchFamily="50" charset="-128"/>
              </a:rPr>
              <a:t>タ</a:t>
            </a:r>
            <a:r>
              <a:rPr lang="ja-JP" altLang="ja-JP" sz="1700" dirty="0">
                <a:latin typeface="HGP創英角ｺﾞｼｯｸUB" panose="020B0900000000000000" pitchFamily="50" charset="-128"/>
                <a:ea typeface="HGP創英角ｺﾞｼｯｸUB" panose="020B0900000000000000" pitchFamily="50" charset="-128"/>
              </a:rPr>
              <a:t>ック研究者の挑戦」</a:t>
            </a:r>
            <a:endParaRPr lang="en-US" altLang="ja-JP" sz="1700" dirty="0">
              <a:latin typeface="HGP創英角ｺﾞｼｯｸUB" panose="020B0900000000000000" pitchFamily="50" charset="-128"/>
              <a:ea typeface="HGP創英角ｺﾞｼｯｸUB" panose="020B0900000000000000" pitchFamily="50" charset="-128"/>
            </a:endParaRPr>
          </a:p>
          <a:p>
            <a:pPr marL="0" indent="0">
              <a:lnSpc>
                <a:spcPct val="100000"/>
              </a:lnSpc>
              <a:buNone/>
            </a:pPr>
            <a:r>
              <a:rPr lang="ja-JP" altLang="en-US" sz="1400" dirty="0"/>
              <a:t>　</a:t>
            </a:r>
            <a:r>
              <a:rPr lang="ja-JP" altLang="en-US" sz="1600" dirty="0">
                <a:latin typeface="+mn-ea"/>
              </a:rPr>
              <a:t>シ</a:t>
            </a:r>
            <a:r>
              <a:rPr lang="ja-JP" altLang="ja-JP" sz="1600" dirty="0">
                <a:latin typeface="+mn-ea"/>
              </a:rPr>
              <a:t>ンプルなヒヨコ型ロボット</a:t>
            </a:r>
            <a:r>
              <a:rPr lang="ja-JP" altLang="en-US" sz="1600" dirty="0">
                <a:latin typeface="+mn-ea"/>
              </a:rPr>
              <a:t>（</a:t>
            </a:r>
            <a:r>
              <a:rPr lang="en-US" altLang="ja-JP" sz="1600" dirty="0" err="1">
                <a:latin typeface="+mn-ea"/>
                <a:cs typeface="Arial Unicode MS" panose="020B0604020202020204" pitchFamily="50" charset="-128"/>
              </a:rPr>
              <a:t>Keepon</a:t>
            </a:r>
            <a:r>
              <a:rPr lang="ja-JP" altLang="en-US" sz="1600" dirty="0">
                <a:solidFill>
                  <a:srgbClr val="C00000"/>
                </a:solidFill>
                <a:latin typeface="+mn-ea"/>
                <a:cs typeface="Arial" panose="020B0604020202020204" pitchFamily="34" charset="0"/>
              </a:rPr>
              <a:t>：</a:t>
            </a:r>
            <a:r>
              <a:rPr lang="ja-JP" altLang="ja-JP" sz="1600" dirty="0">
                <a:latin typeface="+mn-ea"/>
              </a:rPr>
              <a:t>認知発達</a:t>
            </a:r>
            <a:r>
              <a:rPr lang="ja-JP" altLang="en-US" sz="1600" dirty="0">
                <a:latin typeface="+mn-ea"/>
              </a:rPr>
              <a:t>　</a:t>
            </a:r>
            <a:r>
              <a:rPr lang="ja-JP" altLang="ja-JP" sz="1600" dirty="0">
                <a:latin typeface="+mn-ea"/>
              </a:rPr>
              <a:t>ロボティクス）</a:t>
            </a:r>
            <a:r>
              <a:rPr lang="ja-JP" altLang="ja-JP" sz="1600" dirty="0"/>
              <a:t>を開発</a:t>
            </a:r>
            <a:r>
              <a:rPr lang="ja-JP" altLang="en-US" sz="1600" dirty="0"/>
              <a:t>し</a:t>
            </a:r>
            <a:r>
              <a:rPr lang="ja-JP" altLang="ja-JP" sz="1600" dirty="0"/>
              <a:t>、幼児や障害児が</a:t>
            </a:r>
            <a:r>
              <a:rPr lang="ja-JP" altLang="en-US" sz="1600" dirty="0"/>
              <a:t>　</a:t>
            </a:r>
            <a:r>
              <a:rPr lang="ja-JP" altLang="ja-JP" sz="1600" dirty="0"/>
              <a:t>ロボットとコミュニケーションを取る行動観察から、保育や障害児治療に認知発達ロボット</a:t>
            </a:r>
            <a:r>
              <a:rPr lang="ja-JP" altLang="en-US" sz="1600" dirty="0"/>
              <a:t>が活用されていることを知る。</a:t>
            </a:r>
            <a:endParaRPr kumimoji="1" lang="ja-JP" altLang="en-US" sz="1600" dirty="0"/>
          </a:p>
        </p:txBody>
      </p:sp>
      <p:sp>
        <p:nvSpPr>
          <p:cNvPr id="12" name="角丸四角形 11"/>
          <p:cNvSpPr/>
          <p:nvPr/>
        </p:nvSpPr>
        <p:spPr>
          <a:xfrm>
            <a:off x="6372225" y="3856584"/>
            <a:ext cx="5543550" cy="2839678"/>
          </a:xfrm>
          <a:prstGeom prst="roundRect">
            <a:avLst/>
          </a:prstGeom>
          <a:solidFill>
            <a:srgbClr val="D0F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latin typeface="+mn-ea"/>
            </a:endParaRPr>
          </a:p>
        </p:txBody>
      </p:sp>
      <p:sp>
        <p:nvSpPr>
          <p:cNvPr id="6" name="正方形/長方形 5"/>
          <p:cNvSpPr/>
          <p:nvPr/>
        </p:nvSpPr>
        <p:spPr>
          <a:xfrm>
            <a:off x="6610896" y="3957051"/>
            <a:ext cx="5180507" cy="2739211"/>
          </a:xfrm>
          <a:prstGeom prst="rect">
            <a:avLst/>
          </a:prstGeom>
        </p:spPr>
        <p:txBody>
          <a:bodyPr wrap="square">
            <a:spAutoFit/>
          </a:bodyPr>
          <a:lstStyle/>
          <a:p>
            <a:r>
              <a:rPr kumimoji="1" lang="ja-JP" altLang="en-US" sz="1400" dirty="0">
                <a:latin typeface="+mn-ea"/>
              </a:rPr>
              <a:t>東京大学院情報学環長・教授　</a:t>
            </a:r>
            <a:r>
              <a:rPr lang="ja-JP" altLang="en-US" sz="1400" dirty="0">
                <a:latin typeface="+mn-ea"/>
              </a:rPr>
              <a:t>越塚　登</a:t>
            </a:r>
            <a:r>
              <a:rPr kumimoji="1" lang="ja-JP" altLang="en-US" sz="1400" dirty="0">
                <a:latin typeface="+mn-ea"/>
              </a:rPr>
              <a:t>教授　</a:t>
            </a:r>
            <a:endParaRPr kumimoji="1" lang="en-US" altLang="ja-JP" sz="1400" dirty="0">
              <a:latin typeface="+mn-ea"/>
            </a:endParaRPr>
          </a:p>
          <a:p>
            <a:r>
              <a:rPr kumimoji="1" lang="ja-JP" altLang="en-US" sz="1200" dirty="0">
                <a:latin typeface="+mn-ea"/>
              </a:rPr>
              <a:t>　</a:t>
            </a:r>
            <a:endParaRPr kumimoji="1" lang="en-US" altLang="ja-JP" sz="1200" dirty="0">
              <a:latin typeface="+mn-ea"/>
            </a:endParaRPr>
          </a:p>
          <a:p>
            <a:r>
              <a:rPr kumimoji="1" lang="ja-JP" altLang="en-US" sz="1400" b="1" kern="100" dirty="0">
                <a:latin typeface="+mn-ea"/>
                <a:ea typeface="HGP創英角ｺﾞｼｯｸUB" panose="020B0900000000000000" pitchFamily="50" charset="-128"/>
                <a:cs typeface="Times New Roman" panose="02020603050405020304" pitchFamily="18" charset="0"/>
              </a:rPr>
              <a:t>　</a:t>
            </a:r>
            <a:r>
              <a:rPr kumimoji="1"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kern="100" dirty="0" err="1">
                <a:latin typeface="HGP創英角ｺﾞｼｯｸUB" panose="020B0900000000000000" pitchFamily="50" charset="-128"/>
                <a:ea typeface="HGP創英角ｺﾞｼｯｸUB" panose="020B0900000000000000" pitchFamily="50" charset="-128"/>
                <a:cs typeface="Times New Roman" panose="02020603050405020304" pitchFamily="18" charset="0"/>
              </a:rPr>
              <a:t>IoT</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（モノのインターネット）と</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AI</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（人工知能）で</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「人のため」 の未来を実現</a:t>
            </a:r>
            <a:r>
              <a:rPr lang="ja-JP" altLang="en-US" sz="14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en-US" altLang="ja-JP" sz="14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endParaRPr lang="en-US" altLang="ja-JP" sz="1400" b="1"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1600" dirty="0">
                <a:latin typeface="+mn-ea"/>
              </a:rPr>
              <a:t>　</a:t>
            </a:r>
            <a:r>
              <a:rPr lang="en-US" altLang="ja-JP" sz="1600" dirty="0">
                <a:latin typeface="+mn-ea"/>
              </a:rPr>
              <a:t>AI</a:t>
            </a:r>
            <a:r>
              <a:rPr lang="ja-JP" altLang="en-US" sz="1600" dirty="0">
                <a:latin typeface="+mn-ea"/>
              </a:rPr>
              <a:t>や</a:t>
            </a:r>
            <a:r>
              <a:rPr lang="en-US" altLang="ja-JP" sz="1600" dirty="0" err="1">
                <a:latin typeface="+mn-ea"/>
              </a:rPr>
              <a:t>IoT</a:t>
            </a:r>
            <a:r>
              <a:rPr lang="ja-JP" altLang="en-US" sz="1600" dirty="0">
                <a:latin typeface="+mn-ea"/>
              </a:rPr>
              <a:t>は私たちの仕事を奪うのか？　　仕事を奪うかもしれないが、基本的には生産性が向上し、私たちがやりたくない仕事は</a:t>
            </a:r>
            <a:r>
              <a:rPr lang="en-US" altLang="ja-JP" sz="1600" dirty="0">
                <a:latin typeface="+mn-ea"/>
              </a:rPr>
              <a:t>AI</a:t>
            </a:r>
            <a:r>
              <a:rPr lang="ja-JP" altLang="en-US" sz="1600" dirty="0">
                <a:latin typeface="+mn-ea"/>
              </a:rPr>
              <a:t>に引き受けてもらう。人の手によるサービスが常によいわけではない。</a:t>
            </a:r>
            <a:endParaRPr lang="en-US" altLang="ja-JP" sz="1600" dirty="0">
              <a:latin typeface="+mn-ea"/>
            </a:endParaRPr>
          </a:p>
          <a:p>
            <a:r>
              <a:rPr lang="ja-JP" altLang="en-US" sz="1600" dirty="0">
                <a:latin typeface="+mn-ea"/>
              </a:rPr>
              <a:t>ロボットや機械のほうが良いことも多い。</a:t>
            </a:r>
            <a:endParaRPr lang="en-US" altLang="ja-JP" sz="1600" dirty="0">
              <a:latin typeface="+mn-ea"/>
            </a:endParaRPr>
          </a:p>
          <a:p>
            <a:endParaRPr lang="en-US" altLang="ja-JP" sz="1600" dirty="0">
              <a:latin typeface="+mn-ea"/>
            </a:endParaRPr>
          </a:p>
        </p:txBody>
      </p:sp>
      <p:sp>
        <p:nvSpPr>
          <p:cNvPr id="18" name="タイトル 1">
            <a:extLst>
              <a:ext uri="{FF2B5EF4-FFF2-40B4-BE49-F238E27FC236}">
                <a16:creationId xmlns:a16="http://schemas.microsoft.com/office/drawing/2014/main" id="{4EACB061-542C-4678-B2AF-37DDA200DAEC}"/>
              </a:ext>
            </a:extLst>
          </p:cNvPr>
          <p:cNvSpPr txBox="1">
            <a:spLocks/>
          </p:cNvSpPr>
          <p:nvPr/>
        </p:nvSpPr>
        <p:spPr>
          <a:xfrm>
            <a:off x="863797" y="3370687"/>
            <a:ext cx="5143530" cy="49469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2000" b="1" kern="100" dirty="0">
                <a:cs typeface="Times New Roman" panose="02020603050405020304" pitchFamily="18" charset="0"/>
              </a:rPr>
              <a:t> </a:t>
            </a:r>
            <a:r>
              <a:rPr lang="en-US" altLang="ja-JP" sz="1600" b="1" kern="100" dirty="0">
                <a:cs typeface="Times New Roman" panose="02020603050405020304" pitchFamily="18" charset="0"/>
              </a:rPr>
              <a:t>Ⅱ</a:t>
            </a:r>
            <a:r>
              <a:rPr lang="ja-JP" altLang="en-US" sz="1600" b="1" kern="100" dirty="0">
                <a:cs typeface="Times New Roman" panose="02020603050405020304" pitchFamily="18" charset="0"/>
              </a:rPr>
              <a:t>　　東京都消費者月間メインシンポジウム　         </a:t>
            </a:r>
            <a:r>
              <a:rPr lang="en-US" altLang="ja-JP" sz="1600" b="1" kern="100" dirty="0">
                <a:solidFill>
                  <a:schemeClr val="tx1"/>
                </a:solidFill>
                <a:latin typeface="+mn-ea"/>
                <a:ea typeface="+mn-ea"/>
                <a:cs typeface="Times New Roman" panose="02020603050405020304" pitchFamily="18" charset="0"/>
              </a:rPr>
              <a:t>2018.11.1</a:t>
            </a:r>
            <a:r>
              <a:rPr lang="ja-JP" altLang="en-US" sz="2400" b="1" kern="100" dirty="0">
                <a:cs typeface="Times New Roman" panose="02020603050405020304" pitchFamily="18" charset="0"/>
              </a:rPr>
              <a:t>　　　　　　　　　　　　</a:t>
            </a:r>
          </a:p>
        </p:txBody>
      </p:sp>
      <p:sp>
        <p:nvSpPr>
          <p:cNvPr id="20" name="正方形/長方形 19"/>
          <p:cNvSpPr/>
          <p:nvPr/>
        </p:nvSpPr>
        <p:spPr>
          <a:xfrm>
            <a:off x="674688" y="3957051"/>
            <a:ext cx="5457825" cy="3262432"/>
          </a:xfrm>
          <a:prstGeom prst="rect">
            <a:avLst/>
          </a:prstGeom>
        </p:spPr>
        <p:txBody>
          <a:bodyPr wrap="square">
            <a:spAutoFit/>
          </a:bodyPr>
          <a:lstStyle/>
          <a:p>
            <a:r>
              <a:rPr kumimoji="1" lang="ja-JP" altLang="en-US" sz="1400" dirty="0">
                <a:latin typeface="+mn-ea"/>
              </a:rPr>
              <a:t>東京大学</a:t>
            </a:r>
            <a:r>
              <a:rPr kumimoji="1" lang="en-US" altLang="ja-JP" sz="1400" dirty="0">
                <a:latin typeface="+mn-ea"/>
              </a:rPr>
              <a:t>IRT</a:t>
            </a:r>
            <a:r>
              <a:rPr kumimoji="1" lang="ja-JP" altLang="en-US" sz="1400" dirty="0">
                <a:latin typeface="+mn-ea"/>
              </a:rPr>
              <a:t>研究機構　機構長</a:t>
            </a:r>
            <a:r>
              <a:rPr kumimoji="1" lang="ja-JP" altLang="en-US" sz="1100" dirty="0">
                <a:latin typeface="+mn-ea"/>
              </a:rPr>
              <a:t>　</a:t>
            </a:r>
            <a:r>
              <a:rPr lang="ja-JP" altLang="en-US" sz="1100" dirty="0">
                <a:latin typeface="+mn-ea"/>
              </a:rPr>
              <a:t>肩書は当時   </a:t>
            </a:r>
            <a:r>
              <a:rPr kumimoji="1" lang="ja-JP" altLang="en-US" sz="1400" dirty="0">
                <a:latin typeface="+mn-ea"/>
              </a:rPr>
              <a:t>　下山勲 教授　　　　</a:t>
            </a:r>
            <a:endParaRPr kumimoji="1" lang="en-US" altLang="ja-JP" sz="1400" dirty="0">
              <a:latin typeface="+mn-ea"/>
            </a:endParaRPr>
          </a:p>
          <a:p>
            <a:pPr algn="ctr"/>
            <a:r>
              <a:rPr kumimoji="1" lang="ja-JP" altLang="en-US" sz="1400" dirty="0">
                <a:latin typeface="+mn-ea"/>
              </a:rPr>
              <a:t>　　　　　　　　　　　　</a:t>
            </a:r>
            <a:r>
              <a:rPr kumimoji="1" lang="en-US" altLang="ja-JP" sz="1400" dirty="0">
                <a:latin typeface="+mn-ea"/>
              </a:rPr>
              <a:t> (IRT:</a:t>
            </a:r>
            <a:r>
              <a:rPr kumimoji="1" lang="ja-JP" altLang="en-US" sz="1400" dirty="0">
                <a:latin typeface="+mn-ea"/>
              </a:rPr>
              <a:t>　</a:t>
            </a:r>
            <a:r>
              <a:rPr kumimoji="1" lang="en-US" altLang="ja-JP" sz="1400" dirty="0">
                <a:latin typeface="+mn-ea"/>
              </a:rPr>
              <a:t>Information  and  Robot Technology)</a:t>
            </a:r>
            <a:endParaRPr kumimoji="1" lang="ja-JP" altLang="en-US" sz="1400" dirty="0">
              <a:latin typeface="+mn-ea"/>
            </a:endParaRPr>
          </a:p>
          <a:p>
            <a:pPr algn="ctr"/>
            <a:r>
              <a:rPr lang="ja-JP" altLang="en-US"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「ロボットがあなたの暮らしにやってくる？！</a:t>
            </a:r>
            <a:endParaRPr lang="en-US" altLang="ja-JP"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ctr"/>
            <a:r>
              <a:rPr lang="ja-JP" altLang="en-US"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～家事も介護もロボットがおたすけ～」</a:t>
            </a:r>
            <a:endParaRPr lang="en-US" altLang="ja-JP"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ctr"/>
            <a:r>
              <a:rPr lang="ja-JP" altLang="en-US" sz="120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endParaRPr lang="en-US" altLang="ja-JP" sz="120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r>
              <a:rPr lang="ja-JP" altLang="en-US" sz="1600" dirty="0">
                <a:latin typeface="+mn-ea"/>
              </a:rPr>
              <a:t>　</a:t>
            </a:r>
            <a:r>
              <a:rPr lang="ja-JP" altLang="ja-JP" sz="1600" dirty="0">
                <a:latin typeface="+mn-ea"/>
              </a:rPr>
              <a:t>ロボット研究は、生物の動き（安定した４足</a:t>
            </a:r>
            <a:r>
              <a:rPr lang="ja-JP" altLang="en-US" sz="1600" dirty="0">
                <a:latin typeface="+mn-ea"/>
              </a:rPr>
              <a:t>・</a:t>
            </a:r>
            <a:r>
              <a:rPr lang="ja-JP" altLang="ja-JP" sz="1600" dirty="0">
                <a:latin typeface="+mn-ea"/>
              </a:rPr>
              <a:t>６足歩行、重心の移動</a:t>
            </a:r>
            <a:r>
              <a:rPr lang="ja-JP" altLang="en-US" sz="1600" dirty="0">
                <a:latin typeface="+mn-ea"/>
              </a:rPr>
              <a:t>等</a:t>
            </a:r>
            <a:r>
              <a:rPr lang="ja-JP" altLang="ja-JP" sz="1600" dirty="0">
                <a:latin typeface="+mn-ea"/>
              </a:rPr>
              <a:t>）を解明し、応用</a:t>
            </a:r>
            <a:r>
              <a:rPr lang="ja-JP" altLang="en-US" sz="1600" dirty="0">
                <a:latin typeface="+mn-ea"/>
              </a:rPr>
              <a:t>している。</a:t>
            </a:r>
            <a:endParaRPr lang="en-US" altLang="ja-JP" sz="1600" dirty="0">
              <a:latin typeface="+mn-ea"/>
            </a:endParaRPr>
          </a:p>
          <a:p>
            <a:r>
              <a:rPr lang="en-US" altLang="ja-JP" sz="1600" dirty="0">
                <a:latin typeface="+mn-ea"/>
              </a:rPr>
              <a:t>IRT</a:t>
            </a:r>
            <a:r>
              <a:rPr lang="ja-JP" altLang="ja-JP" sz="1600" dirty="0">
                <a:latin typeface="+mn-ea"/>
              </a:rPr>
              <a:t>の描く将来ビジョン</a:t>
            </a:r>
            <a:r>
              <a:rPr lang="en-US" altLang="ja-JP" sz="1600" dirty="0">
                <a:latin typeface="+mn-ea"/>
              </a:rPr>
              <a:t>――</a:t>
            </a:r>
            <a:r>
              <a:rPr lang="ja-JP" altLang="ja-JP" sz="1600" dirty="0">
                <a:latin typeface="+mn-ea"/>
              </a:rPr>
              <a:t>ロボットのある未来の暮らし</a:t>
            </a:r>
            <a:r>
              <a:rPr lang="ja-JP" altLang="en-US" sz="1600" dirty="0">
                <a:latin typeface="+mn-ea"/>
              </a:rPr>
              <a:t>　</a:t>
            </a:r>
            <a:endParaRPr lang="ja-JP" altLang="ja-JP" sz="1600" dirty="0">
              <a:latin typeface="+mn-ea"/>
            </a:endParaRPr>
          </a:p>
          <a:p>
            <a:r>
              <a:rPr lang="ja-JP" altLang="en-US" sz="1600" dirty="0">
                <a:latin typeface="+mn-ea"/>
              </a:rPr>
              <a:t>　</a:t>
            </a:r>
            <a:r>
              <a:rPr lang="ja-JP" altLang="ja-JP" sz="1600" dirty="0">
                <a:latin typeface="+mn-ea"/>
              </a:rPr>
              <a:t>パーソナルモビリティロボット（</a:t>
            </a:r>
            <a:r>
              <a:rPr lang="en-US" altLang="ja-JP" sz="1600" dirty="0">
                <a:latin typeface="+mn-ea"/>
              </a:rPr>
              <a:t>PMR</a:t>
            </a:r>
            <a:r>
              <a:rPr lang="ja-JP" altLang="ja-JP" sz="1600" dirty="0">
                <a:latin typeface="+mn-ea"/>
              </a:rPr>
              <a:t>）、</a:t>
            </a:r>
            <a:r>
              <a:rPr lang="ja-JP" altLang="en-US" sz="1600" dirty="0">
                <a:latin typeface="+mn-ea"/>
              </a:rPr>
              <a:t>　</a:t>
            </a:r>
            <a:r>
              <a:rPr lang="ja-JP" altLang="ja-JP" sz="1600" dirty="0">
                <a:latin typeface="+mn-ea"/>
              </a:rPr>
              <a:t>アシスタントロボット（</a:t>
            </a:r>
            <a:r>
              <a:rPr lang="en-US" altLang="ja-JP" sz="1600" dirty="0">
                <a:latin typeface="+mn-ea"/>
              </a:rPr>
              <a:t>AR</a:t>
            </a:r>
            <a:r>
              <a:rPr lang="ja-JP" altLang="ja-JP" sz="1600" dirty="0">
                <a:latin typeface="+mn-ea"/>
              </a:rPr>
              <a:t>）</a:t>
            </a:r>
            <a:r>
              <a:rPr lang="ja-JP" altLang="en-US" sz="1600" dirty="0">
                <a:latin typeface="+mn-ea"/>
              </a:rPr>
              <a:t>を実現、</a:t>
            </a:r>
            <a:r>
              <a:rPr lang="ja-JP" altLang="ja-JP" sz="1600" dirty="0">
                <a:latin typeface="+mn-ea"/>
              </a:rPr>
              <a:t>導入</a:t>
            </a:r>
            <a:r>
              <a:rPr lang="ja-JP" altLang="en-US" sz="1600" dirty="0">
                <a:latin typeface="+mn-ea"/>
              </a:rPr>
              <a:t>することで</a:t>
            </a:r>
            <a:r>
              <a:rPr lang="ja-JP" altLang="ja-JP" sz="1600" dirty="0">
                <a:latin typeface="+mn-ea"/>
              </a:rPr>
              <a:t>、高齢者の活動幅</a:t>
            </a:r>
            <a:r>
              <a:rPr lang="ja-JP" altLang="en-US" sz="1600" dirty="0">
                <a:latin typeface="+mn-ea"/>
              </a:rPr>
              <a:t>が</a:t>
            </a:r>
            <a:r>
              <a:rPr lang="ja-JP" altLang="ja-JP" sz="1600" dirty="0">
                <a:latin typeface="+mn-ea"/>
              </a:rPr>
              <a:t>拡大</a:t>
            </a:r>
            <a:r>
              <a:rPr lang="ja-JP" altLang="en-US" sz="1600" dirty="0">
                <a:latin typeface="+mn-ea"/>
              </a:rPr>
              <a:t>し、</a:t>
            </a:r>
            <a:endParaRPr lang="en-US" altLang="ja-JP" sz="1600" dirty="0">
              <a:latin typeface="+mn-ea"/>
            </a:endParaRPr>
          </a:p>
          <a:p>
            <a:r>
              <a:rPr lang="ja-JP" altLang="ja-JP" sz="1600" dirty="0">
                <a:latin typeface="+mn-ea"/>
              </a:rPr>
              <a:t>自立した生き方</a:t>
            </a:r>
            <a:r>
              <a:rPr lang="ja-JP" altLang="en-US" sz="1600" dirty="0">
                <a:latin typeface="+mn-ea"/>
              </a:rPr>
              <a:t>を</a:t>
            </a:r>
            <a:r>
              <a:rPr lang="ja-JP" altLang="ja-JP" sz="1600" dirty="0">
                <a:latin typeface="+mn-ea"/>
              </a:rPr>
              <a:t>支援、介護の負担が軽減される。</a:t>
            </a:r>
            <a:endParaRPr lang="en-US" altLang="ja-JP" sz="1600" dirty="0">
              <a:latin typeface="+mn-ea"/>
            </a:endParaRPr>
          </a:p>
          <a:p>
            <a:endParaRPr lang="en-US" altLang="ja-JP" sz="1400" dirty="0">
              <a:latin typeface="+mn-ea"/>
            </a:endParaRPr>
          </a:p>
          <a:p>
            <a:endParaRPr lang="en-US" altLang="ja-JP" sz="1400" dirty="0">
              <a:latin typeface="+mn-ea"/>
            </a:endParaRPr>
          </a:p>
        </p:txBody>
      </p:sp>
      <p:sp>
        <p:nvSpPr>
          <p:cNvPr id="7" name="スライド番号プレースホルダー 6"/>
          <p:cNvSpPr>
            <a:spLocks noGrp="1"/>
          </p:cNvSpPr>
          <p:nvPr>
            <p:ph type="sldNum" sz="quarter" idx="12"/>
          </p:nvPr>
        </p:nvSpPr>
        <p:spPr>
          <a:xfrm>
            <a:off x="10665936" y="6381115"/>
            <a:ext cx="1312025" cy="365125"/>
          </a:xfrm>
        </p:spPr>
        <p:txBody>
          <a:bodyPr/>
          <a:lstStyle/>
          <a:p>
            <a:fld id="{D57F1E4F-1CFF-5643-939E-217C01CDF565}" type="slidenum">
              <a:rPr lang="en-US" sz="1800" smtClean="0">
                <a:solidFill>
                  <a:schemeClr val="tx1"/>
                </a:solidFill>
              </a:rPr>
              <a:pPr/>
              <a:t>3</a:t>
            </a:fld>
            <a:endParaRPr lang="en-US" sz="1800" dirty="0">
              <a:solidFill>
                <a:schemeClr val="tx1"/>
              </a:solidFill>
            </a:endParaRPr>
          </a:p>
        </p:txBody>
      </p:sp>
    </p:spTree>
    <p:extLst>
      <p:ext uri="{BB962C8B-B14F-4D97-AF65-F5344CB8AC3E}">
        <p14:creationId xmlns:p14="http://schemas.microsoft.com/office/powerpoint/2010/main" val="421642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69732" y="4121681"/>
            <a:ext cx="4111429" cy="2621786"/>
          </a:xfrm>
          <a:prstGeom prst="rect">
            <a:avLst/>
          </a:prstGeom>
          <a:solidFill>
            <a:srgbClr val="F7C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ｺﾞｼｯｸUB" panose="020B0900000000000000" pitchFamily="50" charset="-128"/>
                <a:ea typeface="HGP創英角ｺﾞｼｯｸUB" panose="020B0900000000000000" pitchFamily="50" charset="-128"/>
              </a:rPr>
              <a:t>産業技術総合研究所</a:t>
            </a:r>
            <a:r>
              <a:rPr lang="ja-JP" altLang="en-US" dirty="0">
                <a:solidFill>
                  <a:schemeClr val="tx1"/>
                </a:solidFill>
                <a:latin typeface="+mn-ea"/>
              </a:rPr>
              <a:t>　</a:t>
            </a:r>
            <a:r>
              <a:rPr lang="ja-JP" altLang="en-US" b="1" dirty="0">
                <a:solidFill>
                  <a:schemeClr val="tx1"/>
                </a:solidFill>
                <a:latin typeface="+mn-ea"/>
              </a:rPr>
              <a:t>　</a:t>
            </a:r>
            <a:r>
              <a:rPr lang="en-US" altLang="ja-JP" sz="1600" b="1" dirty="0">
                <a:solidFill>
                  <a:schemeClr val="tx1"/>
                </a:solidFill>
                <a:latin typeface="+mn-ea"/>
              </a:rPr>
              <a:t>2017.8.18</a:t>
            </a:r>
            <a:r>
              <a:rPr lang="ja-JP" altLang="en-US" b="1" dirty="0">
                <a:solidFill>
                  <a:schemeClr val="tx1"/>
                </a:solidFill>
                <a:latin typeface="+mn-ea"/>
              </a:rPr>
              <a:t>　</a:t>
            </a:r>
            <a:endParaRPr lang="en-US" altLang="ja-JP" b="1" dirty="0">
              <a:solidFill>
                <a:schemeClr val="tx1"/>
              </a:solidFill>
              <a:latin typeface="+mn-ea"/>
            </a:endParaRPr>
          </a:p>
          <a:p>
            <a:pPr algn="just"/>
            <a:endParaRPr lang="en-US" altLang="ja-JP" sz="1600" b="1" dirty="0">
              <a:solidFill>
                <a:schemeClr val="tx1"/>
              </a:solidFill>
              <a:latin typeface="+mn-ea"/>
            </a:endParaRPr>
          </a:p>
          <a:p>
            <a:pPr algn="just"/>
            <a:r>
              <a:rPr lang="ja-JP" altLang="en-US" b="1" dirty="0">
                <a:solidFill>
                  <a:schemeClr val="tx1"/>
                </a:solidFill>
                <a:latin typeface="+mn-ea"/>
              </a:rPr>
              <a:t>　</a:t>
            </a:r>
            <a:r>
              <a:rPr lang="ja-JP" altLang="en-US" sz="1600" dirty="0">
                <a:solidFill>
                  <a:schemeClr val="tx1"/>
                </a:solidFill>
                <a:latin typeface="+mn-ea"/>
              </a:rPr>
              <a:t>産業用ロボットの実演</a:t>
            </a:r>
            <a:endParaRPr lang="en-US" altLang="ja-JP" sz="1600" dirty="0">
              <a:solidFill>
                <a:schemeClr val="tx1"/>
              </a:solidFill>
              <a:latin typeface="+mn-ea"/>
            </a:endParaRPr>
          </a:p>
          <a:p>
            <a:pPr algn="just"/>
            <a:r>
              <a:rPr lang="ja-JP" altLang="en-US" sz="1600" dirty="0">
                <a:solidFill>
                  <a:schemeClr val="tx1"/>
                </a:solidFill>
                <a:latin typeface="+mn-ea"/>
              </a:rPr>
              <a:t>　汎用人型ロボットで、熟練作業を覚えこま</a:t>
            </a:r>
            <a:endParaRPr lang="en-US" altLang="ja-JP" sz="1600" dirty="0">
              <a:solidFill>
                <a:schemeClr val="tx1"/>
              </a:solidFill>
              <a:latin typeface="+mn-ea"/>
            </a:endParaRPr>
          </a:p>
          <a:p>
            <a:pPr algn="just"/>
            <a:r>
              <a:rPr lang="ja-JP" altLang="en-US" sz="1600" dirty="0">
                <a:solidFill>
                  <a:schemeClr val="tx1"/>
                </a:solidFill>
                <a:latin typeface="+mn-ea"/>
              </a:rPr>
              <a:t>　せて、正確迅速な作業を行う。</a:t>
            </a:r>
            <a:endParaRPr lang="en-US" altLang="ja-JP" sz="1600" dirty="0">
              <a:solidFill>
                <a:schemeClr val="tx1"/>
              </a:solidFill>
              <a:latin typeface="+mn-ea"/>
            </a:endParaRPr>
          </a:p>
          <a:p>
            <a:pPr algn="just"/>
            <a:endParaRPr lang="en-US" altLang="ja-JP" sz="800" dirty="0">
              <a:solidFill>
                <a:schemeClr val="tx1"/>
              </a:solidFill>
              <a:latin typeface="+mn-ea"/>
            </a:endParaRPr>
          </a:p>
          <a:p>
            <a:pPr algn="just"/>
            <a:r>
              <a:rPr lang="ja-JP" altLang="en-US" sz="1600" dirty="0">
                <a:solidFill>
                  <a:schemeClr val="tx1"/>
                </a:solidFill>
                <a:latin typeface="+mn-ea"/>
              </a:rPr>
              <a:t>　試験管に薬液を正確に入れる協働ロボット　　　</a:t>
            </a:r>
            <a:endParaRPr lang="en-US" altLang="ja-JP" sz="1600" dirty="0">
              <a:solidFill>
                <a:schemeClr val="tx1"/>
              </a:solidFill>
              <a:latin typeface="+mn-ea"/>
            </a:endParaRPr>
          </a:p>
          <a:p>
            <a:pPr algn="just"/>
            <a:r>
              <a:rPr lang="ja-JP" altLang="en-US" sz="1600" dirty="0">
                <a:solidFill>
                  <a:schemeClr val="tx1"/>
                </a:solidFill>
                <a:latin typeface="+mn-ea"/>
              </a:rPr>
              <a:t>　撮影場所：産総研新海副都心センター　</a:t>
            </a:r>
            <a:endParaRPr lang="en-US" altLang="ja-JP" sz="1600" dirty="0">
              <a:solidFill>
                <a:schemeClr val="tx1"/>
              </a:solidFill>
              <a:latin typeface="+mn-ea"/>
            </a:endParaRPr>
          </a:p>
          <a:p>
            <a:pPr algn="just"/>
            <a:r>
              <a:rPr lang="ja-JP" altLang="en-US" sz="1600" dirty="0">
                <a:solidFill>
                  <a:schemeClr val="tx1"/>
                </a:solidFill>
                <a:latin typeface="+mn-ea"/>
              </a:rPr>
              <a:t>　　　　　　　　　ライフテクノロジースタジオ</a:t>
            </a:r>
            <a:endParaRPr lang="en-US" altLang="ja-JP" sz="1600" dirty="0">
              <a:solidFill>
                <a:schemeClr val="tx1"/>
              </a:solidFill>
              <a:latin typeface="+mn-ea"/>
            </a:endParaRPr>
          </a:p>
        </p:txBody>
      </p:sp>
      <p:sp>
        <p:nvSpPr>
          <p:cNvPr id="11" name="テキスト ボックス 10">
            <a:extLst>
              <a:ext uri="{FF2B5EF4-FFF2-40B4-BE49-F238E27FC236}">
                <a16:creationId xmlns:a16="http://schemas.microsoft.com/office/drawing/2014/main" id="{5012360B-4209-45B1-BE7F-CE3E907C3D07}"/>
              </a:ext>
            </a:extLst>
          </p:cNvPr>
          <p:cNvSpPr txBox="1"/>
          <p:nvPr/>
        </p:nvSpPr>
        <p:spPr>
          <a:xfrm>
            <a:off x="521198" y="743353"/>
            <a:ext cx="4743132" cy="1569660"/>
          </a:xfrm>
          <a:prstGeom prst="rect">
            <a:avLst/>
          </a:prstGeom>
          <a:solidFill>
            <a:srgbClr val="CCDDF0">
              <a:alpha val="72941"/>
            </a:srgbClr>
          </a:solidFill>
          <a:ln>
            <a:noFill/>
          </a:ln>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東京</a:t>
            </a:r>
            <a:r>
              <a:rPr lang="en-US" altLang="ja-JP" dirty="0">
                <a:latin typeface="HGP創英角ｺﾞｼｯｸUB" panose="020B0900000000000000" pitchFamily="50" charset="-128"/>
                <a:ea typeface="HGP創英角ｺﾞｼｯｸUB" panose="020B0900000000000000" pitchFamily="50" charset="-128"/>
              </a:rPr>
              <a:t>Wonder Life-Box</a:t>
            </a:r>
            <a:r>
              <a:rPr lang="ja-JP" altLang="en-US" b="1" dirty="0">
                <a:latin typeface="HGP創英角ｺﾞｼｯｸUB" panose="020B0900000000000000" pitchFamily="50" charset="-128"/>
                <a:ea typeface="HGP創英角ｺﾞｼｯｸUB" panose="020B0900000000000000" pitchFamily="50" charset="-128"/>
              </a:rPr>
              <a:t>　パナソニックセンター</a:t>
            </a:r>
            <a:r>
              <a:rPr lang="ja-JP" altLang="en-US" sz="1400" b="1" dirty="0">
                <a:latin typeface="+mn-ea"/>
              </a:rPr>
              <a:t>　　　　　　　　　　　　　　　　　　　　　　　　　　　　　　　　　</a:t>
            </a:r>
            <a:r>
              <a:rPr lang="en-US" altLang="ja-JP" sz="1400" b="1" dirty="0">
                <a:latin typeface="+mn-ea"/>
              </a:rPr>
              <a:t>2018.8.4</a:t>
            </a:r>
          </a:p>
          <a:p>
            <a:r>
              <a:rPr lang="ja-JP" altLang="en-US" sz="1600" dirty="0">
                <a:latin typeface="+mn-ea"/>
              </a:rPr>
              <a:t>生活の中で活躍する</a:t>
            </a:r>
            <a:r>
              <a:rPr lang="en-US" altLang="ja-JP" sz="1600" dirty="0">
                <a:latin typeface="+mn-ea"/>
              </a:rPr>
              <a:t>AI</a:t>
            </a:r>
            <a:r>
              <a:rPr lang="ja-JP" altLang="en-US" sz="1600" dirty="0">
                <a:latin typeface="+mn-ea"/>
              </a:rPr>
              <a:t>　家と外が</a:t>
            </a:r>
            <a:r>
              <a:rPr lang="en-US" altLang="ja-JP" sz="1600" dirty="0" err="1">
                <a:latin typeface="+mn-ea"/>
              </a:rPr>
              <a:t>IoT</a:t>
            </a:r>
            <a:r>
              <a:rPr lang="ja-JP" altLang="en-US" sz="1600" dirty="0">
                <a:latin typeface="+mn-ea"/>
              </a:rPr>
              <a:t>で繋がる実体験をした。利便性だけでなく、人とコミュニケーションを保つツールとして実用化されることを知った。</a:t>
            </a:r>
            <a:endParaRPr lang="en-US" altLang="ja-JP" sz="1600" dirty="0">
              <a:latin typeface="+mn-ea"/>
            </a:endParaRPr>
          </a:p>
          <a:p>
            <a:endParaRPr lang="en-US" altLang="ja-JP" sz="1600" dirty="0">
              <a:latin typeface="+mn-ea"/>
            </a:endParaRPr>
          </a:p>
        </p:txBody>
      </p:sp>
      <p:sp>
        <p:nvSpPr>
          <p:cNvPr id="7" name="タイトル 2">
            <a:extLst>
              <a:ext uri="{FF2B5EF4-FFF2-40B4-BE49-F238E27FC236}">
                <a16:creationId xmlns:a16="http://schemas.microsoft.com/office/drawing/2014/main" id="{E4C2A9B4-CB24-4EA2-95D4-DD76B61AD19A}"/>
              </a:ext>
            </a:extLst>
          </p:cNvPr>
          <p:cNvSpPr txBox="1">
            <a:spLocks/>
          </p:cNvSpPr>
          <p:nvPr/>
        </p:nvSpPr>
        <p:spPr>
          <a:xfrm>
            <a:off x="421135" y="91440"/>
            <a:ext cx="11466065" cy="595463"/>
          </a:xfrm>
          <a:prstGeom prst="rect">
            <a:avLst/>
          </a:prstGeom>
        </p:spPr>
        <p:txBody>
          <a:bodyPr anchor="ct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800" b="1" kern="100" dirty="0">
                <a:latin typeface="+mj-ea"/>
                <a:cs typeface="Times New Roman" panose="02020603050405020304" pitchFamily="18" charset="0"/>
              </a:rPr>
              <a:t>　</a:t>
            </a:r>
            <a:r>
              <a:rPr lang="ja-JP" altLang="en-US" sz="2000" b="1" kern="100" dirty="0">
                <a:latin typeface="+mj-ea"/>
                <a:cs typeface="Times New Roman" panose="02020603050405020304" pitchFamily="18" charset="0"/>
              </a:rPr>
              <a:t>見学レポート　</a:t>
            </a:r>
            <a:endParaRPr lang="en-US" altLang="ja-JP" sz="1600" b="1" kern="100" dirty="0">
              <a:latin typeface="+mj-ea"/>
              <a:cs typeface="Times New Roman" panose="02020603050405020304" pitchFamily="18" charset="0"/>
            </a:endParaRPr>
          </a:p>
          <a:p>
            <a:r>
              <a:rPr lang="ja-JP" altLang="en-US" sz="1600" b="1" kern="100" dirty="0">
                <a:latin typeface="+mj-ea"/>
                <a:cs typeface="Times New Roman" panose="02020603050405020304" pitchFamily="18" charset="0"/>
              </a:rPr>
              <a:t>　パナソニックセンター東京</a:t>
            </a:r>
            <a:r>
              <a:rPr lang="en-US" altLang="ja-JP" sz="1600" b="1" kern="100" dirty="0">
                <a:latin typeface="+mj-ea"/>
                <a:cs typeface="Times New Roman" panose="02020603050405020304" pitchFamily="18" charset="0"/>
              </a:rPr>
              <a:t>Wonder Life-Box / </a:t>
            </a:r>
            <a:r>
              <a:rPr lang="ja-JP" altLang="en-US" sz="1600" b="1" kern="100" dirty="0">
                <a:latin typeface="+mj-ea"/>
                <a:cs typeface="Times New Roman" panose="02020603050405020304" pitchFamily="18" charset="0"/>
              </a:rPr>
              <a:t>産業技術総合研究所</a:t>
            </a:r>
            <a:r>
              <a:rPr lang="en-US" altLang="ja-JP" sz="1600" b="1" kern="100" dirty="0">
                <a:latin typeface="+mj-ea"/>
                <a:cs typeface="Times New Roman" panose="02020603050405020304" pitchFamily="18" charset="0"/>
              </a:rPr>
              <a:t>/  </a:t>
            </a:r>
            <a:r>
              <a:rPr lang="ja-JP" altLang="en-US" sz="1600" b="1" kern="100" spc="0" dirty="0">
                <a:solidFill>
                  <a:prstClr val="black"/>
                </a:solidFill>
                <a:latin typeface="ＭＳ Ｐゴシック" panose="020B0600070205080204" pitchFamily="50" charset="-128"/>
                <a:cs typeface="Times New Roman" panose="02020603050405020304" pitchFamily="18" charset="0"/>
              </a:rPr>
              <a:t>江の島自動運転バス実証実験  </a:t>
            </a:r>
            <a:r>
              <a:rPr lang="en-US" altLang="ja-JP" sz="1600" b="1" kern="100" spc="0" dirty="0">
                <a:solidFill>
                  <a:prstClr val="black"/>
                </a:solidFill>
                <a:latin typeface="ＭＳ Ｐゴシック" panose="020B0600070205080204" pitchFamily="50" charset="-128"/>
                <a:cs typeface="Times New Roman" panose="02020603050405020304" pitchFamily="18" charset="0"/>
              </a:rPr>
              <a:t>/ SEATEC 2019 </a:t>
            </a:r>
            <a:endParaRPr lang="ja-JP" altLang="en-US" sz="1600" b="1" kern="100" dirty="0">
              <a:latin typeface="+mj-ea"/>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30639BB-8C80-4E34-B740-8DA04C550105}"/>
              </a:ext>
            </a:extLst>
          </p:cNvPr>
          <p:cNvSpPr txBox="1"/>
          <p:nvPr/>
        </p:nvSpPr>
        <p:spPr>
          <a:xfrm>
            <a:off x="421135" y="2657614"/>
            <a:ext cx="4323492" cy="1600438"/>
          </a:xfrm>
          <a:prstGeom prst="rect">
            <a:avLst/>
          </a:prstGeom>
          <a:solidFill>
            <a:srgbClr val="CBEAAC">
              <a:alpha val="49804"/>
            </a:srgbClr>
          </a:solidFill>
          <a:ln>
            <a:noFill/>
          </a:ln>
        </p:spPr>
        <p:txBody>
          <a:bodyPr wrap="square" rtlCol="0">
            <a:spAutoFit/>
          </a:bodyPr>
          <a:lstStyle/>
          <a:p>
            <a:r>
              <a:rPr lang="ja-JP" altLang="en-US" b="1" dirty="0">
                <a:latin typeface="HGP創英角ｺﾞｼｯｸUB" panose="020B0900000000000000" pitchFamily="50" charset="-128"/>
                <a:ea typeface="HGP創英角ｺﾞｼｯｸUB" panose="020B0900000000000000" pitchFamily="50" charset="-128"/>
              </a:rPr>
              <a:t>　　</a:t>
            </a:r>
            <a:r>
              <a:rPr lang="en-US" altLang="ja-JP" b="1" dirty="0">
                <a:latin typeface="HGP創英角ｺﾞｼｯｸUB" panose="020B0900000000000000" pitchFamily="50" charset="-128"/>
                <a:ea typeface="HGP創英角ｺﾞｼｯｸUB" panose="020B0900000000000000" pitchFamily="50" charset="-128"/>
              </a:rPr>
              <a:t>SEATEC2019</a:t>
            </a:r>
            <a:r>
              <a:rPr lang="ja-JP" altLang="en-US" b="1" dirty="0">
                <a:latin typeface="HGP創英角ｺﾞｼｯｸUB" panose="020B0900000000000000" pitchFamily="50" charset="-128"/>
                <a:ea typeface="HGP創英角ｺﾞｼｯｸUB" panose="020B0900000000000000" pitchFamily="50" charset="-128"/>
              </a:rPr>
              <a:t>　</a:t>
            </a:r>
            <a:r>
              <a:rPr lang="ja-JP" altLang="en-US" b="1" dirty="0">
                <a:latin typeface="+mn-ea"/>
              </a:rPr>
              <a:t>　</a:t>
            </a:r>
            <a:endParaRPr lang="en-US" altLang="ja-JP" b="1" dirty="0">
              <a:latin typeface="+mn-ea"/>
            </a:endParaRPr>
          </a:p>
          <a:p>
            <a:r>
              <a:rPr lang="en-US" altLang="ja-JP" sz="1600" b="1" dirty="0">
                <a:latin typeface="+mn-ea"/>
              </a:rPr>
              <a:t>IT</a:t>
            </a:r>
            <a:r>
              <a:rPr lang="ja-JP" altLang="en-US" sz="1600" b="1" dirty="0">
                <a:latin typeface="+mn-ea"/>
              </a:rPr>
              <a:t>技術とエレクトロニクスの国際展示会</a:t>
            </a:r>
            <a:endParaRPr lang="en-US" altLang="ja-JP" sz="1600" b="1" dirty="0">
              <a:latin typeface="+mn-ea"/>
            </a:endParaRPr>
          </a:p>
          <a:p>
            <a:r>
              <a:rPr lang="ja-JP" altLang="en-US" sz="1400" b="1" dirty="0">
                <a:latin typeface="+mn-ea"/>
              </a:rPr>
              <a:t>　　　　　　　　　　　　　　　　　　　　　　　</a:t>
            </a:r>
            <a:r>
              <a:rPr lang="en-US" altLang="ja-JP" sz="1400" b="1" dirty="0">
                <a:latin typeface="+mn-ea"/>
              </a:rPr>
              <a:t>2019.10.18</a:t>
            </a:r>
          </a:p>
          <a:p>
            <a:r>
              <a:rPr lang="ja-JP" altLang="en-US" dirty="0">
                <a:latin typeface="+mn-ea"/>
              </a:rPr>
              <a:t>　</a:t>
            </a:r>
            <a:r>
              <a:rPr lang="ja-JP" altLang="en-US" sz="1600" dirty="0">
                <a:latin typeface="+mn-ea"/>
              </a:rPr>
              <a:t>空を飛ぶ自動車など、近未来の私たちの</a:t>
            </a:r>
            <a:endParaRPr lang="en-US" altLang="ja-JP" sz="1600" dirty="0">
              <a:latin typeface="+mn-ea"/>
            </a:endParaRPr>
          </a:p>
          <a:p>
            <a:r>
              <a:rPr lang="en-US" altLang="ja-JP" sz="1600" dirty="0">
                <a:latin typeface="+mn-ea"/>
              </a:rPr>
              <a:t>  </a:t>
            </a:r>
            <a:r>
              <a:rPr lang="ja-JP" altLang="en-US" sz="1600" dirty="0">
                <a:latin typeface="+mn-ea"/>
              </a:rPr>
              <a:t>生活を想像できる展示が多くみられた。</a:t>
            </a:r>
            <a:endParaRPr lang="en-US" altLang="ja-JP" sz="1600" dirty="0">
              <a:latin typeface="+mn-ea"/>
            </a:endParaRPr>
          </a:p>
          <a:p>
            <a:r>
              <a:rPr lang="ja-JP" altLang="en-US" sz="1600" dirty="0">
                <a:latin typeface="+mn-ea"/>
              </a:rPr>
              <a:t>　</a:t>
            </a:r>
            <a:endParaRPr lang="en-US" altLang="ja-JP" dirty="0">
              <a:latin typeface="+mn-ea"/>
            </a:endParaRPr>
          </a:p>
        </p:txBody>
      </p:sp>
      <p:sp>
        <p:nvSpPr>
          <p:cNvPr id="13" name="テキスト ボックス 12">
            <a:extLst>
              <a:ext uri="{FF2B5EF4-FFF2-40B4-BE49-F238E27FC236}">
                <a16:creationId xmlns:a16="http://schemas.microsoft.com/office/drawing/2014/main" id="{83E6F34F-6CFE-4ED6-99AB-4152C6F41A16}"/>
              </a:ext>
            </a:extLst>
          </p:cNvPr>
          <p:cNvSpPr txBox="1"/>
          <p:nvPr/>
        </p:nvSpPr>
        <p:spPr>
          <a:xfrm>
            <a:off x="5570438" y="752089"/>
            <a:ext cx="6105277" cy="1877437"/>
          </a:xfrm>
          <a:prstGeom prst="rect">
            <a:avLst/>
          </a:prstGeom>
          <a:solidFill>
            <a:srgbClr val="FADFBE"/>
          </a:solidFill>
          <a:ln>
            <a:noFill/>
          </a:ln>
        </p:spPr>
        <p:txBody>
          <a:bodyPr wrap="square" rtlCol="0">
            <a:spAutoFit/>
          </a:bodyPr>
          <a:lstStyle/>
          <a:p>
            <a:r>
              <a:rPr lang="ja-JP" altLang="en-US" b="1" dirty="0"/>
              <a:t>　</a:t>
            </a:r>
            <a:r>
              <a:rPr lang="ja-JP" altLang="en-US" dirty="0">
                <a:latin typeface="+mn-ea"/>
              </a:rPr>
              <a:t>　　　</a:t>
            </a:r>
            <a:r>
              <a:rPr lang="ja-JP" altLang="en-US" dirty="0">
                <a:latin typeface="HGP創英角ｺﾞｼｯｸUB" panose="020B0900000000000000" pitchFamily="50" charset="-128"/>
                <a:ea typeface="HGP創英角ｺﾞｼｯｸUB" panose="020B0900000000000000" pitchFamily="50" charset="-128"/>
              </a:rPr>
              <a:t>江の島　自動運転バス実証実験</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sz="1400" b="1" dirty="0">
                <a:latin typeface="+mn-ea"/>
              </a:rPr>
              <a:t>　　　　　　　　　　　　　　　　　　　　　　　　　　　　　　　　　　　　　　</a:t>
            </a:r>
            <a:r>
              <a:rPr lang="en-US" altLang="ja-JP" sz="1400" b="1" dirty="0">
                <a:latin typeface="+mn-ea"/>
              </a:rPr>
              <a:t>2019.8.28</a:t>
            </a:r>
          </a:p>
          <a:p>
            <a:r>
              <a:rPr kumimoji="1" lang="ja-JP" altLang="en-US" sz="1600" dirty="0"/>
              <a:t>小田急電鉄、江ノ島電鉄、</a:t>
            </a:r>
            <a:r>
              <a:rPr kumimoji="1" lang="en-US" altLang="ja-JP" sz="1600" dirty="0"/>
              <a:t>SB</a:t>
            </a:r>
            <a:r>
              <a:rPr kumimoji="1" lang="ja-JP" altLang="en-US" sz="1600" dirty="0"/>
              <a:t>ドライブの連携による</a:t>
            </a:r>
            <a:r>
              <a:rPr kumimoji="1" lang="ja-JP" altLang="en-US" sz="1600" dirty="0">
                <a:latin typeface="+mn-ea"/>
              </a:rPr>
              <a:t>最新自動運転バスに試乗し、バスが信号情報を取得し、交差点に設置したセンサーで対向車の有無を確保する様子を体験した。</a:t>
            </a:r>
            <a:endParaRPr kumimoji="1" lang="en-US" altLang="ja-JP" sz="1600" dirty="0">
              <a:latin typeface="+mn-ea"/>
            </a:endParaRPr>
          </a:p>
          <a:p>
            <a:endParaRPr kumimoji="1" lang="en-US" altLang="ja-JP" dirty="0">
              <a:latin typeface="+mn-ea"/>
            </a:endParaRPr>
          </a:p>
          <a:p>
            <a:endParaRPr kumimoji="1" lang="ja-JP" altLang="en-US" dirty="0">
              <a:latin typeface="+mn-ea"/>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24885"/>
          <a:stretch/>
        </p:blipFill>
        <p:spPr>
          <a:xfrm>
            <a:off x="8997099" y="2075406"/>
            <a:ext cx="2700000" cy="2021500"/>
          </a:xfrm>
          <a:prstGeom prst="rect">
            <a:avLst/>
          </a:prstGeom>
        </p:spPr>
      </p:pic>
      <p:pic>
        <p:nvPicPr>
          <p:cNvPr id="16" name="図 15"/>
          <p:cNvPicPr>
            <a:picLocks noChangeAspect="1"/>
          </p:cNvPicPr>
          <p:nvPr/>
        </p:nvPicPr>
        <p:blipFill rotWithShape="1">
          <a:blip r:embed="rId4">
            <a:extLst>
              <a:ext uri="{28A0092B-C50C-407E-A947-70E740481C1C}">
                <a14:useLocalDpi xmlns:a14="http://schemas.microsoft.com/office/drawing/2010/main" val="0"/>
              </a:ext>
            </a:extLst>
          </a:blip>
          <a:srcRect t="7960" b="28881"/>
          <a:stretch/>
        </p:blipFill>
        <p:spPr>
          <a:xfrm>
            <a:off x="405681" y="4258052"/>
            <a:ext cx="4572000" cy="2165689"/>
          </a:xfrm>
          <a:prstGeom prst="rect">
            <a:avLst/>
          </a:prstGeom>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l="11795" r="8718"/>
          <a:stretch/>
        </p:blipFill>
        <p:spPr>
          <a:xfrm rot="5400000">
            <a:off x="9028994" y="4096746"/>
            <a:ext cx="2706877" cy="2586565"/>
          </a:xfrm>
          <a:prstGeom prst="rect">
            <a:avLst/>
          </a:prstGeom>
        </p:spPr>
      </p:pic>
      <p:pic>
        <p:nvPicPr>
          <p:cNvPr id="8" name="図 7" descr="cid:cb67a942-73b6-4c31-a8e2-f7b6d7521daf@KORP216.PROD.OUTLOOK.COM">
            <a:extLst>
              <a:ext uri="{FF2B5EF4-FFF2-40B4-BE49-F238E27FC236}">
                <a16:creationId xmlns:a16="http://schemas.microsoft.com/office/drawing/2014/main" id="{6174EF85-EA18-4E97-A9CE-767E81B6342A}"/>
              </a:ext>
            </a:extLst>
          </p:cNvPr>
          <p:cNvPicPr/>
          <p:nvPr/>
        </p:nvPicPr>
        <p:blipFill rotWithShape="1">
          <a:blip r:embed="rId6" r:link="rId7">
            <a:extLst>
              <a:ext uri="{28A0092B-C50C-407E-A947-70E740481C1C}">
                <a14:useLocalDpi xmlns:a14="http://schemas.microsoft.com/office/drawing/2010/main" val="0"/>
              </a:ext>
            </a:extLst>
          </a:blip>
          <a:srcRect l="12836" t="32133" b="9043"/>
          <a:stretch/>
        </p:blipFill>
        <p:spPr bwMode="auto">
          <a:xfrm>
            <a:off x="4673607" y="2123243"/>
            <a:ext cx="3996000" cy="2017343"/>
          </a:xfrm>
          <a:prstGeom prst="rect">
            <a:avLst/>
          </a:prstGeom>
          <a:noFill/>
          <a:ln>
            <a:noFill/>
          </a:ln>
          <a:extLst>
            <a:ext uri="{53640926-AAD7-44D8-BBD7-CCE9431645EC}">
              <a14:shadowObscured xmlns:a14="http://schemas.microsoft.com/office/drawing/2010/main"/>
            </a:ext>
          </a:extLst>
        </p:spPr>
      </p:pic>
      <p:sp>
        <p:nvSpPr>
          <p:cNvPr id="14" name="スライド番号プレースホルダー 6">
            <a:extLst>
              <a:ext uri="{FF2B5EF4-FFF2-40B4-BE49-F238E27FC236}">
                <a16:creationId xmlns:a16="http://schemas.microsoft.com/office/drawing/2014/main" id="{D3D10061-CD4B-483C-B60D-331047C164A5}"/>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4</a:t>
            </a:fld>
            <a:endParaRPr lang="en-US" sz="1800" dirty="0">
              <a:solidFill>
                <a:schemeClr val="tx1"/>
              </a:solidFill>
            </a:endParaRPr>
          </a:p>
        </p:txBody>
      </p:sp>
    </p:spTree>
    <p:extLst>
      <p:ext uri="{BB962C8B-B14F-4D97-AF65-F5344CB8AC3E}">
        <p14:creationId xmlns:p14="http://schemas.microsoft.com/office/powerpoint/2010/main" val="157098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0D28A9E9-424D-4F74-BA5C-8E3130AD8E0F}"/>
              </a:ext>
            </a:extLst>
          </p:cNvPr>
          <p:cNvSpPr txBox="1">
            <a:spLocks noGrp="1"/>
          </p:cNvSpPr>
          <p:nvPr>
            <p:ph type="title" idx="4294967295"/>
          </p:nvPr>
        </p:nvSpPr>
        <p:spPr>
          <a:xfrm>
            <a:off x="0" y="95250"/>
            <a:ext cx="10680700" cy="415925"/>
          </a:xfrm>
          <a:prstGeom prst="rect">
            <a:avLst/>
          </a:prstGeom>
        </p:spPr>
        <p:txBody>
          <a:bodyPr anchor="ct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kern="100" dirty="0">
                <a:latin typeface="+mj-ea"/>
                <a:cs typeface="Times New Roman" panose="02020603050405020304" pitchFamily="18" charset="0"/>
              </a:rPr>
              <a:t>　　展示とアンケート調査　　　</a:t>
            </a:r>
            <a:r>
              <a:rPr lang="ja-JP" altLang="en-US" sz="1800" b="1" kern="100" dirty="0">
                <a:latin typeface="ＭＳ 明朝" panose="02020609040205080304" pitchFamily="17" charset="-128"/>
                <a:ea typeface="ＭＳ 明朝" panose="02020609040205080304" pitchFamily="17" charset="-128"/>
                <a:cs typeface="Times New Roman" panose="02020603050405020304" pitchFamily="18" charset="0"/>
              </a:rPr>
              <a:t>東京都消費者月間</a:t>
            </a:r>
            <a:r>
              <a:rPr lang="en-US" altLang="ja-JP" sz="18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800" b="1" kern="100" dirty="0">
                <a:latin typeface="+mj-ea"/>
                <a:cs typeface="Times New Roman" panose="02020603050405020304" pitchFamily="18" charset="0"/>
              </a:rPr>
              <a:t>交流フェスタ</a:t>
            </a:r>
            <a:r>
              <a:rPr lang="en-US" altLang="ja-JP" sz="1800" b="1" kern="100" dirty="0">
                <a:latin typeface="+mj-ea"/>
                <a:cs typeface="Times New Roman" panose="02020603050405020304" pitchFamily="18" charset="0"/>
              </a:rPr>
              <a:t>】</a:t>
            </a:r>
            <a:r>
              <a:rPr lang="ja-JP" altLang="en-US" sz="1800" b="1" kern="100" dirty="0">
                <a:latin typeface="+mj-ea"/>
                <a:cs typeface="Times New Roman" panose="02020603050405020304" pitchFamily="18" charset="0"/>
              </a:rPr>
              <a:t>　参加　（</a:t>
            </a:r>
            <a:r>
              <a:rPr lang="en-US" altLang="ja-JP" sz="1800" b="1" kern="100" dirty="0">
                <a:latin typeface="+mj-ea"/>
                <a:cs typeface="Times New Roman" panose="02020603050405020304" pitchFamily="18" charset="0"/>
              </a:rPr>
              <a:t>2018</a:t>
            </a:r>
            <a:r>
              <a:rPr lang="ja-JP" altLang="en-US" sz="1800" b="1" kern="100" dirty="0">
                <a:latin typeface="+mj-ea"/>
                <a:cs typeface="Times New Roman" panose="02020603050405020304" pitchFamily="18" charset="0"/>
              </a:rPr>
              <a:t>・</a:t>
            </a:r>
            <a:r>
              <a:rPr lang="en-US" altLang="ja-JP" sz="1800" b="1" kern="100" dirty="0">
                <a:latin typeface="+mj-ea"/>
                <a:cs typeface="Times New Roman" panose="02020603050405020304" pitchFamily="18" charset="0"/>
              </a:rPr>
              <a:t>2019</a:t>
            </a:r>
            <a:r>
              <a:rPr lang="ja-JP" altLang="en-US" sz="1800" b="1" kern="100" dirty="0">
                <a:latin typeface="+mj-ea"/>
                <a:cs typeface="Times New Roman" panose="02020603050405020304" pitchFamily="18" charset="0"/>
              </a:rPr>
              <a:t>年）</a:t>
            </a:r>
            <a:r>
              <a:rPr lang="ja-JP" altLang="en-US" sz="2400" b="1" kern="100" dirty="0">
                <a:latin typeface="+mj-ea"/>
                <a:cs typeface="Times New Roman" panose="02020603050405020304" pitchFamily="18" charset="0"/>
              </a:rPr>
              <a:t>　</a:t>
            </a:r>
          </a:p>
        </p:txBody>
      </p:sp>
      <p:pic>
        <p:nvPicPr>
          <p:cNvPr id="6" name="コンテンツ プレースホルダー 5" descr="cid:24353220-37ac-430a-9d26-1d4d5433856f@KORP216.PROD.OUTLOOK.COM">
            <a:extLst>
              <a:ext uri="{FF2B5EF4-FFF2-40B4-BE49-F238E27FC236}">
                <a16:creationId xmlns:a16="http://schemas.microsoft.com/office/drawing/2014/main" id="{2E68F56E-054A-4A09-90CC-BF0BAEA0ED74}"/>
              </a:ext>
            </a:extLst>
          </p:cNvPr>
          <p:cNvPicPr>
            <a:picLocks noGrp="1"/>
          </p:cNvPicPr>
          <p:nvPr>
            <p:ph idx="4294967295"/>
          </p:nvPr>
        </p:nvPicPr>
        <p:blipFill rotWithShape="1">
          <a:blip r:embed="rId3" r:link="rId5">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0596" r="6105"/>
          <a:stretch>
            <a:fillRect/>
          </a:stretch>
        </p:blipFill>
        <p:spPr bwMode="auto">
          <a:xfrm rot="5400000">
            <a:off x="895663" y="3820596"/>
            <a:ext cx="2405063" cy="2816225"/>
          </a:xfrm>
          <a:prstGeom prst="rect">
            <a:avLst/>
          </a:prstGeom>
          <a:noFill/>
          <a:ln>
            <a:noFill/>
          </a:ln>
          <a:extLst>
            <a:ext uri="{53640926-AAD7-44D8-BBD7-CCE9431645EC}">
              <a14:shadowObscured xmlns:a14="http://schemas.microsoft.com/office/drawing/2010/main"/>
            </a:ext>
          </a:extLst>
        </p:spPr>
      </p:pic>
      <p:pic>
        <p:nvPicPr>
          <p:cNvPr id="8" name="図 7" descr="cid:6c297622-2031-4d7f-9d0d-4bfb38552a2c@KORP216.PROD.OUTLOOK.COM">
            <a:extLst>
              <a:ext uri="{FF2B5EF4-FFF2-40B4-BE49-F238E27FC236}">
                <a16:creationId xmlns:a16="http://schemas.microsoft.com/office/drawing/2014/main" id="{36EDC6AD-27AB-489D-B11A-084AD31345C5}"/>
              </a:ext>
            </a:extLst>
          </p:cNvPr>
          <p:cNvPicPr/>
          <p:nvPr/>
        </p:nvPicPr>
        <p:blipFill rotWithShape="1">
          <a:blip r:embed="rId6" r:link="rId8">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16709" r="3449"/>
          <a:stretch>
            <a:fillRect/>
          </a:stretch>
        </p:blipFill>
        <p:spPr bwMode="auto">
          <a:xfrm>
            <a:off x="230039" y="1062707"/>
            <a:ext cx="3736313" cy="2755900"/>
          </a:xfrm>
          <a:prstGeom prst="rect">
            <a:avLst/>
          </a:prstGeom>
          <a:noFill/>
          <a:ln>
            <a:noFill/>
          </a:ln>
          <a:extLst>
            <a:ext uri="{53640926-AAD7-44D8-BBD7-CCE9431645EC}">
              <a14:shadowObscured xmlns:a14="http://schemas.microsoft.com/office/drawing/2010/main"/>
            </a:ext>
          </a:extLst>
        </p:spPr>
      </p:pic>
      <p:sp>
        <p:nvSpPr>
          <p:cNvPr id="9" name="正方形/長方形 8">
            <a:extLst>
              <a:ext uri="{FF2B5EF4-FFF2-40B4-BE49-F238E27FC236}">
                <a16:creationId xmlns:a16="http://schemas.microsoft.com/office/drawing/2014/main" id="{FD31D5ED-FD29-441D-B2B7-1C516E01794B}"/>
              </a:ext>
            </a:extLst>
          </p:cNvPr>
          <p:cNvSpPr/>
          <p:nvPr/>
        </p:nvSpPr>
        <p:spPr>
          <a:xfrm>
            <a:off x="822501" y="557575"/>
            <a:ext cx="8014611" cy="430887"/>
          </a:xfrm>
          <a:prstGeom prst="rect">
            <a:avLst/>
          </a:prstGeom>
          <a:solidFill>
            <a:srgbClr val="EBDCD5">
              <a:alpha val="60000"/>
            </a:srgbClr>
          </a:solidFill>
        </p:spPr>
        <p:txBody>
          <a:bodyPr wrap="square" anchor="ctr">
            <a:spAutoFit/>
          </a:bodyPr>
          <a:lstStyle/>
          <a:p>
            <a:pPr algn="ctr"/>
            <a:r>
              <a:rPr lang="ja-JP" altLang="en-US" b="1" dirty="0">
                <a:ea typeface="ＭＳ 明朝" panose="02020609040205080304" pitchFamily="17" charset="-128"/>
                <a:cs typeface="Times New Roman" panose="02020603050405020304" pitchFamily="18" charset="0"/>
              </a:rPr>
              <a:t>　</a:t>
            </a:r>
            <a:r>
              <a:rPr lang="ja-JP" altLang="ja-JP" sz="2200" b="1" dirty="0">
                <a:latin typeface="+mn-ea"/>
                <a:cs typeface="Times New Roman" panose="02020603050405020304" pitchFamily="18" charset="0"/>
              </a:rPr>
              <a:t>テーマ</a:t>
            </a:r>
            <a:r>
              <a:rPr lang="ja-JP" altLang="en-US" sz="2200" b="1" dirty="0">
                <a:latin typeface="+mn-ea"/>
                <a:cs typeface="Times New Roman" panose="02020603050405020304" pitchFamily="18" charset="0"/>
              </a:rPr>
              <a:t>　</a:t>
            </a:r>
            <a:r>
              <a:rPr lang="ja-JP" altLang="ja-JP" sz="2200" b="1" dirty="0">
                <a:latin typeface="+mn-ea"/>
                <a:cs typeface="Times New Roman" panose="02020603050405020304" pitchFamily="18" charset="0"/>
              </a:rPr>
              <a:t>「私たちの求める消費社会～</a:t>
            </a:r>
            <a:r>
              <a:rPr lang="en-US" altLang="ja-JP" sz="2200" b="1" dirty="0">
                <a:latin typeface="+mn-ea"/>
                <a:cs typeface="Times New Roman" panose="02020603050405020304" pitchFamily="18" charset="0"/>
              </a:rPr>
              <a:t>AI</a:t>
            </a:r>
            <a:r>
              <a:rPr lang="ja-JP" altLang="ja-JP" sz="2200" b="1" dirty="0">
                <a:latin typeface="+mn-ea"/>
                <a:cs typeface="Times New Roman" panose="02020603050405020304" pitchFamily="18" charset="0"/>
              </a:rPr>
              <a:t>・</a:t>
            </a:r>
            <a:r>
              <a:rPr lang="en-US" altLang="ja-JP" sz="2200" b="1" dirty="0">
                <a:latin typeface="+mn-ea"/>
                <a:cs typeface="Times New Roman" panose="02020603050405020304" pitchFamily="18" charset="0"/>
              </a:rPr>
              <a:t>IoT</a:t>
            </a:r>
            <a:r>
              <a:rPr lang="ja-JP" altLang="ja-JP" sz="2200" b="1" dirty="0">
                <a:latin typeface="+mn-ea"/>
                <a:cs typeface="Times New Roman" panose="02020603050405020304" pitchFamily="18" charset="0"/>
              </a:rPr>
              <a:t>を活用して」</a:t>
            </a:r>
            <a:endParaRPr lang="ja-JP" altLang="en-US" sz="2200" b="1" dirty="0">
              <a:latin typeface="+mn-ea"/>
            </a:endParaRPr>
          </a:p>
        </p:txBody>
      </p:sp>
      <p:sp>
        <p:nvSpPr>
          <p:cNvPr id="11" name="テキスト ボックス 10">
            <a:extLst>
              <a:ext uri="{FF2B5EF4-FFF2-40B4-BE49-F238E27FC236}">
                <a16:creationId xmlns:a16="http://schemas.microsoft.com/office/drawing/2014/main" id="{BAC24E8B-6316-46B0-9DE6-E7280A42941F}"/>
              </a:ext>
            </a:extLst>
          </p:cNvPr>
          <p:cNvSpPr txBox="1"/>
          <p:nvPr/>
        </p:nvSpPr>
        <p:spPr>
          <a:xfrm>
            <a:off x="4030278" y="1826273"/>
            <a:ext cx="7923189" cy="3139321"/>
          </a:xfrm>
          <a:prstGeom prst="rect">
            <a:avLst/>
          </a:prstGeom>
          <a:noFill/>
          <a:ln w="6350">
            <a:solidFill>
              <a:srgbClr val="0070C0"/>
            </a:solidFill>
          </a:ln>
        </p:spPr>
        <p:txBody>
          <a:bodyPr wrap="square" rtlCol="0">
            <a:spAutoFit/>
          </a:bodyPr>
          <a:lstStyle/>
          <a:p>
            <a:r>
              <a:rPr lang="ja-JP" altLang="ja-JP" b="1" dirty="0">
                <a:latin typeface="+mn-ea"/>
              </a:rPr>
              <a:t>若者世代</a:t>
            </a:r>
            <a:r>
              <a:rPr lang="ja-JP" altLang="en-US" dirty="0">
                <a:latin typeface="+mn-ea"/>
              </a:rPr>
              <a:t>　　　　・</a:t>
            </a:r>
            <a:r>
              <a:rPr lang="ja-JP" altLang="ja-JP" dirty="0">
                <a:latin typeface="+mn-ea"/>
              </a:rPr>
              <a:t>エアーカーテン（花粉を遮断）</a:t>
            </a:r>
            <a:endParaRPr lang="en-US" altLang="ja-JP" dirty="0">
              <a:latin typeface="+mn-ea"/>
            </a:endParaRPr>
          </a:p>
          <a:p>
            <a:r>
              <a:rPr lang="ja-JP" altLang="en-US" dirty="0">
                <a:latin typeface="+mn-ea"/>
              </a:rPr>
              <a:t>　 </a:t>
            </a:r>
            <a:r>
              <a:rPr lang="ja-JP" altLang="ja-JP" b="1" dirty="0">
                <a:latin typeface="+mn-ea"/>
              </a:rPr>
              <a:t> （</a:t>
            </a:r>
            <a:r>
              <a:rPr lang="en-US" altLang="ja-JP" b="1" dirty="0">
                <a:latin typeface="+mn-ea"/>
              </a:rPr>
              <a:t>20</a:t>
            </a:r>
            <a:r>
              <a:rPr lang="ja-JP" altLang="ja-JP" b="1" dirty="0">
                <a:latin typeface="+mn-ea"/>
              </a:rPr>
              <a:t>代位）</a:t>
            </a:r>
            <a:r>
              <a:rPr lang="ja-JP" altLang="en-US" b="1" dirty="0">
                <a:latin typeface="+mn-ea"/>
              </a:rPr>
              <a:t>　　</a:t>
            </a:r>
            <a:r>
              <a:rPr lang="ja-JP" altLang="en-US" dirty="0">
                <a:latin typeface="+mn-ea"/>
              </a:rPr>
              <a:t>・</a:t>
            </a:r>
            <a:r>
              <a:rPr lang="ja-JP" altLang="ja-JP" dirty="0">
                <a:latin typeface="+mn-ea"/>
              </a:rPr>
              <a:t>外出中</a:t>
            </a:r>
            <a:r>
              <a:rPr lang="ja-JP" altLang="en-US" dirty="0">
                <a:latin typeface="+mn-ea"/>
              </a:rPr>
              <a:t>の</a:t>
            </a:r>
            <a:r>
              <a:rPr lang="ja-JP" altLang="ja-JP" dirty="0">
                <a:latin typeface="+mn-ea"/>
              </a:rPr>
              <a:t>エアコン作動や風呂沸かし（帰宅すると快適）</a:t>
            </a:r>
            <a:endParaRPr lang="en-US" altLang="ja-JP" dirty="0">
              <a:latin typeface="+mn-ea"/>
            </a:endParaRPr>
          </a:p>
          <a:p>
            <a:r>
              <a:rPr lang="ja-JP" altLang="en-US" dirty="0">
                <a:latin typeface="+mn-ea"/>
              </a:rPr>
              <a:t>　　　　　　　　　　・</a:t>
            </a:r>
            <a:r>
              <a:rPr lang="ja-JP" altLang="ja-JP" dirty="0">
                <a:latin typeface="+mn-ea"/>
              </a:rPr>
              <a:t>自分の代わりにお金を稼いでほしい</a:t>
            </a:r>
            <a:endParaRPr lang="en-US" altLang="ja-JP" dirty="0">
              <a:latin typeface="+mn-ea"/>
            </a:endParaRPr>
          </a:p>
          <a:p>
            <a:endParaRPr lang="en-US" altLang="ja-JP" dirty="0">
              <a:latin typeface="+mn-ea"/>
            </a:endParaRPr>
          </a:p>
          <a:p>
            <a:pPr algn="just"/>
            <a:r>
              <a:rPr lang="ja-JP" altLang="ja-JP" b="1" dirty="0">
                <a:latin typeface="+mn-ea"/>
              </a:rPr>
              <a:t>子育て世代</a:t>
            </a:r>
            <a:r>
              <a:rPr lang="ja-JP" altLang="en-US" b="1" dirty="0">
                <a:latin typeface="+mn-ea"/>
              </a:rPr>
              <a:t>　　 </a:t>
            </a:r>
            <a:r>
              <a:rPr lang="ja-JP" altLang="en-US" dirty="0">
                <a:latin typeface="+mn-ea"/>
              </a:rPr>
              <a:t>・</a:t>
            </a:r>
            <a:r>
              <a:rPr lang="ja-JP" altLang="ja-JP" dirty="0">
                <a:latin typeface="+mn-ea"/>
              </a:rPr>
              <a:t>幼児の遊び相手になってほしい</a:t>
            </a:r>
            <a:endParaRPr lang="en-US" altLang="ja-JP" dirty="0">
              <a:latin typeface="+mn-ea"/>
            </a:endParaRPr>
          </a:p>
          <a:p>
            <a:pPr algn="just"/>
            <a:r>
              <a:rPr lang="ja-JP" altLang="en-US" dirty="0">
                <a:latin typeface="+mn-ea"/>
              </a:rPr>
              <a:t> </a:t>
            </a:r>
            <a:r>
              <a:rPr lang="ja-JP" altLang="ja-JP" b="1" dirty="0">
                <a:latin typeface="+mn-ea"/>
              </a:rPr>
              <a:t>（</a:t>
            </a:r>
            <a:r>
              <a:rPr lang="en-US" altLang="ja-JP" b="1" dirty="0">
                <a:latin typeface="+mn-ea"/>
              </a:rPr>
              <a:t>30</a:t>
            </a:r>
            <a:r>
              <a:rPr lang="ja-JP" altLang="ja-JP" b="1" dirty="0">
                <a:latin typeface="+mn-ea"/>
              </a:rPr>
              <a:t>～</a:t>
            </a:r>
            <a:r>
              <a:rPr lang="en-US" altLang="ja-JP" b="1" dirty="0">
                <a:latin typeface="+mn-ea"/>
              </a:rPr>
              <a:t>40</a:t>
            </a:r>
            <a:r>
              <a:rPr lang="ja-JP" altLang="ja-JP" b="1" dirty="0">
                <a:latin typeface="+mn-ea"/>
              </a:rPr>
              <a:t>代） </a:t>
            </a:r>
            <a:r>
              <a:rPr lang="ja-JP" altLang="en-US" b="1" dirty="0">
                <a:latin typeface="+mn-ea"/>
              </a:rPr>
              <a:t>　 </a:t>
            </a:r>
            <a:r>
              <a:rPr lang="ja-JP" altLang="en-US" dirty="0">
                <a:latin typeface="+mn-ea"/>
              </a:rPr>
              <a:t>・</a:t>
            </a:r>
            <a:r>
              <a:rPr lang="ja-JP" altLang="ja-JP" dirty="0">
                <a:latin typeface="+mn-ea"/>
              </a:rPr>
              <a:t>電気自動車</a:t>
            </a:r>
            <a:endParaRPr lang="en-US" altLang="ja-JP" dirty="0">
              <a:latin typeface="+mn-ea"/>
            </a:endParaRPr>
          </a:p>
          <a:p>
            <a:pPr algn="just"/>
            <a:r>
              <a:rPr lang="ja-JP" altLang="en-US" dirty="0">
                <a:latin typeface="+mn-ea"/>
              </a:rPr>
              <a:t>　　　　　　　　　　・間違った</a:t>
            </a:r>
            <a:r>
              <a:rPr lang="ja-JP" altLang="ja-JP" dirty="0">
                <a:latin typeface="+mn-ea"/>
              </a:rPr>
              <a:t>データが使われそうで怖い感じ</a:t>
            </a:r>
            <a:endParaRPr lang="en-US" altLang="ja-JP" dirty="0">
              <a:latin typeface="+mn-ea"/>
            </a:endParaRPr>
          </a:p>
          <a:p>
            <a:pPr algn="just"/>
            <a:endParaRPr lang="en-US" altLang="ja-JP" dirty="0">
              <a:latin typeface="+mn-ea"/>
            </a:endParaRPr>
          </a:p>
          <a:p>
            <a:pPr algn="just"/>
            <a:r>
              <a:rPr lang="ja-JP" altLang="ja-JP" b="1" dirty="0">
                <a:latin typeface="+mn-ea"/>
              </a:rPr>
              <a:t>ミドル世代</a:t>
            </a:r>
            <a:r>
              <a:rPr lang="ja-JP" altLang="en-US" b="1" dirty="0">
                <a:latin typeface="+mn-ea"/>
              </a:rPr>
              <a:t>　　　 </a:t>
            </a:r>
            <a:r>
              <a:rPr lang="ja-JP" altLang="en-US" dirty="0">
                <a:latin typeface="+mn-ea"/>
              </a:rPr>
              <a:t>・</a:t>
            </a:r>
            <a:r>
              <a:rPr lang="ja-JP" altLang="ja-JP" dirty="0">
                <a:latin typeface="+mn-ea"/>
              </a:rPr>
              <a:t>日々の健康状態のチェックと運動や食事のアドバイス</a:t>
            </a:r>
            <a:r>
              <a:rPr lang="ja-JP" altLang="en-US" dirty="0">
                <a:latin typeface="+mn-ea"/>
              </a:rPr>
              <a:t>　</a:t>
            </a:r>
            <a:endParaRPr lang="en-US" altLang="ja-JP" dirty="0">
              <a:latin typeface="+mn-ea"/>
            </a:endParaRPr>
          </a:p>
          <a:p>
            <a:pPr algn="just"/>
            <a:r>
              <a:rPr lang="ja-JP" altLang="en-US" dirty="0">
                <a:latin typeface="+mn-ea"/>
              </a:rPr>
              <a:t>　　 </a:t>
            </a:r>
            <a:r>
              <a:rPr lang="ja-JP" altLang="ja-JP" b="1" dirty="0">
                <a:latin typeface="+mn-ea"/>
              </a:rPr>
              <a:t>（</a:t>
            </a:r>
            <a:r>
              <a:rPr lang="en-US" altLang="ja-JP" b="1" dirty="0">
                <a:latin typeface="+mn-ea"/>
              </a:rPr>
              <a:t>50</a:t>
            </a:r>
            <a:r>
              <a:rPr lang="ja-JP" altLang="ja-JP" b="1" dirty="0">
                <a:latin typeface="+mn-ea"/>
              </a:rPr>
              <a:t>代</a:t>
            </a:r>
            <a:r>
              <a:rPr lang="ja-JP" altLang="en-US" b="1" dirty="0">
                <a:latin typeface="+mn-ea"/>
              </a:rPr>
              <a:t>）</a:t>
            </a:r>
            <a:r>
              <a:rPr lang="en-US" altLang="ja-JP" dirty="0">
                <a:latin typeface="+mn-ea"/>
              </a:rPr>
              <a:t> </a:t>
            </a:r>
            <a:r>
              <a:rPr lang="ja-JP" altLang="en-US" dirty="0">
                <a:latin typeface="+mn-ea"/>
              </a:rPr>
              <a:t>　　 ・</a:t>
            </a:r>
            <a:r>
              <a:rPr lang="ja-JP" altLang="ja-JP" dirty="0">
                <a:latin typeface="+mn-ea"/>
              </a:rPr>
              <a:t>健康管理のカメラ測定</a:t>
            </a:r>
            <a:r>
              <a:rPr lang="ja-JP" altLang="en-US" dirty="0">
                <a:latin typeface="+mn-ea"/>
              </a:rPr>
              <a:t>　　　  ・</a:t>
            </a:r>
            <a:r>
              <a:rPr lang="ja-JP" altLang="ja-JP" dirty="0">
                <a:latin typeface="+mn-ea"/>
              </a:rPr>
              <a:t>セキュリティの確保</a:t>
            </a:r>
            <a:endParaRPr lang="en-US" altLang="ja-JP" dirty="0">
              <a:latin typeface="+mn-ea"/>
            </a:endParaRPr>
          </a:p>
          <a:p>
            <a:pPr algn="just"/>
            <a:r>
              <a:rPr lang="ja-JP" altLang="en-US" dirty="0">
                <a:latin typeface="+mn-ea"/>
              </a:rPr>
              <a:t>　　　　　　　　　　・</a:t>
            </a:r>
            <a:r>
              <a:rPr lang="ja-JP" altLang="ja-JP" dirty="0">
                <a:latin typeface="+mn-ea"/>
              </a:rPr>
              <a:t>家事負担の軽減</a:t>
            </a:r>
            <a:r>
              <a:rPr lang="ja-JP" altLang="en-US" dirty="0">
                <a:latin typeface="+mn-ea"/>
              </a:rPr>
              <a:t>　　　　　　　 ・</a:t>
            </a:r>
            <a:r>
              <a:rPr lang="ja-JP" altLang="ja-JP" dirty="0">
                <a:latin typeface="+mn-ea"/>
              </a:rPr>
              <a:t>ペットの世話</a:t>
            </a:r>
            <a:endParaRPr lang="en-US" altLang="ja-JP" dirty="0">
              <a:latin typeface="+mn-ea"/>
            </a:endParaRPr>
          </a:p>
        </p:txBody>
      </p:sp>
      <p:sp>
        <p:nvSpPr>
          <p:cNvPr id="12" name="テキスト ボックス 11">
            <a:extLst>
              <a:ext uri="{FF2B5EF4-FFF2-40B4-BE49-F238E27FC236}">
                <a16:creationId xmlns:a16="http://schemas.microsoft.com/office/drawing/2014/main" id="{BAC24E8B-6316-46B0-9DE6-E7280A42941F}"/>
              </a:ext>
            </a:extLst>
          </p:cNvPr>
          <p:cNvSpPr txBox="1"/>
          <p:nvPr/>
        </p:nvSpPr>
        <p:spPr>
          <a:xfrm>
            <a:off x="4030277" y="4965061"/>
            <a:ext cx="7923189" cy="1754326"/>
          </a:xfrm>
          <a:prstGeom prst="rect">
            <a:avLst/>
          </a:prstGeom>
          <a:noFill/>
          <a:ln w="6350">
            <a:solidFill>
              <a:srgbClr val="0070C0"/>
            </a:solidFill>
          </a:ln>
        </p:spPr>
        <p:txBody>
          <a:bodyPr wrap="square" rtlCol="0">
            <a:spAutoFit/>
          </a:bodyPr>
          <a:lstStyle/>
          <a:p>
            <a:pPr algn="just"/>
            <a:r>
              <a:rPr lang="ja-JP" altLang="ja-JP" b="1" dirty="0"/>
              <a:t>シニア世代</a:t>
            </a:r>
            <a:r>
              <a:rPr lang="ja-JP" altLang="en-US" b="1" dirty="0"/>
              <a:t>   　　</a:t>
            </a:r>
            <a:r>
              <a:rPr lang="ja-JP" altLang="en-US" dirty="0">
                <a:latin typeface="+mn-ea"/>
              </a:rPr>
              <a:t>・</a:t>
            </a:r>
            <a:r>
              <a:rPr lang="ja-JP" altLang="ja-JP" dirty="0">
                <a:latin typeface="+mn-ea"/>
              </a:rPr>
              <a:t>自動車の自動運転</a:t>
            </a:r>
            <a:r>
              <a:rPr lang="ja-JP" altLang="en-US" dirty="0">
                <a:latin typeface="+mn-ea"/>
              </a:rPr>
              <a:t>　　　・</a:t>
            </a:r>
            <a:r>
              <a:rPr lang="ja-JP" altLang="ja-JP" dirty="0">
                <a:latin typeface="+mn-ea"/>
              </a:rPr>
              <a:t>家事軽減なら全て利用したい</a:t>
            </a:r>
            <a:endParaRPr lang="en-US" altLang="ja-JP" dirty="0">
              <a:latin typeface="+mn-ea"/>
            </a:endParaRPr>
          </a:p>
          <a:p>
            <a:pPr algn="just"/>
            <a:r>
              <a:rPr lang="ja-JP" altLang="en-US" dirty="0">
                <a:latin typeface="+mn-ea"/>
              </a:rPr>
              <a:t>　</a:t>
            </a:r>
            <a:r>
              <a:rPr lang="ja-JP" altLang="ja-JP" b="1" dirty="0">
                <a:latin typeface="+mn-ea"/>
              </a:rPr>
              <a:t> （</a:t>
            </a:r>
            <a:r>
              <a:rPr lang="en-US" altLang="ja-JP" b="1" dirty="0">
                <a:latin typeface="+mn-ea"/>
              </a:rPr>
              <a:t>60</a:t>
            </a:r>
            <a:r>
              <a:rPr lang="ja-JP" altLang="ja-JP" b="1" dirty="0">
                <a:latin typeface="+mn-ea"/>
              </a:rPr>
              <a:t>代以上） </a:t>
            </a:r>
            <a:r>
              <a:rPr lang="ja-JP" altLang="en-US" dirty="0">
                <a:latin typeface="+mn-ea"/>
              </a:rPr>
              <a:t> ・</a:t>
            </a:r>
            <a:r>
              <a:rPr lang="ja-JP" altLang="ja-JP" dirty="0">
                <a:latin typeface="+mn-ea"/>
              </a:rPr>
              <a:t>ベッド</a:t>
            </a:r>
            <a:r>
              <a:rPr lang="ja-JP" altLang="en-US" dirty="0">
                <a:latin typeface="+mn-ea"/>
              </a:rPr>
              <a:t>や</a:t>
            </a:r>
            <a:r>
              <a:rPr lang="ja-JP" altLang="ja-JP" dirty="0">
                <a:latin typeface="+mn-ea"/>
              </a:rPr>
              <a:t>椅子に座ったままで健康チェック</a:t>
            </a:r>
            <a:endParaRPr lang="en-US" altLang="ja-JP" dirty="0">
              <a:latin typeface="+mn-ea"/>
            </a:endParaRPr>
          </a:p>
          <a:p>
            <a:pPr algn="just"/>
            <a:r>
              <a:rPr lang="ja-JP" altLang="en-US" dirty="0">
                <a:latin typeface="+mn-ea"/>
              </a:rPr>
              <a:t>　　　　　　　　　　・</a:t>
            </a:r>
            <a:r>
              <a:rPr lang="ja-JP" altLang="ja-JP" dirty="0">
                <a:latin typeface="+mn-ea"/>
              </a:rPr>
              <a:t>自身の体調（聴覚）の機能</a:t>
            </a:r>
            <a:r>
              <a:rPr lang="ja-JP" altLang="en-US" dirty="0">
                <a:latin typeface="+mn-ea"/>
              </a:rPr>
              <a:t>の補助</a:t>
            </a:r>
            <a:endParaRPr lang="en-US" altLang="ja-JP" dirty="0">
              <a:latin typeface="+mn-ea"/>
            </a:endParaRPr>
          </a:p>
          <a:p>
            <a:pPr algn="just"/>
            <a:r>
              <a:rPr lang="ja-JP" altLang="en-US" dirty="0">
                <a:latin typeface="+mn-ea"/>
              </a:rPr>
              <a:t>　　　　　　　　　　・災害時の水素蓄電　  　・</a:t>
            </a:r>
            <a:r>
              <a:rPr lang="ja-JP" altLang="ja-JP" dirty="0">
                <a:latin typeface="+mn-ea"/>
              </a:rPr>
              <a:t>帰宅すると誰かいる雰囲気がほしい</a:t>
            </a:r>
            <a:endParaRPr lang="en-US" altLang="ja-JP" dirty="0">
              <a:latin typeface="+mn-ea"/>
            </a:endParaRPr>
          </a:p>
          <a:p>
            <a:pPr algn="just"/>
            <a:r>
              <a:rPr lang="ja-JP" altLang="en-US" dirty="0">
                <a:latin typeface="+mn-ea"/>
              </a:rPr>
              <a:t>　　　　　　　　　　・</a:t>
            </a:r>
            <a:r>
              <a:rPr lang="ja-JP" altLang="ja-JP" dirty="0">
                <a:latin typeface="+mn-ea"/>
              </a:rPr>
              <a:t>あまり機械にコントロールされたくない</a:t>
            </a:r>
            <a:r>
              <a:rPr lang="ja-JP" altLang="en-US" dirty="0">
                <a:latin typeface="+mn-ea"/>
              </a:rPr>
              <a:t>　</a:t>
            </a:r>
            <a:endParaRPr lang="en-US" altLang="ja-JP" dirty="0">
              <a:latin typeface="+mn-ea"/>
            </a:endParaRPr>
          </a:p>
          <a:p>
            <a:pPr algn="just"/>
            <a:r>
              <a:rPr lang="ja-JP" altLang="en-US" dirty="0">
                <a:latin typeface="+mn-ea"/>
              </a:rPr>
              <a:t>　　　　　　　　　　　　　　　　　　　　　　　　　　　（以上、記述回答から一部抜粋）</a:t>
            </a:r>
            <a:endParaRPr lang="en-US" altLang="ja-JP" dirty="0">
              <a:latin typeface="+mn-ea"/>
            </a:endParaRPr>
          </a:p>
        </p:txBody>
      </p:sp>
      <p:sp>
        <p:nvSpPr>
          <p:cNvPr id="10" name="正方形/長方形 9">
            <a:extLst>
              <a:ext uri="{FF2B5EF4-FFF2-40B4-BE49-F238E27FC236}">
                <a16:creationId xmlns:a16="http://schemas.microsoft.com/office/drawing/2014/main" id="{0DC5E8C0-2392-404E-BEB5-25D8023F0CEA}"/>
              </a:ext>
            </a:extLst>
          </p:cNvPr>
          <p:cNvSpPr/>
          <p:nvPr/>
        </p:nvSpPr>
        <p:spPr>
          <a:xfrm>
            <a:off x="4041656" y="1027250"/>
            <a:ext cx="7930497" cy="707886"/>
          </a:xfrm>
          <a:prstGeom prst="rect">
            <a:avLst/>
          </a:prstGeom>
          <a:solidFill>
            <a:srgbClr val="E4EDF4"/>
          </a:solidFill>
        </p:spPr>
        <p:txBody>
          <a:bodyPr wrap="square">
            <a:spAutoFit/>
          </a:bodyPr>
          <a:lstStyle/>
          <a:p>
            <a:pPr marL="558800" indent="-558800"/>
            <a:r>
              <a:rPr lang="ja-JP" altLang="en-US" b="1" dirty="0">
                <a:latin typeface="+mj-ea"/>
                <a:ea typeface="+mj-ea"/>
              </a:rPr>
              <a:t>＜アンケート調査＞　</a:t>
            </a:r>
            <a:r>
              <a:rPr lang="ja-JP" altLang="ja-JP" sz="2000" b="1" dirty="0">
                <a:latin typeface="+mj-ea"/>
                <a:ea typeface="+mj-ea"/>
              </a:rPr>
              <a:t>生活の中で</a:t>
            </a:r>
            <a:r>
              <a:rPr lang="en-US" altLang="ja-JP" sz="2000" b="1" dirty="0">
                <a:latin typeface="+mj-ea"/>
                <a:ea typeface="+mj-ea"/>
              </a:rPr>
              <a:t>AI</a:t>
            </a:r>
            <a:r>
              <a:rPr lang="ja-JP" altLang="ja-JP" sz="2000" b="1" dirty="0">
                <a:latin typeface="+mj-ea"/>
                <a:ea typeface="+mj-ea"/>
              </a:rPr>
              <a:t>・</a:t>
            </a:r>
            <a:r>
              <a:rPr lang="en-US" altLang="ja-JP" sz="2000" b="1" dirty="0">
                <a:latin typeface="+mj-ea"/>
                <a:ea typeface="+mj-ea"/>
              </a:rPr>
              <a:t>IoT</a:t>
            </a:r>
            <a:r>
              <a:rPr lang="ja-JP" altLang="ja-JP" sz="2000" b="1" dirty="0">
                <a:latin typeface="+mj-ea"/>
                <a:ea typeface="+mj-ea"/>
              </a:rPr>
              <a:t>をどのようなことに利用したいか？</a:t>
            </a:r>
            <a:endParaRPr lang="en-US" altLang="ja-JP" sz="2000" b="1" dirty="0">
              <a:latin typeface="+mj-ea"/>
              <a:ea typeface="+mj-ea"/>
            </a:endParaRPr>
          </a:p>
          <a:p>
            <a:pPr marL="558800" indent="-558800"/>
            <a:r>
              <a:rPr lang="ja-JP" altLang="en-US" sz="2000" b="1" dirty="0">
                <a:latin typeface="+mj-ea"/>
                <a:ea typeface="+mj-ea"/>
              </a:rPr>
              <a:t>　</a:t>
            </a:r>
            <a:r>
              <a:rPr lang="ja-JP" altLang="ja-JP" sz="2000" b="1" dirty="0">
                <a:latin typeface="+mj-ea"/>
                <a:ea typeface="+mj-ea"/>
              </a:rPr>
              <a:t>　</a:t>
            </a:r>
            <a:r>
              <a:rPr lang="ja-JP" altLang="en-US" sz="2000" b="1" dirty="0">
                <a:latin typeface="+mj-ea"/>
                <a:ea typeface="+mj-ea"/>
              </a:rPr>
              <a:t>　　　　　　　　　　 </a:t>
            </a:r>
            <a:r>
              <a:rPr lang="en-US" altLang="ja-JP" sz="2000" b="1" dirty="0">
                <a:latin typeface="+mj-ea"/>
                <a:ea typeface="+mj-ea"/>
              </a:rPr>
              <a:t>AI</a:t>
            </a:r>
            <a:r>
              <a:rPr lang="ja-JP" altLang="ja-JP" sz="2000" b="1" dirty="0">
                <a:latin typeface="+mj-ea"/>
                <a:ea typeface="+mj-ea"/>
              </a:rPr>
              <a:t>・</a:t>
            </a:r>
            <a:r>
              <a:rPr lang="en-US" altLang="ja-JP" sz="2000" b="1" dirty="0">
                <a:latin typeface="+mj-ea"/>
                <a:ea typeface="+mj-ea"/>
              </a:rPr>
              <a:t>IoT</a:t>
            </a:r>
            <a:r>
              <a:rPr lang="ja-JP" altLang="ja-JP" sz="2000" b="1" dirty="0">
                <a:latin typeface="+mj-ea"/>
                <a:ea typeface="+mj-ea"/>
              </a:rPr>
              <a:t>に助けてもらいたいこと</a:t>
            </a:r>
            <a:r>
              <a:rPr lang="ja-JP" altLang="en-US" sz="2000" b="1" dirty="0">
                <a:latin typeface="+mj-ea"/>
                <a:ea typeface="+mj-ea"/>
              </a:rPr>
              <a:t>は？</a:t>
            </a:r>
          </a:p>
        </p:txBody>
      </p:sp>
      <p:cxnSp>
        <p:nvCxnSpPr>
          <p:cNvPr id="5" name="直線コネクタ 4"/>
          <p:cNvCxnSpPr/>
          <p:nvPr/>
        </p:nvCxnSpPr>
        <p:spPr>
          <a:xfrm>
            <a:off x="4030277" y="2815109"/>
            <a:ext cx="7923189" cy="18526"/>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048964" y="3915512"/>
            <a:ext cx="7904503" cy="51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57F1E4F-1CFF-5643-939E-217C01CDF565}" type="slidenum">
              <a:rPr lang="en-US" smtClean="0"/>
              <a:pPr/>
              <a:t>5</a:t>
            </a:fld>
            <a:endParaRPr lang="en-US" dirty="0"/>
          </a:p>
        </p:txBody>
      </p:sp>
      <p:sp>
        <p:nvSpPr>
          <p:cNvPr id="14" name="スライド番号プレースホルダー 6">
            <a:extLst>
              <a:ext uri="{FF2B5EF4-FFF2-40B4-BE49-F238E27FC236}">
                <a16:creationId xmlns:a16="http://schemas.microsoft.com/office/drawing/2014/main" id="{0D6E6136-E209-4D5D-96A2-06866AB8926F}"/>
              </a:ext>
            </a:extLst>
          </p:cNvPr>
          <p:cNvSpPr txBox="1">
            <a:spLocks/>
          </p:cNvSpPr>
          <p:nvPr/>
        </p:nvSpPr>
        <p:spPr>
          <a:xfrm>
            <a:off x="10845905" y="6459784"/>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5</a:t>
            </a:fld>
            <a:endParaRPr lang="en-US" sz="1800" dirty="0">
              <a:solidFill>
                <a:schemeClr val="tx1"/>
              </a:solidFill>
            </a:endParaRPr>
          </a:p>
        </p:txBody>
      </p:sp>
    </p:spTree>
    <p:extLst>
      <p:ext uri="{BB962C8B-B14F-4D97-AF65-F5344CB8AC3E}">
        <p14:creationId xmlns:p14="http://schemas.microsoft.com/office/powerpoint/2010/main" val="416711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012360B-4209-45B1-BE7F-CE3E907C3D07}"/>
              </a:ext>
            </a:extLst>
          </p:cNvPr>
          <p:cNvSpPr txBox="1"/>
          <p:nvPr/>
        </p:nvSpPr>
        <p:spPr>
          <a:xfrm>
            <a:off x="526441" y="805646"/>
            <a:ext cx="8537312" cy="1200329"/>
          </a:xfrm>
          <a:prstGeom prst="rect">
            <a:avLst/>
          </a:prstGeom>
          <a:noFill/>
          <a:ln>
            <a:no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エントランス</a:t>
            </a:r>
            <a:r>
              <a:rPr lang="ja-JP" altLang="en-US" sz="2000" b="1"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400" dirty="0">
                <a:latin typeface="+mj-ea"/>
                <a:ea typeface="+mj-ea"/>
              </a:rPr>
              <a:t>　 　・</a:t>
            </a:r>
            <a:r>
              <a:rPr lang="ja-JP" altLang="ja-JP" sz="2000" dirty="0">
                <a:latin typeface="+mj-ea"/>
                <a:ea typeface="+mj-ea"/>
              </a:rPr>
              <a:t>エアーシャワー</a:t>
            </a:r>
            <a:r>
              <a:rPr lang="ja-JP" altLang="en-US" sz="2000" dirty="0">
                <a:latin typeface="+mj-ea"/>
                <a:ea typeface="+mj-ea"/>
              </a:rPr>
              <a:t>（花粉・ＰＭ２</a:t>
            </a:r>
            <a:r>
              <a:rPr lang="en-US" altLang="ja-JP" sz="2000" dirty="0">
                <a:latin typeface="+mj-ea"/>
                <a:ea typeface="+mj-ea"/>
              </a:rPr>
              <a:t>.</a:t>
            </a:r>
            <a:r>
              <a:rPr lang="ja-JP" altLang="en-US" sz="2000" dirty="0">
                <a:latin typeface="+mj-ea"/>
                <a:ea typeface="+mj-ea"/>
              </a:rPr>
              <a:t>５の除去）</a:t>
            </a:r>
            <a:endParaRPr lang="en-US" altLang="ja-JP" sz="2000" dirty="0">
              <a:latin typeface="+mn-ea"/>
            </a:endParaRPr>
          </a:p>
          <a:p>
            <a:r>
              <a:rPr lang="ja-JP" altLang="en-US" sz="2800" dirty="0">
                <a:latin typeface="+mj-ea"/>
                <a:ea typeface="+mj-ea"/>
              </a:rPr>
              <a:t> 　　</a:t>
            </a:r>
            <a:r>
              <a:rPr lang="ja-JP" altLang="en-US" dirty="0">
                <a:latin typeface="+mn-ea"/>
              </a:rPr>
              <a:t>玄関ドアの外で、ほこりや花粉、ＰＭ２．５などを空気の流れで払い落とす。</a:t>
            </a:r>
            <a:endParaRPr lang="en-US" altLang="ja-JP" dirty="0">
              <a:latin typeface="+mn-ea"/>
            </a:endParaRPr>
          </a:p>
        </p:txBody>
      </p:sp>
      <p:sp>
        <p:nvSpPr>
          <p:cNvPr id="13" name="テキスト ボックス 12">
            <a:extLst>
              <a:ext uri="{FF2B5EF4-FFF2-40B4-BE49-F238E27FC236}">
                <a16:creationId xmlns:a16="http://schemas.microsoft.com/office/drawing/2014/main" id="{83E6F34F-6CFE-4ED6-99AB-4152C6F41A16}"/>
              </a:ext>
            </a:extLst>
          </p:cNvPr>
          <p:cNvSpPr txBox="1"/>
          <p:nvPr/>
        </p:nvSpPr>
        <p:spPr>
          <a:xfrm>
            <a:off x="526442" y="2235646"/>
            <a:ext cx="8537310" cy="4339650"/>
          </a:xfrm>
          <a:prstGeom prst="rect">
            <a:avLst/>
          </a:prstGeom>
          <a:noFill/>
          <a:ln>
            <a:noFill/>
          </a:ln>
        </p:spPr>
        <p:txBody>
          <a:bodyPr wrap="square" rtlCol="0">
            <a:spAutoFit/>
          </a:bodyPr>
          <a:lstStyle/>
          <a:p>
            <a:r>
              <a:rPr lang="ja-JP" altLang="en-US" sz="2000" b="1" dirty="0"/>
              <a:t>＜</a:t>
            </a:r>
            <a:r>
              <a:rPr lang="ja-JP" altLang="ja-JP" sz="2000" b="1" dirty="0">
                <a:latin typeface="HG丸ｺﾞｼｯｸM-PRO" panose="020F0600000000000000" pitchFamily="50" charset="-128"/>
                <a:ea typeface="HG丸ｺﾞｼｯｸM-PRO" panose="020F0600000000000000" pitchFamily="50" charset="-128"/>
              </a:rPr>
              <a:t>キッチン</a:t>
            </a:r>
            <a:r>
              <a:rPr lang="ja-JP" altLang="en-US" sz="2000" b="1" dirty="0">
                <a:latin typeface="HG丸ｺﾞｼｯｸM-PRO" panose="020F0600000000000000" pitchFamily="50" charset="-128"/>
                <a:ea typeface="HG丸ｺﾞｼｯｸM-PRO" panose="020F0600000000000000" pitchFamily="50" charset="-128"/>
              </a:rPr>
              <a:t>＞</a:t>
            </a:r>
            <a:endParaRPr lang="en-US" altLang="ja-JP" sz="2000" dirty="0"/>
          </a:p>
          <a:p>
            <a:pPr lvl="1"/>
            <a:r>
              <a:rPr lang="ja-JP" altLang="en-US" sz="2400" dirty="0"/>
              <a:t>・</a:t>
            </a:r>
            <a:r>
              <a:rPr lang="ja-JP" altLang="en-US" sz="2000" dirty="0"/>
              <a:t>健康や栄養に配慮した献立レシピの提供</a:t>
            </a:r>
            <a:endParaRPr lang="en-US" altLang="ja-JP" sz="2000" dirty="0"/>
          </a:p>
          <a:p>
            <a:pPr lvl="1"/>
            <a:r>
              <a:rPr lang="ja-JP" altLang="en-US" sz="2000" dirty="0"/>
              <a:t>　</a:t>
            </a:r>
            <a:r>
              <a:rPr lang="ja-JP" altLang="en-US" dirty="0">
                <a:latin typeface="+mj-ea"/>
                <a:ea typeface="+mj-ea"/>
              </a:rPr>
              <a:t>個人の嗜好に合わせるだけでなく、栄養素・カロリー・食塩量・アレルギー</a:t>
            </a:r>
            <a:endParaRPr lang="en-US" altLang="ja-JP" dirty="0">
              <a:latin typeface="+mj-ea"/>
              <a:ea typeface="+mj-ea"/>
            </a:endParaRPr>
          </a:p>
          <a:p>
            <a:pPr lvl="1"/>
            <a:r>
              <a:rPr lang="ja-JP" altLang="en-US" dirty="0">
                <a:latin typeface="+mj-ea"/>
                <a:ea typeface="+mj-ea"/>
              </a:rPr>
              <a:t>　物質などに配慮した、より健康志向の高いメニューの提示</a:t>
            </a:r>
            <a:endParaRPr lang="en-US" altLang="ja-JP" dirty="0">
              <a:latin typeface="+mj-ea"/>
              <a:ea typeface="+mj-ea"/>
            </a:endParaRPr>
          </a:p>
          <a:p>
            <a:pPr lvl="1"/>
            <a:endParaRPr lang="en-US" altLang="ja-JP" sz="2000" dirty="0">
              <a:latin typeface="+mj-ea"/>
              <a:ea typeface="+mj-ea"/>
            </a:endParaRPr>
          </a:p>
          <a:p>
            <a:pPr lvl="1"/>
            <a:r>
              <a:rPr lang="ja-JP" altLang="en-US" sz="2400" dirty="0"/>
              <a:t>・</a:t>
            </a:r>
            <a:r>
              <a:rPr lang="ja-JP" altLang="en-US" sz="2000" dirty="0"/>
              <a:t>体調に合わせたオーダーメイド・サプリメント・サーバー</a:t>
            </a:r>
            <a:endParaRPr lang="en-US" altLang="ja-JP" sz="2000" dirty="0"/>
          </a:p>
          <a:p>
            <a:pPr lvl="1"/>
            <a:r>
              <a:rPr lang="ja-JP" altLang="en-US" sz="2000"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不足しがちな栄養素（Ｃａ，ＶＡ，ＶＣ・・）を補い、気持ちに作用するアロマや　　　　　　　　</a:t>
            </a:r>
            <a:endParaRPr lang="en-US" altLang="ja-JP" dirty="0">
              <a:latin typeface="ＭＳ Ｐゴシック" panose="020B0600070205080204" pitchFamily="50" charset="-128"/>
              <a:ea typeface="ＭＳ Ｐゴシック" panose="020B0600070205080204" pitchFamily="50" charset="-128"/>
            </a:endParaRPr>
          </a:p>
          <a:p>
            <a:pPr lvl="1"/>
            <a:r>
              <a:rPr lang="ja-JP" altLang="en-US" dirty="0">
                <a:latin typeface="ＭＳ Ｐゴシック" panose="020B0600070205080204" pitchFamily="50" charset="-128"/>
                <a:ea typeface="ＭＳ Ｐゴシック" panose="020B0600070205080204" pitchFamily="50" charset="-128"/>
              </a:rPr>
              <a:t>　ハーブを含んだサプリメントをジュースにして提供してくれる。</a:t>
            </a:r>
            <a:endParaRPr lang="en-US" altLang="ja-JP" dirty="0">
              <a:latin typeface="ＭＳ Ｐゴシック" panose="020B0600070205080204" pitchFamily="50" charset="-128"/>
              <a:ea typeface="ＭＳ Ｐゴシック" panose="020B0600070205080204" pitchFamily="50" charset="-128"/>
            </a:endParaRPr>
          </a:p>
          <a:p>
            <a:pPr lvl="1"/>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4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食事のバランスをチェックしてくれる機能</a:t>
            </a:r>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400"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１食分の料理の１枚の画像から、ＡＩが料理の品目を判断、エネルギーや</a:t>
            </a:r>
            <a:endParaRPr lang="en-US" altLang="ja-JP" dirty="0">
              <a:latin typeface="ＭＳ Ｐゴシック" panose="020B0600070205080204" pitchFamily="50" charset="-128"/>
              <a:ea typeface="ＭＳ Ｐゴシック" panose="020B0600070205080204" pitchFamily="50" charset="-128"/>
            </a:endParaRPr>
          </a:p>
          <a:p>
            <a:pPr lvl="1"/>
            <a:r>
              <a:rPr lang="ja-JP" altLang="en-US" dirty="0">
                <a:latin typeface="ＭＳ Ｐゴシック" panose="020B0600070205080204" pitchFamily="50" charset="-128"/>
                <a:ea typeface="ＭＳ Ｐゴシック" panose="020B0600070205080204" pitchFamily="50" charset="-128"/>
              </a:rPr>
              <a:t>　タンパク質、ビタミンなどの栄養成分量を計算してくれる。</a:t>
            </a:r>
            <a:endParaRPr lang="en-US" altLang="ja-JP" dirty="0">
              <a:latin typeface="ＭＳ Ｐゴシック" panose="020B0600070205080204" pitchFamily="50" charset="-128"/>
              <a:ea typeface="ＭＳ Ｐゴシック" panose="020B0600070205080204" pitchFamily="50" charset="-128"/>
            </a:endParaRPr>
          </a:p>
          <a:p>
            <a:pPr lvl="1"/>
            <a:r>
              <a:rPr lang="ja-JP" altLang="en-US" dirty="0">
                <a:latin typeface="ＭＳ Ｐゴシック" panose="020B0600070205080204" pitchFamily="50" charset="-128"/>
                <a:ea typeface="ＭＳ Ｐゴシック" panose="020B0600070205080204" pitchFamily="50" charset="-128"/>
              </a:rPr>
              <a:t>　手軽に栄養管理ができるシステム　</a:t>
            </a:r>
            <a:endParaRPr lang="en-US" altLang="ja-JP" dirty="0">
              <a:latin typeface="ＭＳ Ｐゴシック" panose="020B0600070205080204" pitchFamily="50" charset="-128"/>
              <a:ea typeface="ＭＳ Ｐゴシック" panose="020B0600070205080204" pitchFamily="50" charset="-128"/>
            </a:endParaRPr>
          </a:p>
        </p:txBody>
      </p:sp>
      <p:pic>
        <p:nvPicPr>
          <p:cNvPr id="6" name="図 5" descr="ãç¡æã¤ã©ã¹ã çé¢ããã¢ãã®ç»åæ¤ç´¢çµæ"/>
          <p:cNvPicPr/>
          <p:nvPr/>
        </p:nvPicPr>
        <p:blipFill rotWithShape="1">
          <a:blip r:embed="rId3">
            <a:extLst>
              <a:ext uri="{28A0092B-C50C-407E-A947-70E740481C1C}">
                <a14:useLocalDpi xmlns:a14="http://schemas.microsoft.com/office/drawing/2010/main" val="0"/>
              </a:ext>
            </a:extLst>
          </a:blip>
          <a:srcRect l="47671"/>
          <a:stretch/>
        </p:blipFill>
        <p:spPr bwMode="auto">
          <a:xfrm>
            <a:off x="9532883" y="1259901"/>
            <a:ext cx="2123089" cy="2996789"/>
          </a:xfrm>
          <a:prstGeom prst="rect">
            <a:avLst/>
          </a:prstGeom>
          <a:noFill/>
          <a:ln>
            <a:noFill/>
          </a:ln>
          <a:extLst>
            <a:ext uri="{53640926-AAD7-44D8-BBD7-CCE9431645EC}">
              <a14:shadowObscured xmlns:a14="http://schemas.microsoft.com/office/drawing/2010/main"/>
            </a:ext>
          </a:extLst>
        </p:spPr>
      </p:pic>
      <p:pic>
        <p:nvPicPr>
          <p:cNvPr id="7" name="図 6" descr="ãç¡æã¤ã©ã¹ã ã¹ãã©ã¤ããç·æ¨¡æ§ãã®ç»åæ¤ç´¢çµæ"/>
          <p:cNvPicPr/>
          <p:nvPr/>
        </p:nvPicPr>
        <p:blipFill>
          <a:blip r:embed="rId4">
            <a:extLst>
              <a:ext uri="{28A0092B-C50C-407E-A947-70E740481C1C}">
                <a14:useLocalDpi xmlns:a14="http://schemas.microsoft.com/office/drawing/2010/main" val="0"/>
              </a:ext>
            </a:extLst>
          </a:blip>
          <a:srcRect/>
          <a:stretch>
            <a:fillRect/>
          </a:stretch>
        </p:blipFill>
        <p:spPr bwMode="auto">
          <a:xfrm>
            <a:off x="9437132" y="440267"/>
            <a:ext cx="2253656" cy="1317866"/>
          </a:xfrm>
          <a:prstGeom prst="rect">
            <a:avLst/>
          </a:prstGeom>
          <a:ln>
            <a:noFill/>
          </a:ln>
          <a:effectLst>
            <a:softEdge rad="112500"/>
          </a:effectLst>
        </p:spPr>
      </p:pic>
      <p:sp>
        <p:nvSpPr>
          <p:cNvPr id="2" name="円/楕円 1"/>
          <p:cNvSpPr/>
          <p:nvPr/>
        </p:nvSpPr>
        <p:spPr>
          <a:xfrm>
            <a:off x="422493" y="175967"/>
            <a:ext cx="4055246"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8" name="正方形/長方形 7">
            <a:extLst>
              <a:ext uri="{FF2B5EF4-FFF2-40B4-BE49-F238E27FC236}">
                <a16:creationId xmlns:a16="http://schemas.microsoft.com/office/drawing/2014/main" id="{FA9AC7A6-633D-4A26-9563-01BFAA90E010}"/>
              </a:ext>
            </a:extLst>
          </p:cNvPr>
          <p:cNvSpPr/>
          <p:nvPr/>
        </p:nvSpPr>
        <p:spPr>
          <a:xfrm>
            <a:off x="3678171" y="284867"/>
            <a:ext cx="3018213" cy="461665"/>
          </a:xfrm>
          <a:prstGeom prst="rect">
            <a:avLst/>
          </a:prstGeom>
          <a:noFill/>
          <a:ln>
            <a:noFill/>
            <a:prstDash val="sysDot"/>
          </a:ln>
        </p:spPr>
        <p:txBody>
          <a:bodyPr wrap="square" anchor="ctr">
            <a:spAutoFit/>
          </a:bodyPr>
          <a:lstStyle/>
          <a:p>
            <a:pPr algn="ctr"/>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① </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健康維持</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9" name="図 8" descr="ãç¡æã¤ã©ã¹ã é£äºãã®ç»åæ¤ç´¢çµæ"/>
          <p:cNvPicPr/>
          <p:nvPr/>
        </p:nvPicPr>
        <p:blipFill>
          <a:blip r:embed="rId5">
            <a:extLst>
              <a:ext uri="{28A0092B-C50C-407E-A947-70E740481C1C}">
                <a14:useLocalDpi xmlns:a14="http://schemas.microsoft.com/office/drawing/2010/main" val="0"/>
              </a:ext>
            </a:extLst>
          </a:blip>
          <a:srcRect/>
          <a:stretch>
            <a:fillRect/>
          </a:stretch>
        </p:blipFill>
        <p:spPr bwMode="auto">
          <a:xfrm rot="191892">
            <a:off x="9220560" y="5326032"/>
            <a:ext cx="2824047" cy="1316329"/>
          </a:xfrm>
          <a:prstGeom prst="rect">
            <a:avLst/>
          </a:prstGeom>
          <a:noFill/>
          <a:ln>
            <a:noFill/>
          </a:ln>
        </p:spPr>
      </p:pic>
      <p:sp>
        <p:nvSpPr>
          <p:cNvPr id="12" name="角丸四角形吹き出し 11"/>
          <p:cNvSpPr/>
          <p:nvPr/>
        </p:nvSpPr>
        <p:spPr>
          <a:xfrm>
            <a:off x="8366235" y="4637847"/>
            <a:ext cx="3205655" cy="735725"/>
          </a:xfrm>
          <a:prstGeom prst="wedgeRoundRectCallout">
            <a:avLst>
              <a:gd name="adj1" fmla="val -5160"/>
              <a:gd name="adj2" fmla="val 67952"/>
              <a:gd name="adj3" fmla="val 16667"/>
            </a:avLst>
          </a:prstGeom>
          <a:solidFill>
            <a:srgbClr val="F1FFC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406400" algn="just">
              <a:spcAft>
                <a:spcPts val="0"/>
              </a:spcAft>
            </a:pPr>
            <a:r>
              <a:rPr lang="ja-JP"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食事の画像を解析して</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406400" algn="just">
              <a:spcAft>
                <a:spcPts val="0"/>
              </a:spcAft>
            </a:pPr>
            <a:r>
              <a:rPr lang="ja-JP" altLang="en-US"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　　</a:t>
            </a:r>
            <a:r>
              <a:rPr lang="ja-JP"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助言を与える</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正方形/長方形 13"/>
          <p:cNvSpPr/>
          <p:nvPr/>
        </p:nvSpPr>
        <p:spPr>
          <a:xfrm>
            <a:off x="9969062" y="1617037"/>
            <a:ext cx="692587" cy="1052346"/>
          </a:xfrm>
          <a:prstGeom prst="rect">
            <a:avLst/>
          </a:prstGeom>
          <a:solidFill>
            <a:srgbClr val="E1D9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5" name="図 14" descr="「イラスト無料 靴　下駄箱」の画像検索結果"/>
          <p:cNvPicPr/>
          <p:nvPr/>
        </p:nvPicPr>
        <p:blipFill rotWithShape="1">
          <a:blip r:embed="rId6" cstate="print">
            <a:extLst>
              <a:ext uri="{28A0092B-C50C-407E-A947-70E740481C1C}">
                <a14:useLocalDpi xmlns:a14="http://schemas.microsoft.com/office/drawing/2010/main" val="0"/>
              </a:ext>
            </a:extLst>
          </a:blip>
          <a:srcRect l="2576" r="27166"/>
          <a:stretch/>
        </p:blipFill>
        <p:spPr bwMode="auto">
          <a:xfrm>
            <a:off x="10013568" y="2682768"/>
            <a:ext cx="692588" cy="1092992"/>
          </a:xfrm>
          <a:prstGeom prst="rect">
            <a:avLst/>
          </a:prstGeom>
          <a:noFill/>
          <a:ln>
            <a:noFill/>
          </a:ln>
          <a:extLst>
            <a:ext uri="{53640926-AAD7-44D8-BBD7-CCE9431645EC}">
              <a14:shadowObscured xmlns:a14="http://schemas.microsoft.com/office/drawing/2010/main"/>
            </a:ext>
          </a:extLst>
        </p:spPr>
      </p:pic>
      <p:sp>
        <p:nvSpPr>
          <p:cNvPr id="3" name="スライド番号プレースホルダー 2"/>
          <p:cNvSpPr>
            <a:spLocks noGrp="1"/>
          </p:cNvSpPr>
          <p:nvPr>
            <p:ph type="sldNum" sz="quarter" idx="12"/>
          </p:nvPr>
        </p:nvSpPr>
        <p:spPr/>
        <p:txBody>
          <a:bodyPr/>
          <a:lstStyle/>
          <a:p>
            <a:fld id="{D57F1E4F-1CFF-5643-939E-217C01CDF565}" type="slidenum">
              <a:rPr lang="en-US" smtClean="0"/>
              <a:pPr/>
              <a:t>6</a:t>
            </a:fld>
            <a:endParaRPr lang="en-US" dirty="0"/>
          </a:p>
        </p:txBody>
      </p:sp>
      <p:sp>
        <p:nvSpPr>
          <p:cNvPr id="16" name="スライド番号プレースホルダー 6">
            <a:extLst>
              <a:ext uri="{FF2B5EF4-FFF2-40B4-BE49-F238E27FC236}">
                <a16:creationId xmlns:a16="http://schemas.microsoft.com/office/drawing/2014/main" id="{5D8EBA70-8CFA-4C7C-9B38-A416FC8B1CA9}"/>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6</a:t>
            </a:fld>
            <a:endParaRPr lang="en-US" sz="1800" dirty="0">
              <a:solidFill>
                <a:schemeClr val="tx1"/>
              </a:solidFill>
            </a:endParaRPr>
          </a:p>
        </p:txBody>
      </p:sp>
    </p:spTree>
    <p:extLst>
      <p:ext uri="{BB962C8B-B14F-4D97-AF65-F5344CB8AC3E}">
        <p14:creationId xmlns:p14="http://schemas.microsoft.com/office/powerpoint/2010/main" val="92254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0639BB-8C80-4E34-B740-8DA04C550105}"/>
              </a:ext>
            </a:extLst>
          </p:cNvPr>
          <p:cNvSpPr txBox="1"/>
          <p:nvPr/>
        </p:nvSpPr>
        <p:spPr>
          <a:xfrm>
            <a:off x="454925" y="897483"/>
            <a:ext cx="9896489" cy="4893647"/>
          </a:xfrm>
          <a:prstGeom prst="rect">
            <a:avLst/>
          </a:prstGeom>
          <a:noFill/>
          <a:ln>
            <a:noFill/>
          </a:ln>
        </p:spPr>
        <p:txBody>
          <a:bodyPr wrap="square" rtlCol="0">
            <a:spAutoFit/>
          </a:bodyPr>
          <a:lstStyle/>
          <a:p>
            <a:r>
              <a:rPr lang="ja-JP" altLang="en-US" sz="2000" b="1" dirty="0"/>
              <a:t>　</a:t>
            </a:r>
            <a:r>
              <a:rPr lang="ja-JP" altLang="en-US" sz="2000" b="1" dirty="0">
                <a:latin typeface="HG丸ｺﾞｼｯｸM-PRO" panose="020F0600000000000000" pitchFamily="50" charset="-128"/>
                <a:ea typeface="HG丸ｺﾞｼｯｸM-PRO" panose="020F0600000000000000" pitchFamily="50" charset="-128"/>
              </a:rPr>
              <a:t>＜リビング＞</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200" dirty="0"/>
              <a:t>　 </a:t>
            </a:r>
            <a:r>
              <a:rPr lang="ja-JP" altLang="en-US" sz="2000" dirty="0"/>
              <a:t>・</a:t>
            </a:r>
            <a:r>
              <a:rPr lang="ja-JP" altLang="ja-JP" sz="2000" dirty="0"/>
              <a:t>室内の</a:t>
            </a:r>
            <a:r>
              <a:rPr lang="ja-JP" altLang="en-US" sz="2000" dirty="0"/>
              <a:t>照明</a:t>
            </a:r>
            <a:r>
              <a:rPr lang="ja-JP" altLang="ja-JP" sz="2000" dirty="0"/>
              <a:t>・空調などを最適にコントロール</a:t>
            </a:r>
            <a:endParaRPr lang="en-US" altLang="ja-JP" sz="2000" dirty="0"/>
          </a:p>
          <a:p>
            <a:endParaRPr lang="en-US" altLang="ja-JP" sz="2200" dirty="0"/>
          </a:p>
          <a:p>
            <a:r>
              <a:rPr lang="ja-JP" altLang="en-US" sz="2400" dirty="0"/>
              <a:t>　</a:t>
            </a:r>
            <a:r>
              <a:rPr lang="ja-JP" altLang="en-US" sz="2000" dirty="0"/>
              <a:t>＜寝室・洗面＞</a:t>
            </a:r>
            <a:endParaRPr lang="en-US" altLang="ja-JP" sz="2000" dirty="0"/>
          </a:p>
          <a:p>
            <a:r>
              <a:rPr lang="ja-JP" altLang="en-US" sz="2200" dirty="0"/>
              <a:t>　 </a:t>
            </a:r>
            <a:r>
              <a:rPr lang="ja-JP" altLang="en-US" sz="2000" dirty="0"/>
              <a:t>・寝ている間に心拍・呼吸などをミリ波レーダーで自動的に測定する</a:t>
            </a:r>
            <a:endParaRPr lang="en-US" altLang="ja-JP" sz="2000" dirty="0"/>
          </a:p>
          <a:p>
            <a:r>
              <a:rPr lang="ja-JP" altLang="en-US" sz="2000" dirty="0"/>
              <a:t>　</a:t>
            </a:r>
            <a:r>
              <a:rPr lang="ja-JP" altLang="en-US" sz="2000" dirty="0">
                <a:latin typeface="+mj-ea"/>
                <a:ea typeface="+mj-ea"/>
              </a:rPr>
              <a:t>　　装置が備えられたベッド</a:t>
            </a:r>
            <a:endParaRPr lang="en-US" altLang="ja-JP" sz="2000" dirty="0">
              <a:latin typeface="+mj-ea"/>
              <a:ea typeface="+mj-ea"/>
            </a:endParaRPr>
          </a:p>
          <a:p>
            <a:r>
              <a:rPr lang="ja-JP" altLang="en-US" sz="2000" dirty="0">
                <a:latin typeface="ＭＳ Ｐ明朝" panose="02020600040205080304" pitchFamily="18" charset="-128"/>
                <a:ea typeface="ＭＳ Ｐ明朝" panose="02020600040205080304" pitchFamily="18" charset="-128"/>
              </a:rPr>
              <a:t>　</a:t>
            </a:r>
            <a:endParaRPr lang="en-US" altLang="ja-JP" sz="2400" dirty="0"/>
          </a:p>
          <a:p>
            <a:r>
              <a:rPr kumimoji="1" lang="ja-JP" altLang="en-US" sz="2400" dirty="0"/>
              <a:t> 　</a:t>
            </a:r>
            <a:r>
              <a:rPr kumimoji="1" lang="ja-JP" altLang="en-US" sz="2000" dirty="0"/>
              <a:t>・</a:t>
            </a:r>
            <a:r>
              <a:rPr lang="ja-JP" altLang="ja-JP" sz="2000" dirty="0">
                <a:latin typeface="ＭＳ Ｐゴシック" panose="020B0600070205080204" pitchFamily="50" charset="-128"/>
              </a:rPr>
              <a:t>非接触モニタリング</a:t>
            </a:r>
            <a:r>
              <a:rPr lang="ja-JP" altLang="en-US" sz="2000" dirty="0">
                <a:latin typeface="ＭＳ Ｐゴシック" panose="020B0600070205080204" pitchFamily="50" charset="-128"/>
              </a:rPr>
              <a:t>を備えた洗面化粧台</a:t>
            </a:r>
            <a:endParaRPr kumimoji="1" lang="en-US" altLang="ja-JP" sz="2000" dirty="0"/>
          </a:p>
          <a:p>
            <a:r>
              <a:rPr kumimoji="1" lang="ja-JP" altLang="en-US" sz="2000" dirty="0"/>
              <a:t>　　　</a:t>
            </a:r>
            <a:r>
              <a:rPr lang="ja-JP" altLang="en-US" sz="2000" dirty="0"/>
              <a:t>カメラが、血圧・体温などを測定、顔色・血流の変化から</a:t>
            </a:r>
            <a:endParaRPr lang="en-US" altLang="ja-JP" sz="2000" dirty="0"/>
          </a:p>
          <a:p>
            <a:r>
              <a:rPr lang="ja-JP" altLang="en-US" sz="2000" dirty="0"/>
              <a:t>　　　気持ちまで判断し、ＡＩが話しかける。</a:t>
            </a:r>
            <a:endParaRPr lang="en-US" altLang="ja-JP" sz="2000" dirty="0"/>
          </a:p>
          <a:p>
            <a:r>
              <a:rPr lang="ja-JP" altLang="en-US" sz="2000" dirty="0"/>
              <a:t>　</a:t>
            </a:r>
            <a:r>
              <a:rPr lang="ja-JP" altLang="en-US" sz="2000" dirty="0">
                <a:latin typeface="ＭＳ Ｐ明朝" panose="02020600040205080304" pitchFamily="18" charset="-128"/>
                <a:ea typeface="ＭＳ Ｐ明朝" panose="02020600040205080304" pitchFamily="18" charset="-128"/>
              </a:rPr>
              <a:t>　</a:t>
            </a:r>
            <a:r>
              <a:rPr lang="ja-JP" altLang="en-US" sz="2000" dirty="0">
                <a:latin typeface="ＭＳ Ｐゴシック" panose="020B0600070205080204" pitchFamily="50" charset="-128"/>
                <a:ea typeface="ＭＳ Ｐゴシック" panose="020B0600070205080204" pitchFamily="50" charset="-128"/>
              </a:rPr>
              <a:t>　体重・血圧データも自動観測、データは記録・保管されて</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いつでも自身で確認できる。</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t>　　</a:t>
            </a:r>
            <a:endParaRPr lang="en-US" altLang="ja-JP" sz="2000" dirty="0"/>
          </a:p>
          <a:p>
            <a:r>
              <a:rPr lang="ja-JP" altLang="en-US" sz="2000" dirty="0"/>
              <a:t>　  ・加齢臭を消すシャワー</a:t>
            </a:r>
            <a:endParaRPr lang="en-US" altLang="ja-JP" sz="2000" dirty="0"/>
          </a:p>
          <a:p>
            <a:endParaRPr lang="en-US" altLang="ja-JP" dirty="0"/>
          </a:p>
        </p:txBody>
      </p:sp>
      <p:pic>
        <p:nvPicPr>
          <p:cNvPr id="6" name="図 5" descr="é¢é£ç»å"/>
          <p:cNvPicPr/>
          <p:nvPr/>
        </p:nvPicPr>
        <p:blipFill rotWithShape="1">
          <a:blip r:embed="rId3">
            <a:extLst>
              <a:ext uri="{28A0092B-C50C-407E-A947-70E740481C1C}">
                <a14:useLocalDpi xmlns:a14="http://schemas.microsoft.com/office/drawing/2010/main" val="0"/>
              </a:ext>
            </a:extLst>
          </a:blip>
          <a:srcRect l="1" t="16332" r="44514"/>
          <a:stretch/>
        </p:blipFill>
        <p:spPr bwMode="auto">
          <a:xfrm>
            <a:off x="8144540" y="3689498"/>
            <a:ext cx="3504881" cy="2766039"/>
          </a:xfrm>
          <a:prstGeom prst="rect">
            <a:avLst/>
          </a:prstGeom>
          <a:noFill/>
          <a:ln>
            <a:noFill/>
          </a:ln>
          <a:extLst>
            <a:ext uri="{53640926-AAD7-44D8-BBD7-CCE9431645EC}">
              <a14:shadowObscured xmlns:a14="http://schemas.microsoft.com/office/drawing/2010/main"/>
            </a:ext>
          </a:extLst>
        </p:spPr>
      </p:pic>
      <p:pic>
        <p:nvPicPr>
          <p:cNvPr id="7" name="図 6" descr="é¢é£ç»å"/>
          <p:cNvPicPr/>
          <p:nvPr/>
        </p:nvPicPr>
        <p:blipFill rotWithShape="1">
          <a:blip r:embed="rId4">
            <a:extLst>
              <a:ext uri="{28A0092B-C50C-407E-A947-70E740481C1C}">
                <a14:useLocalDpi xmlns:a14="http://schemas.microsoft.com/office/drawing/2010/main" val="0"/>
              </a:ext>
            </a:extLst>
          </a:blip>
          <a:srcRect l="5772" r="46012" b="16569"/>
          <a:stretch/>
        </p:blipFill>
        <p:spPr bwMode="auto">
          <a:xfrm>
            <a:off x="10227098" y="4114800"/>
            <a:ext cx="1685080" cy="2493660"/>
          </a:xfrm>
          <a:prstGeom prst="ellipse">
            <a:avLst/>
          </a:prstGeom>
          <a:ln>
            <a:noFill/>
          </a:ln>
          <a:effectLst>
            <a:softEdge rad="112500"/>
          </a:effectLst>
          <a:extLst>
            <a:ext uri="{53640926-AAD7-44D8-BBD7-CCE9431645EC}">
              <a14:shadowObscured xmlns:a14="http://schemas.microsoft.com/office/drawing/2010/main"/>
            </a:ext>
          </a:extLst>
        </p:spPr>
      </p:pic>
      <p:pic>
        <p:nvPicPr>
          <p:cNvPr id="8" name="図 7" descr="「　可愛いロボット　無料イラスト」の画像検索結果"/>
          <p:cNvPicPr/>
          <p:nvPr/>
        </p:nvPicPr>
        <p:blipFill rotWithShape="1">
          <a:blip r:embed="rId5">
            <a:extLst>
              <a:ext uri="{28A0092B-C50C-407E-A947-70E740481C1C}">
                <a14:useLocalDpi xmlns:a14="http://schemas.microsoft.com/office/drawing/2010/main" val="0"/>
              </a:ext>
            </a:extLst>
          </a:blip>
          <a:srcRect l="30480" t="3246" r="54139" b="83772"/>
          <a:stretch/>
        </p:blipFill>
        <p:spPr bwMode="auto">
          <a:xfrm>
            <a:off x="8407297" y="4114800"/>
            <a:ext cx="842092" cy="584790"/>
          </a:xfrm>
          <a:prstGeom prst="rect">
            <a:avLst/>
          </a:prstGeom>
          <a:noFill/>
          <a:ln>
            <a:noFill/>
          </a:ln>
          <a:extLst>
            <a:ext uri="{53640926-AAD7-44D8-BBD7-CCE9431645EC}">
              <a14:shadowObscured xmlns:a14="http://schemas.microsoft.com/office/drawing/2010/main"/>
            </a:ext>
          </a:extLst>
        </p:spPr>
      </p:pic>
      <p:sp>
        <p:nvSpPr>
          <p:cNvPr id="10" name="円/楕円 9"/>
          <p:cNvSpPr/>
          <p:nvPr/>
        </p:nvSpPr>
        <p:spPr>
          <a:xfrm>
            <a:off x="556804" y="196537"/>
            <a:ext cx="4055246" cy="679466"/>
          </a:xfrm>
          <a:prstGeom prst="ellipse">
            <a:avLst/>
          </a:prstGeom>
          <a:solidFill>
            <a:srgbClr val="EEF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11" name="正方形/長方形 10">
            <a:extLst>
              <a:ext uri="{FF2B5EF4-FFF2-40B4-BE49-F238E27FC236}">
                <a16:creationId xmlns:a16="http://schemas.microsoft.com/office/drawing/2014/main" id="{FA9AC7A6-633D-4A26-9563-01BFAA90E010}"/>
              </a:ext>
            </a:extLst>
          </p:cNvPr>
          <p:cNvSpPr/>
          <p:nvPr/>
        </p:nvSpPr>
        <p:spPr>
          <a:xfrm>
            <a:off x="3795252" y="305436"/>
            <a:ext cx="3215833" cy="461665"/>
          </a:xfrm>
          <a:prstGeom prst="rect">
            <a:avLst/>
          </a:prstGeom>
          <a:noFill/>
          <a:ln>
            <a:noFill/>
            <a:prstDash val="sysDot"/>
          </a:ln>
        </p:spPr>
        <p:txBody>
          <a:bodyPr wrap="square" anchor="ctr">
            <a:spAutoFit/>
          </a:bodyPr>
          <a:lstStyle/>
          <a:p>
            <a:pPr algn="ctr"/>
            <a:r>
              <a:rPr lang="ja-JP" altLang="en-US" sz="2400" b="1" kern="100" dirty="0">
                <a:latin typeface="ＭＳ 明朝" panose="02020609040205080304" pitchFamily="17" charset="-128"/>
                <a:ea typeface="ＭＳ 明朝" panose="02020609040205080304" pitchFamily="17" charset="-128"/>
                <a:cs typeface="Times New Roman" panose="02020603050405020304" pitchFamily="18" charset="0"/>
              </a:rPr>
              <a:t>① </a:t>
            </a:r>
            <a:r>
              <a:rPr lang="ja-JP" altLang="en-US" sz="2400" kern="100" dirty="0">
                <a:latin typeface="+mn-ea"/>
                <a:cs typeface="Times New Roman" panose="02020603050405020304" pitchFamily="18" charset="0"/>
              </a:rPr>
              <a:t>健康維持</a:t>
            </a:r>
            <a:endParaRPr lang="ja-JP" altLang="ja-JP" sz="2400" kern="100" dirty="0">
              <a:effectLst/>
              <a:latin typeface="+mn-ea"/>
              <a:cs typeface="Times New Roman" panose="02020603050405020304" pitchFamily="18" charset="0"/>
            </a:endParaRPr>
          </a:p>
        </p:txBody>
      </p:sp>
      <p:pic>
        <p:nvPicPr>
          <p:cNvPr id="13" name="図 12" descr="「イラスト無料 ベッドに寝ている人」の画像検索結果"/>
          <p:cNvPicPr/>
          <p:nvPr/>
        </p:nvPicPr>
        <p:blipFill>
          <a:blip r:embed="rId6">
            <a:extLst>
              <a:ext uri="{28A0092B-C50C-407E-A947-70E740481C1C}">
                <a14:useLocalDpi xmlns:a14="http://schemas.microsoft.com/office/drawing/2010/main" val="0"/>
              </a:ext>
            </a:extLst>
          </a:blip>
          <a:srcRect/>
          <a:stretch>
            <a:fillRect/>
          </a:stretch>
        </p:blipFill>
        <p:spPr bwMode="auto">
          <a:xfrm>
            <a:off x="9065849" y="536268"/>
            <a:ext cx="2322497" cy="2387067"/>
          </a:xfrm>
          <a:prstGeom prst="rect">
            <a:avLst/>
          </a:prstGeom>
          <a:noFill/>
          <a:ln>
            <a:noFill/>
          </a:ln>
        </p:spPr>
      </p:pic>
      <p:sp>
        <p:nvSpPr>
          <p:cNvPr id="3" name="スライド番号プレースホルダー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12" name="スライド番号プレースホルダー 6">
            <a:extLst>
              <a:ext uri="{FF2B5EF4-FFF2-40B4-BE49-F238E27FC236}">
                <a16:creationId xmlns:a16="http://schemas.microsoft.com/office/drawing/2014/main" id="{E6501894-7E66-4288-9B45-EE493377A65C}"/>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7</a:t>
            </a:fld>
            <a:endParaRPr lang="en-US" sz="1800" dirty="0">
              <a:solidFill>
                <a:schemeClr val="tx1"/>
              </a:solidFill>
            </a:endParaRPr>
          </a:p>
        </p:txBody>
      </p:sp>
    </p:spTree>
    <p:extLst>
      <p:ext uri="{BB962C8B-B14F-4D97-AF65-F5344CB8AC3E}">
        <p14:creationId xmlns:p14="http://schemas.microsoft.com/office/powerpoint/2010/main" val="310961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445390" y="304226"/>
            <a:ext cx="4055246" cy="731729"/>
          </a:xfrm>
          <a:prstGeom prst="ellipse">
            <a:avLst/>
          </a:prstGeom>
          <a:solidFill>
            <a:srgbClr val="EEF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2" name="正方形/長方形 1"/>
          <p:cNvSpPr/>
          <p:nvPr/>
        </p:nvSpPr>
        <p:spPr>
          <a:xfrm>
            <a:off x="595926" y="495125"/>
            <a:ext cx="8065909" cy="5878532"/>
          </a:xfrm>
          <a:prstGeom prst="rect">
            <a:avLst/>
          </a:prstGeom>
        </p:spPr>
        <p:txBody>
          <a:bodyPr wrap="square">
            <a:spAutoFit/>
          </a:bodyPr>
          <a:lstStyle/>
          <a:p>
            <a:r>
              <a:rPr lang="ja-JP" altLang="en-US" sz="2400" b="1" dirty="0"/>
              <a:t>　　　　　　　　　　　　　　　　　</a:t>
            </a:r>
            <a:r>
              <a:rPr lang="ja-JP" altLang="en-US" sz="2400" dirty="0"/>
              <a:t>②　家事の負担軽減</a:t>
            </a:r>
            <a:endParaRPr lang="en-US" altLang="ja-JP" sz="2400" dirty="0"/>
          </a:p>
          <a:p>
            <a:endParaRPr lang="en-US" altLang="ja-JP" sz="2400" b="1" dirty="0"/>
          </a:p>
          <a:p>
            <a:r>
              <a:rPr lang="ja-JP" altLang="en-US" b="1" dirty="0">
                <a:latin typeface="+mj-ea"/>
                <a:ea typeface="+mj-ea"/>
              </a:rPr>
              <a:t>・</a:t>
            </a:r>
            <a:r>
              <a:rPr lang="ja-JP" altLang="en-US" sz="2000" dirty="0">
                <a:latin typeface="+mn-ea"/>
              </a:rPr>
              <a:t>　全自動ロボット掃除機</a:t>
            </a:r>
            <a:endParaRPr lang="en-US" altLang="ja-JP" sz="2000" dirty="0">
              <a:latin typeface="+mn-ea"/>
            </a:endParaRPr>
          </a:p>
          <a:p>
            <a:r>
              <a:rPr lang="ja-JP" altLang="en-US" sz="2000" dirty="0">
                <a:latin typeface="+mn-ea"/>
              </a:rPr>
              <a:t>　　本体に内蔵されているセンサーにより、ほこりやごみの</a:t>
            </a:r>
            <a:endParaRPr lang="en-US" altLang="ja-JP" sz="2000" dirty="0">
              <a:latin typeface="+mn-ea"/>
            </a:endParaRPr>
          </a:p>
          <a:p>
            <a:r>
              <a:rPr lang="ja-JP" altLang="en-US" sz="2000" dirty="0">
                <a:latin typeface="+mn-ea"/>
              </a:rPr>
              <a:t>　　散らかり具合などの情報を収集し、自動的に掃除をする。</a:t>
            </a:r>
            <a:endParaRPr lang="en-US" altLang="ja-JP" sz="2000" dirty="0">
              <a:latin typeface="+mn-ea"/>
            </a:endParaRPr>
          </a:p>
          <a:p>
            <a:r>
              <a:rPr lang="ja-JP" altLang="en-US" sz="2000" dirty="0">
                <a:latin typeface="+mn-ea"/>
              </a:rPr>
              <a:t>　　清掃の基本機能に特化しているものから、水拭きやワックスがけ、　　</a:t>
            </a:r>
            <a:endParaRPr lang="en-US" altLang="ja-JP" sz="2000" dirty="0">
              <a:latin typeface="+mn-ea"/>
            </a:endParaRPr>
          </a:p>
          <a:p>
            <a:r>
              <a:rPr lang="ja-JP" altLang="en-US" sz="2000" dirty="0">
                <a:latin typeface="+mn-ea"/>
              </a:rPr>
              <a:t>　　指定時刻に自動的に起動するなど、高機能のものまで多種多様</a:t>
            </a:r>
            <a:endParaRPr lang="en-US" altLang="ja-JP" sz="2000" dirty="0">
              <a:latin typeface="+mn-ea"/>
            </a:endParaRPr>
          </a:p>
          <a:p>
            <a:endParaRPr lang="en-US" altLang="ja-JP" sz="2400" dirty="0"/>
          </a:p>
          <a:p>
            <a:r>
              <a:rPr lang="ja-JP" altLang="en-US" sz="2400" dirty="0"/>
              <a:t>・</a:t>
            </a:r>
            <a:r>
              <a:rPr lang="ja-JP" altLang="en-US" dirty="0">
                <a:latin typeface="+mn-ea"/>
              </a:rPr>
              <a:t>　</a:t>
            </a:r>
            <a:r>
              <a:rPr lang="en-US" altLang="ja-JP" sz="2000" dirty="0">
                <a:latin typeface="+mn-ea"/>
              </a:rPr>
              <a:t>AI</a:t>
            </a:r>
            <a:r>
              <a:rPr lang="ja-JP" altLang="en-US" sz="2000" dirty="0">
                <a:latin typeface="+mn-ea"/>
              </a:rPr>
              <a:t>スピーカー</a:t>
            </a:r>
            <a:endParaRPr lang="en-US" altLang="ja-JP" sz="2000" dirty="0">
              <a:latin typeface="+mn-ea"/>
            </a:endParaRPr>
          </a:p>
          <a:p>
            <a:r>
              <a:rPr lang="ja-JP" altLang="en-US" sz="2000" dirty="0">
                <a:latin typeface="+mn-ea"/>
              </a:rPr>
              <a:t>　　</a:t>
            </a:r>
            <a:r>
              <a:rPr lang="en-US" altLang="ja-JP" sz="2000" dirty="0">
                <a:latin typeface="+mn-ea"/>
              </a:rPr>
              <a:t>Wi-Fi</a:t>
            </a:r>
            <a:r>
              <a:rPr lang="ja-JP" altLang="en-US" sz="2000" dirty="0">
                <a:latin typeface="+mn-ea"/>
              </a:rPr>
              <a:t>環境とスマートフォンがあれば、本体に声掛けすることにより、　</a:t>
            </a:r>
            <a:endParaRPr lang="en-US" altLang="ja-JP" sz="2000" dirty="0">
              <a:latin typeface="+mn-ea"/>
            </a:endParaRPr>
          </a:p>
          <a:p>
            <a:r>
              <a:rPr lang="ja-JP" altLang="en-US" sz="2000" dirty="0">
                <a:latin typeface="+mn-ea"/>
              </a:rPr>
              <a:t>　　知りたいことを教えてくれたり、スマート家電を操作することができる。</a:t>
            </a:r>
            <a:endParaRPr lang="en-US" altLang="ja-JP" sz="2000" dirty="0">
              <a:latin typeface="+mn-ea"/>
            </a:endParaRPr>
          </a:p>
          <a:p>
            <a:r>
              <a:rPr lang="ja-JP" altLang="en-US" sz="2000" dirty="0">
                <a:latin typeface="+mn-ea"/>
              </a:rPr>
              <a:t>　　たとえば、</a:t>
            </a:r>
            <a:endParaRPr lang="en-US" altLang="ja-JP" sz="2000" dirty="0">
              <a:latin typeface="+mn-ea"/>
            </a:endParaRPr>
          </a:p>
          <a:p>
            <a:r>
              <a:rPr lang="ja-JP" altLang="en-US" sz="2000" dirty="0">
                <a:latin typeface="+mn-ea"/>
              </a:rPr>
              <a:t>　　・「今日の天気を教えて・・・」</a:t>
            </a:r>
            <a:endParaRPr lang="en-US" altLang="ja-JP" sz="2000" dirty="0">
              <a:latin typeface="+mn-ea"/>
            </a:endParaRPr>
          </a:p>
          <a:p>
            <a:r>
              <a:rPr lang="ja-JP" altLang="en-US" sz="2000" dirty="0">
                <a:latin typeface="+mn-ea"/>
              </a:rPr>
              <a:t>　　・「音楽をかけて・・・」</a:t>
            </a:r>
            <a:endParaRPr lang="en-US" altLang="ja-JP" sz="2000" dirty="0">
              <a:latin typeface="+mn-ea"/>
            </a:endParaRPr>
          </a:p>
          <a:p>
            <a:r>
              <a:rPr lang="ja-JP" altLang="en-US" sz="2000" dirty="0">
                <a:latin typeface="+mn-ea"/>
              </a:rPr>
              <a:t>　　・電源や照明の</a:t>
            </a:r>
            <a:r>
              <a:rPr lang="en-US" altLang="ja-JP" sz="2000" dirty="0">
                <a:latin typeface="+mn-ea"/>
              </a:rPr>
              <a:t>ON/OFF</a:t>
            </a:r>
          </a:p>
          <a:p>
            <a:r>
              <a:rPr lang="ja-JP" altLang="en-US" sz="2000" dirty="0">
                <a:latin typeface="+mn-ea"/>
              </a:rPr>
              <a:t>　　・鍵の施錠・開錠</a:t>
            </a:r>
            <a:endParaRPr lang="en-US" altLang="ja-JP" sz="2000" dirty="0">
              <a:latin typeface="+mn-ea"/>
            </a:endParaRPr>
          </a:p>
          <a:p>
            <a:r>
              <a:rPr lang="ja-JP" altLang="en-US" sz="2000" dirty="0">
                <a:latin typeface="+mn-ea"/>
              </a:rPr>
              <a:t>　　・カーテンの開閉など</a:t>
            </a:r>
            <a:endParaRPr lang="en-US" altLang="ja-JP" sz="2000" dirty="0">
              <a:latin typeface="+mn-ea"/>
            </a:endParaRPr>
          </a:p>
          <a:p>
            <a:r>
              <a:rPr lang="ja-JP" altLang="en-US" sz="2000" dirty="0">
                <a:latin typeface="+mn-ea"/>
              </a:rPr>
              <a:t>　</a:t>
            </a:r>
            <a:endParaRPr lang="en-US" altLang="ja-JP" sz="2400" dirty="0">
              <a:latin typeface="+mn-ea"/>
            </a:endParaRPr>
          </a:p>
        </p:txBody>
      </p:sp>
      <p:pic>
        <p:nvPicPr>
          <p:cNvPr id="4" name="図 3"/>
          <p:cNvPicPr>
            <a:picLocks noChangeAspect="1"/>
          </p:cNvPicPr>
          <p:nvPr/>
        </p:nvPicPr>
        <p:blipFill>
          <a:blip r:embed="rId3"/>
          <a:stretch>
            <a:fillRect/>
          </a:stretch>
        </p:blipFill>
        <p:spPr>
          <a:xfrm>
            <a:off x="10207631" y="495125"/>
            <a:ext cx="1361306" cy="1356264"/>
          </a:xfrm>
          <a:prstGeom prst="rect">
            <a:avLst/>
          </a:prstGeom>
        </p:spPr>
      </p:pic>
      <p:pic>
        <p:nvPicPr>
          <p:cNvPr id="7" name="図 6"/>
          <p:cNvPicPr>
            <a:picLocks noChangeAspect="1"/>
          </p:cNvPicPr>
          <p:nvPr/>
        </p:nvPicPr>
        <p:blipFill>
          <a:blip r:embed="rId4"/>
          <a:stretch>
            <a:fillRect/>
          </a:stretch>
        </p:blipFill>
        <p:spPr>
          <a:xfrm>
            <a:off x="8600611" y="2160069"/>
            <a:ext cx="2137058" cy="1713950"/>
          </a:xfrm>
          <a:prstGeom prst="rect">
            <a:avLst/>
          </a:prstGeom>
        </p:spPr>
      </p:pic>
      <p:sp>
        <p:nvSpPr>
          <p:cNvPr id="3" name="スライド番号プレースホルダー 2"/>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図 4"/>
          <p:cNvPicPr>
            <a:picLocks noChangeAspect="1"/>
          </p:cNvPicPr>
          <p:nvPr/>
        </p:nvPicPr>
        <p:blipFill>
          <a:blip r:embed="rId5"/>
          <a:stretch>
            <a:fillRect/>
          </a:stretch>
        </p:blipFill>
        <p:spPr>
          <a:xfrm>
            <a:off x="8398742" y="4150331"/>
            <a:ext cx="3170195" cy="2414225"/>
          </a:xfrm>
          <a:prstGeom prst="rect">
            <a:avLst/>
          </a:prstGeom>
        </p:spPr>
      </p:pic>
      <p:sp>
        <p:nvSpPr>
          <p:cNvPr id="8" name="スライド番号プレースホルダー 6">
            <a:extLst>
              <a:ext uri="{FF2B5EF4-FFF2-40B4-BE49-F238E27FC236}">
                <a16:creationId xmlns:a16="http://schemas.microsoft.com/office/drawing/2014/main" id="{687E2B28-00D6-46B9-A349-E3457C297E9A}"/>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8</a:t>
            </a:fld>
            <a:endParaRPr lang="en-US" sz="1800" dirty="0">
              <a:solidFill>
                <a:schemeClr val="tx1"/>
              </a:solidFill>
            </a:endParaRPr>
          </a:p>
        </p:txBody>
      </p:sp>
    </p:spTree>
    <p:extLst>
      <p:ext uri="{BB962C8B-B14F-4D97-AF65-F5344CB8AC3E}">
        <p14:creationId xmlns:p14="http://schemas.microsoft.com/office/powerpoint/2010/main" val="406101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180753" y="205689"/>
            <a:ext cx="3885624" cy="679466"/>
          </a:xfrm>
          <a:prstGeom prst="ellipse">
            <a:avLst/>
          </a:prstGeom>
          <a:solidFill>
            <a:srgbClr val="F1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明朝" panose="02020600040205080304" pitchFamily="18" charset="-128"/>
                <a:ea typeface="ＭＳ Ｐ明朝" panose="02020600040205080304" pitchFamily="18" charset="-128"/>
              </a:rPr>
              <a:t>生活の場での活用風景</a:t>
            </a:r>
          </a:p>
        </p:txBody>
      </p:sp>
      <p:sp>
        <p:nvSpPr>
          <p:cNvPr id="3" name="テキスト ボックス 2"/>
          <p:cNvSpPr txBox="1"/>
          <p:nvPr/>
        </p:nvSpPr>
        <p:spPr>
          <a:xfrm>
            <a:off x="429207" y="338244"/>
            <a:ext cx="7031466" cy="5847755"/>
          </a:xfrm>
          <a:prstGeom prst="rect">
            <a:avLst/>
          </a:prstGeom>
          <a:noFill/>
        </p:spPr>
        <p:txBody>
          <a:bodyPr wrap="square" rtlCol="0">
            <a:spAutoFit/>
          </a:bodyPr>
          <a:lstStyle/>
          <a:p>
            <a:r>
              <a:rPr lang="ja-JP" altLang="en-US" sz="2400" b="1" dirty="0"/>
              <a:t>　　　　　　　　　　　　　　　　</a:t>
            </a:r>
            <a:r>
              <a:rPr lang="ja-JP" altLang="en-US" sz="2400" dirty="0"/>
              <a:t>②　家事の負担軽減</a:t>
            </a:r>
            <a:endParaRPr lang="en-US" altLang="ja-JP" sz="2400" dirty="0"/>
          </a:p>
          <a:p>
            <a:endParaRPr lang="en-US" altLang="ja-JP" sz="1200" b="1" dirty="0"/>
          </a:p>
          <a:p>
            <a:r>
              <a:rPr lang="ja-JP" altLang="en-US" dirty="0"/>
              <a:t>・</a:t>
            </a:r>
            <a:r>
              <a:rPr lang="ja-JP" altLang="en-US" b="1" dirty="0"/>
              <a:t>　</a:t>
            </a:r>
            <a:r>
              <a:rPr lang="ja-JP" altLang="en-US" sz="2000" dirty="0">
                <a:latin typeface="+mn-ea"/>
              </a:rPr>
              <a:t>個人ロッカー受け取りサービス</a:t>
            </a:r>
            <a:endParaRPr lang="en-US" altLang="ja-JP" sz="2000" dirty="0">
              <a:latin typeface="+mn-ea"/>
            </a:endParaRPr>
          </a:p>
          <a:p>
            <a:r>
              <a:rPr lang="ja-JP" altLang="en-US" sz="2000" dirty="0">
                <a:latin typeface="+mn-ea"/>
              </a:rPr>
              <a:t>　 </a:t>
            </a:r>
            <a:r>
              <a:rPr lang="ja-JP" altLang="en-US" dirty="0">
                <a:latin typeface="+mn-ea"/>
              </a:rPr>
              <a:t>宅配ドライバーがロッカーに荷物を届けると、利用者にメール　</a:t>
            </a:r>
            <a:endParaRPr lang="en-US" altLang="ja-JP" dirty="0">
              <a:latin typeface="+mn-ea"/>
            </a:endParaRPr>
          </a:p>
          <a:p>
            <a:r>
              <a:rPr lang="ja-JP" altLang="en-US" dirty="0">
                <a:latin typeface="+mn-ea"/>
              </a:rPr>
              <a:t>　 またはラインでボックス番号と暗証番号が通知される。</a:t>
            </a:r>
            <a:endParaRPr lang="en-US" altLang="ja-JP" dirty="0">
              <a:latin typeface="+mn-ea"/>
            </a:endParaRPr>
          </a:p>
          <a:p>
            <a:endParaRPr lang="en-US" altLang="ja-JP" sz="2000" dirty="0">
              <a:latin typeface="+mn-ea"/>
            </a:endParaRPr>
          </a:p>
          <a:p>
            <a:r>
              <a:rPr lang="ja-JP" altLang="en-US" sz="2000" dirty="0">
                <a:latin typeface="+mn-ea"/>
              </a:rPr>
              <a:t>・　</a:t>
            </a:r>
            <a:r>
              <a:rPr lang="en-US" altLang="ja-JP" sz="2000" dirty="0">
                <a:latin typeface="+mn-ea"/>
              </a:rPr>
              <a:t>AI</a:t>
            </a:r>
            <a:r>
              <a:rPr lang="ja-JP" altLang="en-US" sz="2000" dirty="0">
                <a:latin typeface="+mn-ea"/>
              </a:rPr>
              <a:t>・</a:t>
            </a:r>
            <a:r>
              <a:rPr lang="en-US" altLang="ja-JP" sz="2000" dirty="0" err="1">
                <a:latin typeface="+mn-ea"/>
              </a:rPr>
              <a:t>IoT</a:t>
            </a:r>
            <a:r>
              <a:rPr lang="ja-JP" altLang="en-US" sz="2000" dirty="0">
                <a:latin typeface="+mn-ea"/>
              </a:rPr>
              <a:t>調理家電</a:t>
            </a:r>
            <a:endParaRPr lang="en-US" altLang="ja-JP" sz="2000" dirty="0">
              <a:latin typeface="+mn-ea"/>
            </a:endParaRPr>
          </a:p>
          <a:p>
            <a:r>
              <a:rPr lang="ja-JP" altLang="en-US" sz="2000" dirty="0">
                <a:latin typeface="+mn-ea"/>
              </a:rPr>
              <a:t>　　</a:t>
            </a:r>
            <a:r>
              <a:rPr lang="ja-JP" altLang="en-US" dirty="0">
                <a:latin typeface="+mn-ea"/>
              </a:rPr>
              <a:t>食材を入れると加熱具合や混ぜ加減を自動で調整し、さらに　　</a:t>
            </a:r>
            <a:endParaRPr lang="en-US" altLang="ja-JP" dirty="0">
              <a:latin typeface="+mn-ea"/>
            </a:endParaRPr>
          </a:p>
          <a:p>
            <a:r>
              <a:rPr lang="ja-JP" altLang="en-US" dirty="0">
                <a:latin typeface="+mn-ea"/>
              </a:rPr>
              <a:t>　　</a:t>
            </a:r>
            <a:r>
              <a:rPr lang="en-US" altLang="ja-JP" dirty="0">
                <a:latin typeface="+mn-ea"/>
              </a:rPr>
              <a:t>AI</a:t>
            </a:r>
            <a:r>
              <a:rPr lang="ja-JP" altLang="en-US" dirty="0">
                <a:latin typeface="+mn-ea"/>
              </a:rPr>
              <a:t>が消費者の調理履歴を学習し、お勧めのメニューを提案する</a:t>
            </a:r>
            <a:endParaRPr lang="en-US" altLang="ja-JP" dirty="0">
              <a:latin typeface="+mn-ea"/>
            </a:endParaRPr>
          </a:p>
          <a:p>
            <a:r>
              <a:rPr lang="ja-JP" altLang="en-US" dirty="0">
                <a:latin typeface="+mn-ea"/>
              </a:rPr>
              <a:t>　　自動調理鍋</a:t>
            </a:r>
            <a:endParaRPr lang="en-US" altLang="ja-JP" dirty="0">
              <a:latin typeface="+mn-ea"/>
            </a:endParaRPr>
          </a:p>
          <a:p>
            <a:r>
              <a:rPr lang="ja-JP" altLang="en-US" dirty="0">
                <a:latin typeface="+mn-ea"/>
              </a:rPr>
              <a:t>　　スマートフォンに専用アプリをダウンロードし、オーブン本体と接続し、　</a:t>
            </a:r>
            <a:endParaRPr lang="en-US" altLang="ja-JP" dirty="0">
              <a:latin typeface="+mn-ea"/>
            </a:endParaRPr>
          </a:p>
          <a:p>
            <a:r>
              <a:rPr lang="ja-JP" altLang="en-US" dirty="0">
                <a:latin typeface="+mn-ea"/>
              </a:rPr>
              <a:t>　　アプリのレシピをもとに最適な温度・調理法で調理ができる。　　</a:t>
            </a:r>
          </a:p>
          <a:p>
            <a:r>
              <a:rPr lang="ja-JP" altLang="en-US" dirty="0">
                <a:latin typeface="+mn-ea"/>
              </a:rPr>
              <a:t>　　反対にオーブンに保存しているメニューのレシピ情報がスマート</a:t>
            </a:r>
            <a:endParaRPr lang="en-US" altLang="ja-JP" dirty="0">
              <a:latin typeface="+mn-ea"/>
            </a:endParaRPr>
          </a:p>
          <a:p>
            <a:r>
              <a:rPr lang="ja-JP" altLang="en-US" dirty="0">
                <a:latin typeface="+mn-ea"/>
              </a:rPr>
              <a:t>　　フォンで閲覧できるため、買い物時に必要な材料が見られる。</a:t>
            </a:r>
            <a:endParaRPr lang="en-US" altLang="ja-JP" dirty="0">
              <a:latin typeface="+mn-ea"/>
            </a:endParaRPr>
          </a:p>
          <a:p>
            <a:endParaRPr lang="en-US" altLang="ja-JP" sz="2000" dirty="0">
              <a:latin typeface="+mn-ea"/>
            </a:endParaRPr>
          </a:p>
          <a:p>
            <a:r>
              <a:rPr lang="ja-JP" altLang="en-US" sz="2000" dirty="0">
                <a:latin typeface="+mn-ea"/>
              </a:rPr>
              <a:t>　　</a:t>
            </a:r>
            <a:r>
              <a:rPr lang="ja-JP" altLang="en-US" dirty="0">
                <a:latin typeface="+mn-ea"/>
              </a:rPr>
              <a:t>以上のような家事の時短に役立つ</a:t>
            </a:r>
            <a:r>
              <a:rPr lang="en-US" altLang="ja-JP" dirty="0">
                <a:latin typeface="+mn-ea"/>
              </a:rPr>
              <a:t>AI</a:t>
            </a:r>
            <a:r>
              <a:rPr lang="ja-JP" altLang="en-US" dirty="0">
                <a:latin typeface="+mn-ea"/>
              </a:rPr>
              <a:t>を活用した家電製品が</a:t>
            </a:r>
            <a:endParaRPr lang="en-US" altLang="ja-JP" dirty="0">
              <a:latin typeface="+mn-ea"/>
            </a:endParaRPr>
          </a:p>
          <a:p>
            <a:r>
              <a:rPr lang="ja-JP" altLang="en-US" dirty="0">
                <a:latin typeface="+mn-ea"/>
              </a:rPr>
              <a:t>　　次々と製品化されている。</a:t>
            </a:r>
            <a:endParaRPr lang="en-US" altLang="ja-JP" dirty="0">
              <a:latin typeface="+mn-ea"/>
            </a:endParaRPr>
          </a:p>
          <a:p>
            <a:endParaRPr lang="en-US" altLang="ja-JP" dirty="0">
              <a:latin typeface="+mn-ea"/>
            </a:endParaRPr>
          </a:p>
          <a:p>
            <a:r>
              <a:rPr lang="ja-JP" altLang="en-US" dirty="0">
                <a:latin typeface="+mn-ea"/>
              </a:rPr>
              <a:t>　　冷蔵庫内の食材で作れるメニューを教えてくれる</a:t>
            </a:r>
            <a:r>
              <a:rPr lang="en-US" altLang="ja-JP" dirty="0">
                <a:latin typeface="+mn-ea"/>
              </a:rPr>
              <a:t>AI</a:t>
            </a:r>
            <a:r>
              <a:rPr lang="ja-JP" altLang="en-US" dirty="0">
                <a:latin typeface="+mn-ea"/>
              </a:rPr>
              <a:t>も開発中</a:t>
            </a:r>
            <a:endParaRPr lang="en-US" altLang="ja-JP" dirty="0">
              <a:latin typeface="+mn-ea"/>
            </a:endParaRPr>
          </a:p>
          <a:p>
            <a:endParaRPr lang="en-US" altLang="ja-JP" dirty="0">
              <a:latin typeface="+mn-ea"/>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17" y="-505918"/>
            <a:ext cx="2769451" cy="425921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010" y="4708369"/>
            <a:ext cx="1968877" cy="1968877"/>
          </a:xfrm>
          <a:prstGeom prst="rect">
            <a:avLst/>
          </a:prstGeom>
        </p:spPr>
      </p:pic>
      <p:pic>
        <p:nvPicPr>
          <p:cNvPr id="2" name="図 1"/>
          <p:cNvPicPr>
            <a:picLocks noChangeAspect="1"/>
          </p:cNvPicPr>
          <p:nvPr/>
        </p:nvPicPr>
        <p:blipFill>
          <a:blip r:embed="rId5"/>
          <a:stretch>
            <a:fillRect/>
          </a:stretch>
        </p:blipFill>
        <p:spPr>
          <a:xfrm>
            <a:off x="9844737" y="3212447"/>
            <a:ext cx="1402100" cy="1268900"/>
          </a:xfrm>
          <a:prstGeom prst="rect">
            <a:avLst/>
          </a:prstGeom>
        </p:spPr>
      </p:pic>
      <p:pic>
        <p:nvPicPr>
          <p:cNvPr id="7" name="図 6"/>
          <p:cNvPicPr>
            <a:picLocks noChangeAspect="1"/>
          </p:cNvPicPr>
          <p:nvPr/>
        </p:nvPicPr>
        <p:blipFill>
          <a:blip r:embed="rId6"/>
          <a:stretch>
            <a:fillRect/>
          </a:stretch>
        </p:blipFill>
        <p:spPr>
          <a:xfrm>
            <a:off x="7838500" y="4708369"/>
            <a:ext cx="1212631" cy="1354054"/>
          </a:xfrm>
          <a:prstGeom prst="rect">
            <a:avLst/>
          </a:prstGeom>
        </p:spPr>
      </p:pic>
      <p:cxnSp>
        <p:nvCxnSpPr>
          <p:cNvPr id="11" name="直線コネクタ 10"/>
          <p:cNvCxnSpPr>
            <a:stCxn id="7" idx="0"/>
            <a:endCxn id="2" idx="1"/>
          </p:cNvCxnSpPr>
          <p:nvPr/>
        </p:nvCxnSpPr>
        <p:spPr>
          <a:xfrm flipV="1">
            <a:off x="8444816" y="3846897"/>
            <a:ext cx="1399921" cy="861472"/>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051131" y="5199321"/>
            <a:ext cx="1134860" cy="637953"/>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D57F1E4F-1CFF-5643-939E-217C01CDF565}" type="slidenum">
              <a:rPr lang="en-US" smtClean="0"/>
              <a:pPr/>
              <a:t>9</a:t>
            </a:fld>
            <a:endParaRPr lang="en-US" dirty="0"/>
          </a:p>
        </p:txBody>
      </p:sp>
      <p:sp>
        <p:nvSpPr>
          <p:cNvPr id="12" name="スライド番号プレースホルダー 6">
            <a:extLst>
              <a:ext uri="{FF2B5EF4-FFF2-40B4-BE49-F238E27FC236}">
                <a16:creationId xmlns:a16="http://schemas.microsoft.com/office/drawing/2014/main" id="{87C427F9-A2BE-4CF3-AFEB-6581D5C4D765}"/>
              </a:ext>
            </a:extLst>
          </p:cNvPr>
          <p:cNvSpPr txBox="1">
            <a:spLocks/>
          </p:cNvSpPr>
          <p:nvPr/>
        </p:nvSpPr>
        <p:spPr>
          <a:xfrm>
            <a:off x="10665936" y="638111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smtClean="0">
                <a:solidFill>
                  <a:schemeClr val="tx1"/>
                </a:solidFill>
              </a:rPr>
              <a:pPr/>
              <a:t>9</a:t>
            </a:fld>
            <a:endParaRPr lang="en-US" sz="1800" dirty="0">
              <a:solidFill>
                <a:schemeClr val="tx1"/>
              </a:solidFill>
            </a:endParaRPr>
          </a:p>
        </p:txBody>
      </p:sp>
    </p:spTree>
    <p:extLst>
      <p:ext uri="{BB962C8B-B14F-4D97-AF65-F5344CB8AC3E}">
        <p14:creationId xmlns:p14="http://schemas.microsoft.com/office/powerpoint/2010/main" val="1823389337"/>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6290</TotalTime>
  <Words>6472</Words>
  <Application>Microsoft Office PowerPoint</Application>
  <PresentationFormat>ワイド画面</PresentationFormat>
  <Paragraphs>476</Paragraphs>
  <Slides>20</Slides>
  <Notes>20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20</vt:i4>
      </vt:variant>
    </vt:vector>
  </HeadingPairs>
  <TitlesOfParts>
    <vt:vector size="35" baseType="lpstr">
      <vt:lpstr>Arial Unicode MS</vt:lpstr>
      <vt:lpstr>HGP創英角ｺﾞｼｯｸUB</vt:lpstr>
      <vt:lpstr>HGP創英角ﾎﾟｯﾌﾟ体</vt:lpstr>
      <vt:lpstr>HGS創英角ｺﾞｼｯｸUB</vt:lpstr>
      <vt:lpstr>HG丸ｺﾞｼｯｸM-PRO</vt:lpstr>
      <vt:lpstr>ＭＳ Ｐゴシック</vt:lpstr>
      <vt:lpstr>ＭＳ Ｐ明朝</vt:lpstr>
      <vt:lpstr>ＭＳ ゴシック</vt:lpstr>
      <vt:lpstr>ＭＳ 明朝</vt:lpstr>
      <vt:lpstr>游ゴシック</vt:lpstr>
      <vt:lpstr>Bahnschrift</vt:lpstr>
      <vt:lpstr>Calibri</vt:lpstr>
      <vt:lpstr>Calibri Light</vt:lpstr>
      <vt:lpstr>Century</vt:lpstr>
      <vt:lpstr>レトロスペクト</vt:lpstr>
      <vt:lpstr>　生活の場でのAI・IoTの活用風景</vt:lpstr>
      <vt:lpstr>PowerPoint プレゼンテーション</vt:lpstr>
      <vt:lpstr>講演レポート　AI・IoTについて、講演会に参加し、先端研究と将来のAI・IoTの付き合い方を学んだ  　　　　　　　　　　　　　　Ⅰ　国立大学法人 電気通信大学　創立100周年記念講演会　    2018・７・15</vt:lpstr>
      <vt:lpstr>PowerPoint プレゼンテーション</vt:lpstr>
      <vt:lpstr>　　展示とアンケート調査　　　東京都消費者月間【交流フェスタ】　参加　（2018・2019年）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私たちが求めるAI・IoTを活用した 安心・安全な消費生活</dc:title>
  <dc:creator>若葉 野上</dc:creator>
  <cp:lastModifiedBy>棚橋 節子</cp:lastModifiedBy>
  <cp:revision>445</cp:revision>
  <cp:lastPrinted>2020-01-29T14:00:07Z</cp:lastPrinted>
  <dcterms:created xsi:type="dcterms:W3CDTF">2019-04-06T14:55:08Z</dcterms:created>
  <dcterms:modified xsi:type="dcterms:W3CDTF">2020-05-11T01:23:59Z</dcterms:modified>
</cp:coreProperties>
</file>