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92" r:id="rId3"/>
    <p:sldId id="293" r:id="rId4"/>
    <p:sldId id="294" r:id="rId5"/>
    <p:sldId id="295" r:id="rId6"/>
    <p:sldId id="296" r:id="rId7"/>
    <p:sldId id="297" r:id="rId8"/>
    <p:sldId id="298" r:id="rId9"/>
    <p:sldId id="299" r:id="rId10"/>
    <p:sldId id="306" r:id="rId11"/>
    <p:sldId id="300" r:id="rId12"/>
    <p:sldId id="301" r:id="rId13"/>
    <p:sldId id="302" r:id="rId14"/>
    <p:sldId id="310" r:id="rId15"/>
    <p:sldId id="304" r:id="rId16"/>
    <p:sldId id="305" r:id="rId17"/>
    <p:sldId id="307" r:id="rId18"/>
    <p:sldId id="309" r:id="rId19"/>
    <p:sldId id="271" r:id="rId20"/>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rarin@zpost.plala.or.jp"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FFCCFF"/>
    <a:srgbClr val="FF99FF"/>
    <a:srgbClr val="CCFFCC"/>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3910" autoAdjust="0"/>
  </p:normalViewPr>
  <p:slideViewPr>
    <p:cSldViewPr snapToGrid="0" snapToObjects="1">
      <p:cViewPr varScale="1">
        <p:scale>
          <a:sx n="68" d="100"/>
          <a:sy n="68" d="100"/>
        </p:scale>
        <p:origin x="522" y="66"/>
      </p:cViewPr>
      <p:guideLst>
        <p:guide orient="horz" pos="2160"/>
        <p:guide pos="2880"/>
      </p:guideLst>
    </p:cSldViewPr>
  </p:slideViewPr>
  <p:outlineViewPr>
    <p:cViewPr>
      <p:scale>
        <a:sx n="33" d="100"/>
        <a:sy n="33" d="100"/>
      </p:scale>
      <p:origin x="0" y="7008"/>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49" d="100"/>
          <a:sy n="49" d="100"/>
        </p:scale>
        <p:origin x="1668" y="4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B45CA2-DFFE-5E48-8C01-0B39C8C98CE1}" type="datetimeFigureOut">
              <a:rPr lang="ja-JP" altLang="en-US" smtClean="0"/>
              <a:pPr/>
              <a:t>2021/2/21</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C82C1C-0F85-6A4F-B18C-B9FACEF22444}" type="slidenum">
              <a:rPr lang="ja-JP" altLang="en-US" smtClean="0"/>
              <a:pPr/>
              <a:t>‹#›</a:t>
            </a:fld>
            <a:endParaRPr lang="ja-JP" altLang="en-US"/>
          </a:p>
        </p:txBody>
      </p:sp>
    </p:spTree>
    <p:extLst>
      <p:ext uri="{BB962C8B-B14F-4D97-AF65-F5344CB8AC3E}">
        <p14:creationId xmlns:p14="http://schemas.microsoft.com/office/powerpoint/2010/main" val="935796308"/>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jarc.or.jp/data/other/survey/"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j-far.or.jp/wp-content/uploads/2017report_NACS.pdf"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j-far.or.jp/wp-content/uploads/2017report_NACS.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meti.go.jp/committee/kenkyukai/seisan/recycle_car/pdf/002_04_00.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ecomark.jp/nintei/502.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ecomo.or.jp/environment/carshare/carshare_20060622.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gpn.jp/econet/"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wwf.or.jp/activities/activity/3750.html?gclid=CjwKCAjwmtDpBRAQEiwAC6lm466NxrnAV6-MJciJUEM7oIySqXMTxqJRtA_xmWdTfeMWM_sOQ4iOuxoCiAMQAvD_Bw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3r-suishinkyogikai.jp/intro/3r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85000" lnSpcReduction="20000"/>
          </a:bodyPr>
          <a:lstStyle/>
          <a:p>
            <a:pPr marL="342884" indent="-342884">
              <a:spcBef>
                <a:spcPct val="20000"/>
              </a:spcBef>
              <a:defRPr/>
            </a:pPr>
            <a:r>
              <a:rPr lang="ja-JP" altLang="en-US" b="1" dirty="0"/>
              <a:t>■導入</a:t>
            </a:r>
            <a:endParaRPr lang="en-US" altLang="ja-JP" b="1" dirty="0"/>
          </a:p>
          <a:p>
            <a:pPr marL="342884" indent="-342884">
              <a:spcBef>
                <a:spcPct val="20000"/>
              </a:spcBef>
              <a:defRPr/>
            </a:pPr>
            <a:r>
              <a:rPr lang="ja-JP" altLang="en-US" b="1" dirty="0"/>
              <a:t>　この</a:t>
            </a:r>
            <a:r>
              <a:rPr lang="en-US" altLang="ja-JP" b="1" dirty="0"/>
              <a:t>PPT</a:t>
            </a:r>
            <a:r>
              <a:rPr lang="ja-JP" altLang="en-US" b="1" dirty="0"/>
              <a:t>の主旨を述べる</a:t>
            </a:r>
            <a:endParaRPr lang="en-US" altLang="ja-JP" b="1" dirty="0"/>
          </a:p>
          <a:p>
            <a:pPr marL="342884" indent="-342884">
              <a:spcBef>
                <a:spcPct val="20000"/>
              </a:spcBef>
              <a:defRPr/>
            </a:pPr>
            <a:r>
              <a:rPr lang="ja-JP" altLang="en-US" b="1" dirty="0"/>
              <a:t>　　　</a:t>
            </a:r>
            <a:endParaRPr lang="en-US" altLang="ja-JP" b="1" dirty="0"/>
          </a:p>
          <a:p>
            <a:pPr marL="342884" indent="-342884">
              <a:spcBef>
                <a:spcPct val="20000"/>
              </a:spcBef>
              <a:defRPr/>
            </a:pPr>
            <a:r>
              <a:rPr lang="ja-JP" altLang="en-US" b="1" dirty="0"/>
              <a:t>■説明原稿案</a:t>
            </a:r>
            <a:endParaRPr lang="en-US" altLang="ja-JP" b="1" dirty="0"/>
          </a:p>
          <a:p>
            <a:pPr marL="342884" indent="-342884">
              <a:spcBef>
                <a:spcPct val="20000"/>
              </a:spcBef>
              <a:defRPr/>
            </a:pPr>
            <a:endParaRPr lang="en-US" altLang="ja-JP" dirty="0"/>
          </a:p>
          <a:p>
            <a:pPr marL="342884" indent="-342884">
              <a:spcBef>
                <a:spcPct val="20000"/>
              </a:spcBef>
              <a:defRPr/>
            </a:pPr>
            <a:r>
              <a:rPr lang="ja-JP" altLang="en-US" dirty="0"/>
              <a:t>こんにちは。○○○○の△△△△と申します。</a:t>
            </a:r>
            <a:endParaRPr lang="en-US" altLang="ja-JP" dirty="0"/>
          </a:p>
          <a:p>
            <a:pPr marL="342884" indent="-342884">
              <a:spcBef>
                <a:spcPct val="20000"/>
              </a:spcBef>
              <a:defRPr/>
            </a:pPr>
            <a:r>
              <a:rPr lang="ja-JP" altLang="en-US" dirty="0"/>
              <a:t>今日は「もっと自動車リサイクル～限りある資源を大切に使うために～」というテーマでお話しいたします。</a:t>
            </a:r>
            <a:endParaRPr lang="en-US" altLang="ja-JP" dirty="0"/>
          </a:p>
          <a:p>
            <a:pPr marL="342884" indent="-342884">
              <a:spcBef>
                <a:spcPct val="20000"/>
              </a:spcBef>
              <a:defRPr/>
            </a:pPr>
            <a:endParaRPr lang="en-US" altLang="ja-JP" dirty="0"/>
          </a:p>
          <a:p>
            <a:pPr marL="342884" indent="-342884">
              <a:spcBef>
                <a:spcPct val="20000"/>
              </a:spcBef>
              <a:defRPr/>
            </a:pPr>
            <a:r>
              <a:rPr lang="ja-JP" altLang="en-US" dirty="0"/>
              <a:t>最初に、「自動車リサイクルの仕組み」についてご存知の方はどれくらいいらっしゃいますか？</a:t>
            </a:r>
            <a:endParaRPr lang="en-US" altLang="ja-JP" dirty="0"/>
          </a:p>
          <a:p>
            <a:pPr marL="342884" indent="-342884">
              <a:spcBef>
                <a:spcPct val="20000"/>
              </a:spcBef>
              <a:defRPr/>
            </a:pPr>
            <a:r>
              <a:rPr lang="ja-JP" altLang="en-US" dirty="0"/>
              <a:t>　１．仕組みの概要を知っている　２．聞いたことはある　３．全く知らない　（挙手）</a:t>
            </a:r>
            <a:endParaRPr lang="en-US" altLang="ja-JP" dirty="0"/>
          </a:p>
          <a:p>
            <a:pPr marL="342884" indent="-342884">
              <a:spcBef>
                <a:spcPct val="20000"/>
              </a:spcBef>
              <a:defRPr/>
            </a:pPr>
            <a:r>
              <a:rPr lang="ja-JP" altLang="en-US" dirty="0"/>
              <a:t>自動車リサイクル促進センターの調査</a:t>
            </a:r>
            <a:r>
              <a:rPr lang="en-US" altLang="ja-JP" dirty="0"/>
              <a:t>※</a:t>
            </a:r>
            <a:r>
              <a:rPr lang="ja-JP" altLang="en-US" dirty="0"/>
              <a:t>１によりますと、</a:t>
            </a:r>
            <a:r>
              <a:rPr lang="en-US" altLang="ja-JP" dirty="0"/>
              <a:t>3</a:t>
            </a:r>
            <a:r>
              <a:rPr lang="ja-JP" altLang="en-US" dirty="0"/>
              <a:t>か月以内に自動車を購入したばかりの消費者への調査ですが、１．と答えた人は</a:t>
            </a:r>
            <a:r>
              <a:rPr lang="en-US" altLang="ja-JP" dirty="0"/>
              <a:t>22</a:t>
            </a:r>
            <a:r>
              <a:rPr lang="ja-JP" altLang="en-US" dirty="0"/>
              <a:t>％くらいだそうです。</a:t>
            </a:r>
            <a:endParaRPr lang="en-US" altLang="ja-JP" dirty="0"/>
          </a:p>
          <a:p>
            <a:pPr indent="-342884">
              <a:spcBef>
                <a:spcPct val="20000"/>
              </a:spcBef>
              <a:defRPr/>
            </a:pPr>
            <a:endParaRPr lang="en-US" altLang="ja-JP" dirty="0"/>
          </a:p>
          <a:p>
            <a:pPr marL="342884" indent="-342884">
              <a:spcBef>
                <a:spcPct val="20000"/>
              </a:spcBef>
              <a:defRPr/>
            </a:pPr>
            <a:r>
              <a:rPr lang="ja-JP" altLang="en-US" dirty="0"/>
              <a:t>実は、自動車リサイクルは法律の下で適切に行われていると言われています。</a:t>
            </a:r>
            <a:endParaRPr lang="en-US" altLang="ja-JP" dirty="0"/>
          </a:p>
          <a:p>
            <a:pPr marL="342884" indent="-342884">
              <a:spcBef>
                <a:spcPct val="20000"/>
              </a:spcBef>
              <a:defRPr/>
            </a:pPr>
            <a:endParaRPr lang="en-US" altLang="ja-JP" dirty="0"/>
          </a:p>
          <a:p>
            <a:pPr marL="342884" indent="-342884">
              <a:spcBef>
                <a:spcPct val="20000"/>
              </a:spcBef>
              <a:defRPr/>
            </a:pPr>
            <a:r>
              <a:rPr lang="ja-JP" altLang="en-US" dirty="0"/>
              <a:t>でも、貴重な資源を大切に使うために、“もっと”消費者ができることがあるのではないか？</a:t>
            </a:r>
            <a:endParaRPr lang="en-US" altLang="ja-JP" dirty="0"/>
          </a:p>
          <a:p>
            <a:pPr marL="342884" indent="-342884">
              <a:spcBef>
                <a:spcPct val="20000"/>
              </a:spcBef>
              <a:defRPr/>
            </a:pPr>
            <a:r>
              <a:rPr lang="ja-JP" altLang="en-US" dirty="0"/>
              <a:t>（この資料を作成した）</a:t>
            </a:r>
            <a:r>
              <a:rPr lang="en-US" altLang="ja-JP" dirty="0"/>
              <a:t>NACS</a:t>
            </a:r>
            <a:r>
              <a:rPr lang="ja-JP" altLang="en-US" dirty="0"/>
              <a:t>環境委員会はそのような視点から、自動車リサイクルの現状を学び、この冊子を作成しました。</a:t>
            </a:r>
            <a:endParaRPr lang="en-US" altLang="ja-JP" dirty="0"/>
          </a:p>
          <a:p>
            <a:pPr marL="342884" indent="-342884">
              <a:spcBef>
                <a:spcPct val="20000"/>
              </a:spcBef>
              <a:defRPr/>
            </a:pPr>
            <a:r>
              <a:rPr lang="ja-JP" altLang="en-US" dirty="0"/>
              <a:t>このセミナーでは、そのポイントをお伝えしたいと思います。</a:t>
            </a:r>
            <a:endParaRPr lang="en-US" altLang="ja-JP" dirty="0"/>
          </a:p>
          <a:p>
            <a:endParaRPr lang="en-US" altLang="ja-JP" strike="sngStrike" dirty="0">
              <a:solidFill>
                <a:srgbClr val="008000"/>
              </a:solidFill>
            </a:endParaRPr>
          </a:p>
          <a:p>
            <a:endParaRPr lang="en-US" altLang="ja-JP" dirty="0">
              <a:solidFill>
                <a:srgbClr val="008000"/>
              </a:solidFill>
            </a:endParaRPr>
          </a:p>
          <a:p>
            <a:r>
              <a:rPr lang="ja-JP" altLang="en-US" sz="1100" dirty="0">
                <a:solidFill>
                  <a:srgbClr val="008000"/>
                </a:solidFill>
              </a:rPr>
              <a:t>■参考情報</a:t>
            </a:r>
            <a:endParaRPr lang="en-US" altLang="ja-JP" sz="1100" dirty="0">
              <a:solidFill>
                <a:srgbClr val="008000"/>
              </a:solidFill>
            </a:endParaRPr>
          </a:p>
          <a:p>
            <a:r>
              <a:rPr lang="en-US" altLang="ja-JP" sz="1100" dirty="0">
                <a:solidFill>
                  <a:srgbClr val="008000"/>
                </a:solidFill>
              </a:rPr>
              <a:t>※</a:t>
            </a:r>
            <a:r>
              <a:rPr lang="ja-JP" altLang="en-US" sz="1100" dirty="0">
                <a:solidFill>
                  <a:srgbClr val="008000"/>
                </a:solidFill>
              </a:rPr>
              <a:t>１　自動車リサイクルに関する認知調査　</a:t>
            </a:r>
            <a:r>
              <a:rPr lang="en-US" altLang="ja-JP" sz="1100" dirty="0">
                <a:solidFill>
                  <a:srgbClr val="008000"/>
                </a:solidFill>
                <a:hlinkClick r:id="rId3"/>
              </a:rPr>
              <a:t>https://www.jarc.or.jp/data/other/survey/</a:t>
            </a:r>
            <a:endParaRPr lang="en-US" altLang="ja-JP" sz="1100" dirty="0">
              <a:solidFill>
                <a:srgbClr val="008000"/>
              </a:solidFill>
            </a:endParaRPr>
          </a:p>
          <a:p>
            <a:r>
              <a:rPr lang="en-US" altLang="ja-JP" sz="1100" dirty="0">
                <a:solidFill>
                  <a:srgbClr val="008000"/>
                </a:solidFill>
              </a:rPr>
              <a:t>NACS</a:t>
            </a:r>
            <a:r>
              <a:rPr lang="ja-JP" altLang="en-US" sz="1100" dirty="0">
                <a:solidFill>
                  <a:srgbClr val="008000"/>
                </a:solidFill>
              </a:rPr>
              <a:t>環境委員会が</a:t>
            </a:r>
            <a:r>
              <a:rPr lang="en-US" altLang="ja-JP" sz="1100" dirty="0">
                <a:solidFill>
                  <a:srgbClr val="008000"/>
                </a:solidFill>
              </a:rPr>
              <a:t>2018</a:t>
            </a:r>
            <a:r>
              <a:rPr lang="ja-JP" altLang="en-US" sz="1100" dirty="0">
                <a:solidFill>
                  <a:srgbClr val="008000"/>
                </a:solidFill>
              </a:rPr>
              <a:t>年に行ったアンケート「一般消費者に向けた自動車リサイクルに関する認識度調査」</a:t>
            </a:r>
            <a:r>
              <a:rPr lang="en-US" altLang="ja-JP" sz="1100" dirty="0">
                <a:solidFill>
                  <a:srgbClr val="008000"/>
                </a:solidFill>
              </a:rPr>
              <a:t>※</a:t>
            </a:r>
            <a:r>
              <a:rPr lang="ja-JP" altLang="en-US" sz="1100" dirty="0">
                <a:solidFill>
                  <a:srgbClr val="008000"/>
                </a:solidFill>
              </a:rPr>
              <a:t>２では、自動車を持っていない人も含めたアンケートだったこともあり、どのようにリサイクルされているかを「よく知っている」と答えた人は</a:t>
            </a:r>
            <a:r>
              <a:rPr lang="en-US" altLang="ja-JP" sz="1100" dirty="0">
                <a:solidFill>
                  <a:srgbClr val="008000"/>
                </a:solidFill>
              </a:rPr>
              <a:t>15.3</a:t>
            </a:r>
            <a:r>
              <a:rPr lang="ja-JP" altLang="en-US" sz="1100" dirty="0">
                <a:solidFill>
                  <a:srgbClr val="008000"/>
                </a:solidFill>
              </a:rPr>
              <a:t>％でした。</a:t>
            </a:r>
            <a:endParaRPr lang="en-US" altLang="ja-JP" sz="1100" dirty="0">
              <a:solidFill>
                <a:srgbClr val="008000"/>
              </a:solidFill>
            </a:endParaRPr>
          </a:p>
          <a:p>
            <a:r>
              <a:rPr lang="ja-JP" altLang="en-US" sz="1100" dirty="0">
                <a:solidFill>
                  <a:srgbClr val="008000"/>
                </a:solidFill>
              </a:rPr>
              <a:t>なお、自動車リサイクル法については、冊子の</a:t>
            </a:r>
            <a:r>
              <a:rPr lang="en-US" altLang="ja-JP" sz="1100" dirty="0">
                <a:solidFill>
                  <a:srgbClr val="008000"/>
                </a:solidFill>
              </a:rPr>
              <a:t>p5-6</a:t>
            </a:r>
            <a:r>
              <a:rPr lang="ja-JP" altLang="en-US" sz="1100" dirty="0">
                <a:solidFill>
                  <a:srgbClr val="008000"/>
                </a:solidFill>
              </a:rPr>
              <a:t>の下にあるコラムを参照ください。</a:t>
            </a:r>
            <a:endParaRPr lang="en-US" altLang="ja-JP" sz="1100" dirty="0">
              <a:solidFill>
                <a:srgbClr val="008000"/>
              </a:solidFill>
            </a:endParaRPr>
          </a:p>
          <a:p>
            <a:r>
              <a:rPr lang="en-US" altLang="ja-JP" sz="1100" dirty="0">
                <a:solidFill>
                  <a:srgbClr val="008000"/>
                </a:solidFill>
              </a:rPr>
              <a:t>※</a:t>
            </a:r>
            <a:r>
              <a:rPr lang="ja-JP" altLang="en-US" sz="1100" dirty="0">
                <a:solidFill>
                  <a:srgbClr val="008000"/>
                </a:solidFill>
              </a:rPr>
              <a:t>２　</a:t>
            </a:r>
            <a:r>
              <a:rPr lang="en-US" altLang="ja-JP" sz="1100" dirty="0">
                <a:solidFill>
                  <a:srgbClr val="008000"/>
                </a:solidFill>
                <a:hlinkClick r:id="rId4"/>
              </a:rPr>
              <a:t>https://j-far.or.jp/wp-content/uploads/2017report_NACS.pdf</a:t>
            </a:r>
            <a:r>
              <a:rPr lang="ja-JP" altLang="en-US" sz="1100" dirty="0">
                <a:solidFill>
                  <a:srgbClr val="008000"/>
                </a:solidFill>
              </a:rPr>
              <a:t>　</a:t>
            </a:r>
            <a:r>
              <a:rPr lang="en-US" altLang="ja-JP" sz="1100" dirty="0">
                <a:solidFill>
                  <a:srgbClr val="008000"/>
                </a:solidFill>
              </a:rPr>
              <a:t>16</a:t>
            </a:r>
            <a:r>
              <a:rPr lang="ja-JP" altLang="en-US" sz="1100" dirty="0">
                <a:solidFill>
                  <a:srgbClr val="008000"/>
                </a:solidFill>
              </a:rPr>
              <a:t>～</a:t>
            </a:r>
            <a:r>
              <a:rPr lang="en-US" altLang="ja-JP" sz="1100" dirty="0">
                <a:solidFill>
                  <a:srgbClr val="008000"/>
                </a:solidFill>
              </a:rPr>
              <a:t>39</a:t>
            </a:r>
            <a:r>
              <a:rPr lang="ja-JP" altLang="en-US" sz="1100" dirty="0">
                <a:solidFill>
                  <a:srgbClr val="008000"/>
                </a:solidFill>
              </a:rPr>
              <a:t>ページ　参照</a:t>
            </a:r>
            <a:endParaRPr lang="en-US" altLang="ja-JP" sz="1100" dirty="0">
              <a:solidFill>
                <a:srgbClr val="008000"/>
              </a:solidFill>
            </a:endParaRPr>
          </a:p>
          <a:p>
            <a:endParaRPr lang="en-US" altLang="ja-JP" dirty="0">
              <a:solidFill>
                <a:srgbClr val="008000"/>
              </a:solidFill>
            </a:endParaRPr>
          </a:p>
        </p:txBody>
      </p:sp>
      <p:sp>
        <p:nvSpPr>
          <p:cNvPr id="4" name="スライド番号プレースホルダー 3"/>
          <p:cNvSpPr>
            <a:spLocks noGrp="1"/>
          </p:cNvSpPr>
          <p:nvPr>
            <p:ph type="sldNum" sz="quarter" idx="10"/>
          </p:nvPr>
        </p:nvSpPr>
        <p:spPr/>
        <p:txBody>
          <a:bodyPr/>
          <a:lstStyle/>
          <a:p>
            <a:fld id="{4CC82C1C-0F85-6A4F-B18C-B9FACEF22444}" type="slidenum">
              <a:rPr lang="ja-JP" altLang="en-US" smtClean="0"/>
              <a:pPr/>
              <a:t>1</a:t>
            </a:fld>
            <a:endParaRPr lang="ja-JP" altLang="en-US"/>
          </a:p>
        </p:txBody>
      </p:sp>
    </p:spTree>
    <p:extLst>
      <p:ext uri="{BB962C8B-B14F-4D97-AF65-F5344CB8AC3E}">
        <p14:creationId xmlns:p14="http://schemas.microsoft.com/office/powerpoint/2010/main" val="3008980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a:xfrm>
            <a:off x="685800" y="4343399"/>
            <a:ext cx="5486400" cy="4185459"/>
          </a:xfrm>
        </p:spPr>
        <p:txBody>
          <a:bodyPr tIns="0" bIns="0">
            <a:normAutofit fontScale="25000" lnSpcReduction="20000"/>
          </a:bodyPr>
          <a:lstStyle/>
          <a:p>
            <a:pPr>
              <a:lnSpc>
                <a:spcPct val="120000"/>
              </a:lnSpc>
            </a:pPr>
            <a:r>
              <a:rPr lang="ja-JP" altLang="en-US" sz="4000" b="1" dirty="0"/>
              <a:t>■私たちにできること２</a:t>
            </a:r>
            <a:r>
              <a:rPr kumimoji="1" lang="ja-JP" altLang="en-US" sz="4000" dirty="0"/>
              <a:t>　「リサイクル部品について知ろう」</a:t>
            </a:r>
            <a:endParaRPr kumimoji="1" lang="en-US" altLang="ja-JP" sz="4000" dirty="0"/>
          </a:p>
          <a:p>
            <a:pPr>
              <a:lnSpc>
                <a:spcPct val="120000"/>
              </a:lnSpc>
            </a:pPr>
            <a:r>
              <a:rPr kumimoji="1" lang="ja-JP" altLang="en-US" sz="4000" b="1" dirty="0"/>
              <a:t>　「リサイクル部品</a:t>
            </a:r>
            <a:r>
              <a:rPr lang="ja-JP" altLang="en-US" sz="4000" b="1" dirty="0"/>
              <a:t>」は「リユース部品」と「リビルト部品」があること、そしてその違いを理解する</a:t>
            </a:r>
            <a:endParaRPr kumimoji="1" lang="en-US" altLang="ja-JP" sz="4000" b="1" dirty="0"/>
          </a:p>
          <a:p>
            <a:pPr>
              <a:lnSpc>
                <a:spcPct val="170000"/>
              </a:lnSpc>
            </a:pPr>
            <a:endParaRPr lang="en-US" altLang="ja-JP" sz="4000" dirty="0"/>
          </a:p>
          <a:p>
            <a:pPr lvl="0">
              <a:lnSpc>
                <a:spcPct val="120000"/>
              </a:lnSpc>
              <a:defRPr/>
            </a:pPr>
            <a:r>
              <a:rPr lang="ja-JP" altLang="en-US" sz="4000" b="1" dirty="0"/>
              <a:t>■説明原稿案</a:t>
            </a:r>
            <a:endParaRPr lang="en-US" altLang="ja-JP" sz="4000" b="1" dirty="0"/>
          </a:p>
          <a:p>
            <a:pPr>
              <a:lnSpc>
                <a:spcPct val="120000"/>
              </a:lnSpc>
              <a:defRPr/>
            </a:pPr>
            <a:endParaRPr lang="en-US" altLang="ja-JP" sz="4000" dirty="0"/>
          </a:p>
          <a:p>
            <a:pPr>
              <a:lnSpc>
                <a:spcPct val="120000"/>
              </a:lnSpc>
              <a:defRPr/>
            </a:pPr>
            <a:r>
              <a:rPr lang="en-US" altLang="ja-JP" sz="4000" dirty="0"/>
              <a:t>2018</a:t>
            </a:r>
            <a:r>
              <a:rPr lang="ja-JP" altLang="en-US" sz="4000" dirty="0"/>
              <a:t>年</a:t>
            </a:r>
            <a:r>
              <a:rPr lang="en-US" altLang="ja-JP" sz="4000" dirty="0"/>
              <a:t>5</a:t>
            </a:r>
            <a:r>
              <a:rPr lang="ja-JP" altLang="en-US" sz="4000" dirty="0"/>
              <a:t>月に</a:t>
            </a:r>
            <a:r>
              <a:rPr lang="en-US" altLang="ja-JP" sz="4000" dirty="0"/>
              <a:t>NACS</a:t>
            </a:r>
            <a:r>
              <a:rPr lang="ja-JP" altLang="en-US" sz="4000" dirty="0"/>
              <a:t>環境委員会が行った「一般消費者に向けた自動車リサイクルに関する認識度調査」</a:t>
            </a:r>
            <a:r>
              <a:rPr lang="en-US" altLang="ja-JP" sz="4000" dirty="0"/>
              <a:t>※</a:t>
            </a:r>
            <a:r>
              <a:rPr lang="ja-JP" altLang="en-US" sz="4000" dirty="0"/>
              <a:t>１（以下、アンケートとする）　では、回答者の</a:t>
            </a:r>
            <a:r>
              <a:rPr lang="en-US" altLang="ja-JP" sz="4000" dirty="0"/>
              <a:t>8</a:t>
            </a:r>
            <a:r>
              <a:rPr lang="ja-JP" altLang="en-US" sz="4000" dirty="0"/>
              <a:t>割以上の人が、修理の際などに補修部品として、「リサイクル部品」を選択できることを「知らない」と答えていました。</a:t>
            </a:r>
            <a:endParaRPr lang="en-US" altLang="ja-JP" sz="4000" dirty="0"/>
          </a:p>
          <a:p>
            <a:pPr>
              <a:lnSpc>
                <a:spcPct val="120000"/>
              </a:lnSpc>
              <a:defRPr/>
            </a:pPr>
            <a:r>
              <a:rPr lang="ja-JP" altLang="en-US" sz="4000" dirty="0"/>
              <a:t>まず、「リサイクル部品」とはどういうものかをご紹介したいと思います。</a:t>
            </a:r>
            <a:endParaRPr lang="en-US" altLang="ja-JP" sz="4000" dirty="0"/>
          </a:p>
          <a:p>
            <a:pPr>
              <a:lnSpc>
                <a:spcPct val="120000"/>
              </a:lnSpc>
              <a:defRPr/>
            </a:pPr>
            <a:endParaRPr lang="en-US" altLang="ja-JP" sz="4000" dirty="0"/>
          </a:p>
          <a:p>
            <a:pPr>
              <a:lnSpc>
                <a:spcPct val="120000"/>
              </a:lnSpc>
              <a:defRPr/>
            </a:pPr>
            <a:r>
              <a:rPr lang="ja-JP" altLang="en-US" sz="4000" dirty="0"/>
              <a:t>「リサイクル部品」とは、適正処理された使用済自動車（廃車）から取り外した部品です。</a:t>
            </a:r>
            <a:endParaRPr lang="en-US" altLang="ja-JP" sz="4000" dirty="0"/>
          </a:p>
          <a:p>
            <a:pPr>
              <a:lnSpc>
                <a:spcPct val="120000"/>
              </a:lnSpc>
              <a:defRPr/>
            </a:pPr>
            <a:r>
              <a:rPr lang="ja-JP" altLang="en-US" sz="4000" dirty="0"/>
              <a:t>「リサイクル部品」には、「リユース部品」と「リビルト部品」があります。</a:t>
            </a:r>
            <a:endParaRPr lang="en-US" altLang="ja-JP" sz="4000" dirty="0"/>
          </a:p>
          <a:p>
            <a:pPr>
              <a:lnSpc>
                <a:spcPct val="120000"/>
              </a:lnSpc>
              <a:defRPr/>
            </a:pPr>
            <a:r>
              <a:rPr lang="ja-JP" altLang="en-US" sz="4000" dirty="0"/>
              <a:t>「リユース部品」は、使用済自動車から利用できる部品を取外し、分解等の手を加えず、目視・現車・テスター等による点検を行い、清掃・美化を施し商品化された再利用の部品のことです。</a:t>
            </a:r>
            <a:endParaRPr lang="en-US" altLang="ja-JP" sz="4000" dirty="0"/>
          </a:p>
          <a:p>
            <a:pPr>
              <a:lnSpc>
                <a:spcPct val="120000"/>
              </a:lnSpc>
              <a:defRPr/>
            </a:pPr>
            <a:endParaRPr lang="en-US" altLang="ja-JP" sz="4000" dirty="0"/>
          </a:p>
          <a:p>
            <a:pPr>
              <a:lnSpc>
                <a:spcPct val="120000"/>
              </a:lnSpc>
              <a:defRPr/>
            </a:pPr>
            <a:r>
              <a:rPr lang="ja-JP" altLang="en-US" sz="4000" dirty="0"/>
              <a:t>また、「リビルト部品」は、使用済自動車から取外した部品や、修理の際に発生した交換部品等をベースに磨耗・劣化した構成部品を新品と交換、再組立し、テスターを用いて品質確認を行い商品化された再生利用の部品のことです。</a:t>
            </a:r>
            <a:r>
              <a:rPr lang="en-US" altLang="ja-JP" sz="4000" dirty="0"/>
              <a:t>※</a:t>
            </a:r>
            <a:r>
              <a:rPr lang="ja-JP" altLang="en-US" sz="4000" dirty="0"/>
              <a:t>２</a:t>
            </a:r>
            <a:endParaRPr lang="en-US" altLang="ja-JP" sz="4000" dirty="0"/>
          </a:p>
          <a:p>
            <a:pPr>
              <a:lnSpc>
                <a:spcPct val="120000"/>
              </a:lnSpc>
              <a:defRPr/>
            </a:pPr>
            <a:r>
              <a:rPr lang="ja-JP" altLang="en-US" sz="4000" dirty="0"/>
              <a:t>毎年１０、１１月に、関係団体</a:t>
            </a:r>
            <a:r>
              <a:rPr lang="en-US" altLang="ja-JP" sz="4000" dirty="0"/>
              <a:t>※</a:t>
            </a:r>
            <a:r>
              <a:rPr lang="ja-JP" altLang="en-US" sz="4000" dirty="0"/>
              <a:t>３が集まって行われる「消費者向けの自動車リサイクル部品活用推進キャンペーン」で、「リサイクル部品」を知る人もいることと思います。</a:t>
            </a:r>
          </a:p>
          <a:p>
            <a:endParaRPr lang="en-US" altLang="ja-JP" sz="4000" dirty="0">
              <a:solidFill>
                <a:srgbClr val="008000"/>
              </a:solidFill>
            </a:endParaRPr>
          </a:p>
          <a:p>
            <a:endParaRPr lang="en-US" altLang="ja-JP" sz="4000" dirty="0">
              <a:solidFill>
                <a:srgbClr val="008000"/>
              </a:solidFill>
            </a:endParaRPr>
          </a:p>
          <a:p>
            <a:r>
              <a:rPr lang="ja-JP" altLang="en-US" sz="3600" dirty="0">
                <a:solidFill>
                  <a:srgbClr val="008000"/>
                </a:solidFill>
              </a:rPr>
              <a:t>■参考情報</a:t>
            </a:r>
            <a:endParaRPr lang="en-US" altLang="ja-JP" sz="3600" dirty="0">
              <a:solidFill>
                <a:srgbClr val="008000"/>
              </a:solidFill>
            </a:endParaRPr>
          </a:p>
          <a:p>
            <a:r>
              <a:rPr lang="ja-JP" altLang="en-US" sz="3600" dirty="0">
                <a:solidFill>
                  <a:srgbClr val="008000"/>
                </a:solidFill>
              </a:rPr>
              <a:t>　</a:t>
            </a:r>
            <a:r>
              <a:rPr lang="en-US" altLang="ja-JP" sz="3600" dirty="0">
                <a:solidFill>
                  <a:srgbClr val="008000"/>
                </a:solidFill>
              </a:rPr>
              <a:t>※</a:t>
            </a:r>
            <a:r>
              <a:rPr lang="ja-JP" altLang="en-US" sz="3600" dirty="0">
                <a:solidFill>
                  <a:srgbClr val="008000"/>
                </a:solidFill>
              </a:rPr>
              <a:t>１　</a:t>
            </a:r>
            <a:r>
              <a:rPr lang="en-US" altLang="ja-JP" sz="3600" dirty="0">
                <a:solidFill>
                  <a:srgbClr val="008000"/>
                </a:solidFill>
              </a:rPr>
              <a:t>2017 </a:t>
            </a:r>
            <a:r>
              <a:rPr lang="ja-JP" altLang="ja-JP" sz="3600" dirty="0">
                <a:solidFill>
                  <a:srgbClr val="008000"/>
                </a:solidFill>
              </a:rPr>
              <a:t>年度 自動車リサイクルに関する消費者への周知活動</a:t>
            </a:r>
            <a:r>
              <a:rPr lang="ja-JP" altLang="en-US" sz="3600" dirty="0">
                <a:solidFill>
                  <a:srgbClr val="008000"/>
                </a:solidFill>
              </a:rPr>
              <a:t>報告書：　</a:t>
            </a:r>
            <a:endParaRPr lang="en-US" altLang="ja-JP" sz="3600" dirty="0">
              <a:solidFill>
                <a:srgbClr val="008000"/>
              </a:solidFill>
            </a:endParaRPr>
          </a:p>
          <a:p>
            <a:r>
              <a:rPr lang="ja-JP" altLang="en-US" sz="3600" dirty="0">
                <a:solidFill>
                  <a:srgbClr val="008000"/>
                </a:solidFill>
              </a:rPr>
              <a:t>　　　　　</a:t>
            </a:r>
            <a:r>
              <a:rPr lang="en-US" altLang="ja-JP" sz="3600" dirty="0">
                <a:solidFill>
                  <a:srgbClr val="008000"/>
                </a:solidFill>
                <a:hlinkClick r:id="rId3"/>
              </a:rPr>
              <a:t>https://j-far.or.jp/wp-content/uploads/2017report_NACS.pdf</a:t>
            </a:r>
            <a:r>
              <a:rPr lang="ja-JP" altLang="en-US" sz="3600" dirty="0">
                <a:solidFill>
                  <a:srgbClr val="008000"/>
                </a:solidFill>
              </a:rPr>
              <a:t>　　</a:t>
            </a:r>
            <a:r>
              <a:rPr lang="en-US" altLang="ja-JP" sz="3600" dirty="0">
                <a:solidFill>
                  <a:srgbClr val="008000"/>
                </a:solidFill>
              </a:rPr>
              <a:t>16</a:t>
            </a:r>
            <a:r>
              <a:rPr lang="ja-JP" altLang="en-US" sz="3600" dirty="0">
                <a:solidFill>
                  <a:srgbClr val="008000"/>
                </a:solidFill>
              </a:rPr>
              <a:t>～</a:t>
            </a:r>
            <a:r>
              <a:rPr lang="en-US" altLang="ja-JP" sz="3600" dirty="0">
                <a:solidFill>
                  <a:srgbClr val="008000"/>
                </a:solidFill>
              </a:rPr>
              <a:t>39</a:t>
            </a:r>
            <a:r>
              <a:rPr lang="ja-JP" altLang="en-US" sz="3600" dirty="0">
                <a:solidFill>
                  <a:srgbClr val="008000"/>
                </a:solidFill>
              </a:rPr>
              <a:t>ページ　参照</a:t>
            </a:r>
            <a:endParaRPr lang="en-US" altLang="ja-JP" sz="3600" dirty="0">
              <a:solidFill>
                <a:srgbClr val="008000"/>
              </a:solidFill>
            </a:endParaRPr>
          </a:p>
          <a:p>
            <a:r>
              <a:rPr lang="ja-JP" altLang="en-US" sz="3600" dirty="0">
                <a:solidFill>
                  <a:srgbClr val="008000"/>
                </a:solidFill>
              </a:rPr>
              <a:t>　</a:t>
            </a:r>
            <a:r>
              <a:rPr lang="en-US" altLang="ja-JP" sz="3600" dirty="0">
                <a:solidFill>
                  <a:srgbClr val="008000"/>
                </a:solidFill>
              </a:rPr>
              <a:t>※</a:t>
            </a:r>
            <a:r>
              <a:rPr lang="ja-JP" altLang="en-US" sz="3600" dirty="0">
                <a:solidFill>
                  <a:srgbClr val="008000"/>
                </a:solidFill>
              </a:rPr>
              <a:t>２　リサイクル部品に関する説明は、</a:t>
            </a:r>
            <a:r>
              <a:rPr lang="en-US" altLang="ja-JP" sz="3600" dirty="0">
                <a:solidFill>
                  <a:srgbClr val="008000"/>
                </a:solidFill>
              </a:rPr>
              <a:t>JARC</a:t>
            </a:r>
            <a:r>
              <a:rPr lang="ja-JP" altLang="en-US" sz="3600" dirty="0">
                <a:solidFill>
                  <a:srgbClr val="008000"/>
                </a:solidFill>
              </a:rPr>
              <a:t>の</a:t>
            </a:r>
            <a:r>
              <a:rPr lang="en-US" altLang="ja-JP" sz="3600" dirty="0">
                <a:solidFill>
                  <a:srgbClr val="008000"/>
                </a:solidFill>
              </a:rPr>
              <a:t>『</a:t>
            </a:r>
            <a:r>
              <a:rPr lang="ja-JP" altLang="en-US" sz="3600" dirty="0">
                <a:solidFill>
                  <a:srgbClr val="008000"/>
                </a:solidFill>
              </a:rPr>
              <a:t>使い終わっても</a:t>
            </a:r>
            <a:r>
              <a:rPr lang="en-US" altLang="ja-JP" sz="3600" dirty="0">
                <a:solidFill>
                  <a:srgbClr val="008000"/>
                </a:solidFill>
              </a:rPr>
              <a:t>99%</a:t>
            </a:r>
            <a:r>
              <a:rPr lang="ja-JP" altLang="en-US" sz="3600" dirty="0">
                <a:solidFill>
                  <a:srgbClr val="008000"/>
                </a:solidFill>
              </a:rPr>
              <a:t>が資源に</a:t>
            </a:r>
            <a:r>
              <a:rPr lang="en-US" altLang="ja-JP" sz="3600" dirty="0">
                <a:solidFill>
                  <a:srgbClr val="008000"/>
                </a:solidFill>
              </a:rPr>
              <a:t>』</a:t>
            </a:r>
            <a:r>
              <a:rPr lang="ja-JP" altLang="en-US" sz="3600" dirty="0">
                <a:solidFill>
                  <a:srgbClr val="008000"/>
                </a:solidFill>
              </a:rPr>
              <a:t>から抜粋</a:t>
            </a:r>
          </a:p>
          <a:p>
            <a:r>
              <a:rPr lang="ja-JP" altLang="en-US" sz="3600" dirty="0">
                <a:solidFill>
                  <a:srgbClr val="008000"/>
                </a:solidFill>
              </a:rPr>
              <a:t>　</a:t>
            </a:r>
            <a:r>
              <a:rPr lang="en-US" altLang="ja-JP" sz="3600" dirty="0">
                <a:solidFill>
                  <a:srgbClr val="008000"/>
                </a:solidFill>
              </a:rPr>
              <a:t>※</a:t>
            </a:r>
            <a:r>
              <a:rPr lang="ja-JP" altLang="en-US" sz="3600" dirty="0">
                <a:solidFill>
                  <a:srgbClr val="008000"/>
                </a:solidFill>
              </a:rPr>
              <a:t>３　関係団体：一般社団法人日本自動車リサイクル部品協議会、</a:t>
            </a:r>
            <a:endParaRPr lang="en-US" altLang="ja-JP" sz="3600" dirty="0">
              <a:solidFill>
                <a:srgbClr val="008000"/>
              </a:solidFill>
            </a:endParaRPr>
          </a:p>
          <a:p>
            <a:r>
              <a:rPr lang="ja-JP" altLang="en-US" sz="3600" dirty="0">
                <a:solidFill>
                  <a:srgbClr val="008000"/>
                </a:solidFill>
              </a:rPr>
              <a:t>　　　　　一般社団法人日本損害保険協会、一般社団法人日本自動車整備振興会連合、</a:t>
            </a:r>
            <a:endParaRPr lang="en-US" altLang="ja-JP" sz="3600" dirty="0">
              <a:solidFill>
                <a:srgbClr val="008000"/>
              </a:solidFill>
            </a:endParaRPr>
          </a:p>
          <a:p>
            <a:r>
              <a:rPr lang="ja-JP" altLang="en-US" sz="3600" dirty="0">
                <a:solidFill>
                  <a:srgbClr val="008000"/>
                </a:solidFill>
              </a:rPr>
              <a:t>　　　　　一般社団法人日本中古自動車販売協会連合会、日本自動車車体整備協同組合連合会</a:t>
            </a:r>
            <a:endParaRPr lang="en-US" altLang="ja-JP" sz="3600" dirty="0">
              <a:solidFill>
                <a:srgbClr val="008000"/>
              </a:solidFill>
            </a:endParaRPr>
          </a:p>
        </p:txBody>
      </p:sp>
      <p:sp>
        <p:nvSpPr>
          <p:cNvPr id="4" name="スライド番号プレースホルダ 3"/>
          <p:cNvSpPr>
            <a:spLocks noGrp="1"/>
          </p:cNvSpPr>
          <p:nvPr>
            <p:ph type="sldNum" sz="quarter" idx="10"/>
          </p:nvPr>
        </p:nvSpPr>
        <p:spPr/>
        <p:txBody>
          <a:bodyPr/>
          <a:lstStyle/>
          <a:p>
            <a:fld id="{06FD012F-E874-405B-84C4-D89118D683BF}" type="slidenum">
              <a:rPr kumimoji="1" lang="ja-JP" altLang="en-US" smtClean="0"/>
              <a:pPr/>
              <a:t>10</a:t>
            </a:fld>
            <a:endParaRPr kumimoji="1" lang="ja-JP" altLang="en-US"/>
          </a:p>
        </p:txBody>
      </p:sp>
    </p:spTree>
    <p:extLst>
      <p:ext uri="{BB962C8B-B14F-4D97-AF65-F5344CB8AC3E}">
        <p14:creationId xmlns:p14="http://schemas.microsoft.com/office/powerpoint/2010/main" val="1754744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lnSpc>
                <a:spcPct val="120000"/>
              </a:lnSpc>
            </a:pPr>
            <a:r>
              <a:rPr lang="ja-JP" altLang="en-US" sz="1000" b="1" dirty="0">
                <a:latin typeface="+mn-ea"/>
              </a:rPr>
              <a:t>■私たちにできること２</a:t>
            </a:r>
            <a:r>
              <a:rPr lang="ja-JP" altLang="en-US" sz="1000" dirty="0"/>
              <a:t>　「リサイクル部品について知ろう」</a:t>
            </a:r>
            <a:endParaRPr lang="en-US" altLang="ja-JP" sz="1000" dirty="0"/>
          </a:p>
          <a:p>
            <a:pPr>
              <a:lnSpc>
                <a:spcPct val="120000"/>
              </a:lnSpc>
            </a:pPr>
            <a:r>
              <a:rPr lang="ja-JP" altLang="en-US" sz="1000" b="1" dirty="0">
                <a:latin typeface="+mn-ea"/>
              </a:rPr>
              <a:t>　補修部品として「リサイクル部品」の選択をした場合の利点を知る</a:t>
            </a:r>
            <a:endParaRPr lang="en-US" altLang="ja-JP" sz="1000" b="1" dirty="0">
              <a:latin typeface="+mn-ea"/>
            </a:endParaRPr>
          </a:p>
          <a:p>
            <a:pPr lvl="0">
              <a:lnSpc>
                <a:spcPct val="160000"/>
              </a:lnSpc>
            </a:pPr>
            <a:endParaRPr lang="en-US" altLang="ja-JP" sz="1000" dirty="0"/>
          </a:p>
          <a:p>
            <a:pPr lvl="0">
              <a:defRPr/>
            </a:pPr>
            <a:r>
              <a:rPr lang="ja-JP" altLang="en-US" sz="1000" b="1" dirty="0">
                <a:latin typeface="+mn-ea"/>
              </a:rPr>
              <a:t>■説明原稿案</a:t>
            </a:r>
            <a:endParaRPr lang="en-US" altLang="ja-JP" sz="1000" b="1" dirty="0">
              <a:latin typeface="+mn-ea"/>
            </a:endParaRPr>
          </a:p>
          <a:p>
            <a:pPr lvl="0">
              <a:defRPr/>
            </a:pPr>
            <a:endParaRPr lang="en-US" altLang="ja-JP" sz="1000" dirty="0"/>
          </a:p>
          <a:p>
            <a:pPr>
              <a:defRPr/>
            </a:pPr>
            <a:r>
              <a:rPr lang="ja-JP" altLang="en-US" sz="1000" dirty="0"/>
              <a:t>それでは、補修部品として「リサイクル部品」を使うと、どんなよいことがあるのでしょうか。</a:t>
            </a:r>
            <a:endParaRPr lang="en-US" altLang="ja-JP" sz="1000" dirty="0"/>
          </a:p>
          <a:p>
            <a:pPr>
              <a:defRPr/>
            </a:pPr>
            <a:r>
              <a:rPr lang="ja-JP" altLang="en-US" sz="1000" dirty="0"/>
              <a:t>これは、</a:t>
            </a:r>
            <a:r>
              <a:rPr lang="en-US" altLang="ja-JP" sz="1000" dirty="0"/>
              <a:t>Green Point Club</a:t>
            </a:r>
            <a:r>
              <a:rPr lang="ja-JP" altLang="en-US" sz="1000" dirty="0"/>
              <a:t>という団体が公開しているデータです。</a:t>
            </a:r>
            <a:endParaRPr lang="en-US" altLang="ja-JP" sz="1000" dirty="0"/>
          </a:p>
          <a:p>
            <a:pPr>
              <a:defRPr/>
            </a:pPr>
            <a:r>
              <a:rPr lang="ja-JP" altLang="en-US" sz="1000" dirty="0"/>
              <a:t>ここに示されている数字は、補修部品として「リサイクル部品」を使うと、新品部品を使った時より</a:t>
            </a:r>
            <a:endParaRPr lang="en-US" altLang="ja-JP" sz="1000" dirty="0"/>
          </a:p>
          <a:p>
            <a:pPr>
              <a:defRPr/>
            </a:pPr>
            <a:r>
              <a:rPr lang="ja-JP" altLang="en-US" sz="1000" dirty="0"/>
              <a:t>どれだけ</a:t>
            </a:r>
            <a:r>
              <a:rPr lang="en-US" altLang="ja-JP" sz="1000" dirty="0"/>
              <a:t>CO</a:t>
            </a:r>
            <a:r>
              <a:rPr lang="ja-JP" altLang="en-US" sz="1000" dirty="0"/>
              <a:t>２が削減されるかを表しています。</a:t>
            </a:r>
            <a:endParaRPr lang="en-US" altLang="ja-JP" sz="1000" dirty="0"/>
          </a:p>
          <a:p>
            <a:pPr>
              <a:defRPr/>
            </a:pPr>
            <a:endParaRPr lang="en-US" altLang="ja-JP" sz="1000" dirty="0"/>
          </a:p>
          <a:p>
            <a:pPr>
              <a:defRPr/>
            </a:pPr>
            <a:r>
              <a:rPr lang="ja-JP" altLang="en-US" sz="1000" dirty="0"/>
              <a:t>例えば、フロントウインドウのシールドガラスの「リユース部品」を使うと、新品部品を使うより、</a:t>
            </a:r>
            <a:endParaRPr lang="en-US" altLang="ja-JP" sz="1000" dirty="0"/>
          </a:p>
          <a:p>
            <a:pPr>
              <a:defRPr/>
            </a:pPr>
            <a:r>
              <a:rPr lang="ja-JP" altLang="en-US" sz="1000" dirty="0"/>
              <a:t>３０．７</a:t>
            </a:r>
            <a:r>
              <a:rPr lang="en-US" altLang="ja-JP" sz="1000" dirty="0"/>
              <a:t>Kg/CO</a:t>
            </a:r>
            <a:r>
              <a:rPr lang="ja-JP" altLang="en-US" sz="1000" dirty="0"/>
              <a:t>２が削減されるということです。</a:t>
            </a:r>
            <a:endParaRPr lang="en-US" altLang="ja-JP" sz="1000" dirty="0"/>
          </a:p>
          <a:p>
            <a:pPr>
              <a:defRPr/>
            </a:pPr>
            <a:r>
              <a:rPr lang="ja-JP" altLang="en-US" sz="1000" dirty="0"/>
              <a:t>また、「リユース部品」の方が「リビルト部品」より、当然ですが、削減効果が大きいことが読み取れます。</a:t>
            </a:r>
            <a:endParaRPr lang="en-US" altLang="ja-JP" sz="1000" dirty="0"/>
          </a:p>
          <a:p>
            <a:pPr>
              <a:defRPr/>
            </a:pPr>
            <a:endParaRPr lang="en-US" altLang="ja-JP" sz="1000" dirty="0"/>
          </a:p>
          <a:p>
            <a:pPr>
              <a:defRPr/>
            </a:pPr>
            <a:r>
              <a:rPr lang="ja-JP" altLang="en-US" sz="1000" dirty="0"/>
              <a:t>消費者にとってはお財布にも優しいことは、嬉しいことです。</a:t>
            </a:r>
            <a:endParaRPr lang="en-US" altLang="ja-JP" sz="1000" dirty="0"/>
          </a:p>
          <a:p>
            <a:r>
              <a:rPr lang="ja-JP" altLang="ja-JP" sz="1000" dirty="0"/>
              <a:t>リサイクル部品の価格は一般的に新品部品より安価ですが、どれくらい安くなるか（場合によっては安くならないか？）は部品の価格や配送料、時期や工賃などによりますので、きちんと確認が必要</a:t>
            </a:r>
            <a:r>
              <a:rPr lang="ja-JP" altLang="ja-JP" sz="1000"/>
              <a:t>です。</a:t>
            </a:r>
            <a:endParaRPr lang="ja-JP" altLang="ja-JP" sz="1000" dirty="0"/>
          </a:p>
          <a:p>
            <a:endParaRPr lang="en-US" altLang="ja-JP" sz="1000" dirty="0">
              <a:solidFill>
                <a:srgbClr val="FF0000"/>
              </a:solidFill>
            </a:endParaRPr>
          </a:p>
          <a:p>
            <a:endParaRPr lang="en-US" altLang="ja-JP" sz="1000" dirty="0">
              <a:solidFill>
                <a:srgbClr val="FF0000"/>
              </a:solidFill>
            </a:endParaRPr>
          </a:p>
          <a:p>
            <a:endParaRPr lang="en-US" altLang="ja-JP" sz="1000" dirty="0">
              <a:solidFill>
                <a:srgbClr val="FF0000"/>
              </a:solidFill>
            </a:endParaRPr>
          </a:p>
          <a:p>
            <a:endParaRPr lang="en-US" altLang="ja-JP" sz="1000" dirty="0">
              <a:solidFill>
                <a:srgbClr val="FF0000"/>
              </a:solidFill>
            </a:endParaRPr>
          </a:p>
          <a:p>
            <a:endParaRPr lang="en-US" altLang="ja-JP" sz="1000" dirty="0">
              <a:solidFill>
                <a:srgbClr val="FF0000"/>
              </a:solidFill>
            </a:endParaRPr>
          </a:p>
          <a:p>
            <a:endParaRPr lang="en-US" altLang="ja-JP" dirty="0">
              <a:solidFill>
                <a:srgbClr val="FF0000"/>
              </a:solidFill>
            </a:endParaRPr>
          </a:p>
        </p:txBody>
      </p:sp>
      <p:sp>
        <p:nvSpPr>
          <p:cNvPr id="4" name="スライド番号プレースホルダ 3"/>
          <p:cNvSpPr>
            <a:spLocks noGrp="1"/>
          </p:cNvSpPr>
          <p:nvPr>
            <p:ph type="sldNum" sz="quarter" idx="10"/>
          </p:nvPr>
        </p:nvSpPr>
        <p:spPr/>
        <p:txBody>
          <a:bodyPr/>
          <a:lstStyle/>
          <a:p>
            <a:fld id="{06FD012F-E874-405B-84C4-D89118D683BF}" type="slidenum">
              <a:rPr kumimoji="1" lang="ja-JP" altLang="en-US" smtClean="0"/>
              <a:pPr/>
              <a:t>11</a:t>
            </a:fld>
            <a:endParaRPr kumimoji="1" lang="ja-JP" altLang="en-US"/>
          </a:p>
        </p:txBody>
      </p:sp>
    </p:spTree>
    <p:extLst>
      <p:ext uri="{BB962C8B-B14F-4D97-AF65-F5344CB8AC3E}">
        <p14:creationId xmlns:p14="http://schemas.microsoft.com/office/powerpoint/2010/main" val="2950569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a:xfrm>
            <a:off x="565265" y="4222865"/>
            <a:ext cx="5727469" cy="4148051"/>
          </a:xfrm>
        </p:spPr>
        <p:txBody>
          <a:bodyPr>
            <a:normAutofit fontScale="25000" lnSpcReduction="20000"/>
          </a:bodyPr>
          <a:lstStyle/>
          <a:p>
            <a:pPr>
              <a:lnSpc>
                <a:spcPct val="120000"/>
              </a:lnSpc>
            </a:pPr>
            <a:r>
              <a:rPr lang="ja-JP" altLang="en-US" sz="4000" b="1" dirty="0"/>
              <a:t>■私たちにできること２</a:t>
            </a:r>
            <a:r>
              <a:rPr lang="ja-JP" altLang="en-US" sz="4000" dirty="0"/>
              <a:t>　「リサイクル部品について知ろう」</a:t>
            </a:r>
            <a:endParaRPr lang="en-US" altLang="ja-JP" sz="4000" dirty="0"/>
          </a:p>
          <a:p>
            <a:pPr>
              <a:lnSpc>
                <a:spcPct val="120000"/>
              </a:lnSpc>
            </a:pPr>
            <a:r>
              <a:rPr lang="ja-JP" altLang="en-US" sz="4000" b="1" dirty="0"/>
              <a:t>　リサイクル部品の品質基準や安全性などについて、現状を知る</a:t>
            </a:r>
            <a:endParaRPr lang="en-US" altLang="ja-JP" sz="4000" b="1" dirty="0"/>
          </a:p>
          <a:p>
            <a:endParaRPr lang="en-US" altLang="ja-JP" sz="4000" dirty="0"/>
          </a:p>
          <a:p>
            <a:pPr>
              <a:defRPr/>
            </a:pPr>
            <a:endParaRPr lang="en-US" altLang="ja-JP" sz="4000" dirty="0"/>
          </a:p>
          <a:p>
            <a:pPr>
              <a:defRPr/>
            </a:pPr>
            <a:r>
              <a:rPr lang="ja-JP" altLang="ja-JP" sz="4000" b="1" dirty="0"/>
              <a:t>■説明原稿案</a:t>
            </a:r>
          </a:p>
          <a:p>
            <a:pPr>
              <a:defRPr/>
            </a:pPr>
            <a:endParaRPr lang="en-US" altLang="ja-JP" sz="4000" dirty="0"/>
          </a:p>
          <a:p>
            <a:pPr>
              <a:defRPr/>
            </a:pPr>
            <a:r>
              <a:rPr lang="ja-JP" altLang="ja-JP" sz="4000" dirty="0"/>
              <a:t>先ほどご紹介したアンケートでは、「リサイクル部品」の利用意向に関しても聞いています。</a:t>
            </a:r>
            <a:r>
              <a:rPr lang="en-US" altLang="ja-JP" sz="4000" dirty="0">
                <a:solidFill>
                  <a:schemeClr val="accent2">
                    <a:lumMod val="75000"/>
                  </a:schemeClr>
                </a:solidFill>
              </a:rPr>
              <a:t>※</a:t>
            </a:r>
            <a:r>
              <a:rPr lang="ja-JP" altLang="en-US" sz="4000" dirty="0">
                <a:solidFill>
                  <a:schemeClr val="accent2">
                    <a:lumMod val="75000"/>
                  </a:schemeClr>
                </a:solidFill>
              </a:rPr>
              <a:t>１</a:t>
            </a:r>
            <a:endParaRPr lang="ja-JP" altLang="ja-JP" sz="4000" dirty="0">
              <a:solidFill>
                <a:schemeClr val="accent2">
                  <a:lumMod val="75000"/>
                </a:schemeClr>
              </a:solidFill>
            </a:endParaRPr>
          </a:p>
          <a:p>
            <a:pPr>
              <a:defRPr/>
            </a:pPr>
            <a:r>
              <a:rPr lang="ja-JP" altLang="ja-JP" sz="4000" dirty="0"/>
              <a:t>修理時に「リサイクル部品」を使用した自動車を利用したいか、に関しては、利用したい層と利用したくない層、（いずれもどちらかと言えば</a:t>
            </a:r>
            <a:r>
              <a:rPr lang="ja-JP" altLang="en-US" sz="4000" dirty="0" err="1"/>
              <a:t>を</a:t>
            </a:r>
            <a:r>
              <a:rPr lang="ja-JP" altLang="en-US" sz="4000" dirty="0"/>
              <a:t>含む</a:t>
            </a:r>
            <a:r>
              <a:rPr lang="ja-JP" altLang="ja-JP" sz="4000" dirty="0"/>
              <a:t>）の数は、ほぼ拮抗していました。利用したくない理由を自由回答してもらったところ、「安全面」「品質」に不安を感じていることが分かりました。</a:t>
            </a:r>
          </a:p>
          <a:p>
            <a:pPr>
              <a:defRPr/>
            </a:pPr>
            <a:endParaRPr lang="en-US" altLang="ja-JP" sz="4000" dirty="0"/>
          </a:p>
          <a:p>
            <a:pPr>
              <a:defRPr/>
            </a:pPr>
            <a:r>
              <a:rPr lang="ja-JP" altLang="ja-JP" sz="4000" dirty="0"/>
              <a:t>資源循環の重要性を考えれば、利用を推奨したいのですが、「リサイクル部品」の安全面や品質、そして</a:t>
            </a:r>
          </a:p>
          <a:p>
            <a:pPr>
              <a:defRPr/>
            </a:pPr>
            <a:r>
              <a:rPr lang="ja-JP" altLang="ja-JP" sz="4000" dirty="0"/>
              <a:t>その部品がどういう自動車からのものか</a:t>
            </a:r>
            <a:r>
              <a:rPr lang="ja-JP" altLang="en-US" sz="4000" dirty="0"/>
              <a:t>が気になるため</a:t>
            </a:r>
            <a:r>
              <a:rPr lang="ja-JP" altLang="ja-JP" sz="4000" dirty="0"/>
              <a:t>、現状を調べてみました。</a:t>
            </a:r>
          </a:p>
          <a:p>
            <a:pPr>
              <a:defRPr/>
            </a:pPr>
            <a:endParaRPr lang="en-US" altLang="ja-JP" sz="4000" dirty="0"/>
          </a:p>
          <a:p>
            <a:pPr>
              <a:defRPr/>
            </a:pPr>
            <a:r>
              <a:rPr lang="ja-JP" altLang="ja-JP" sz="4000" dirty="0"/>
              <a:t>「リサイクル部品」もメーカーが生産する「新品部品」と同様に、補修部品として、道路輸送車両の保安基準に適合することとなっています。これは、安全性を担保することということになると思います。</a:t>
            </a:r>
          </a:p>
          <a:p>
            <a:pPr>
              <a:defRPr/>
            </a:pPr>
            <a:endParaRPr lang="en-US" altLang="ja-JP" sz="4000" dirty="0"/>
          </a:p>
          <a:p>
            <a:pPr>
              <a:defRPr/>
            </a:pPr>
            <a:r>
              <a:rPr lang="ja-JP" altLang="ja-JP" sz="4000" dirty="0"/>
              <a:t>また、品質に関する保証としては、国の制度はありませんが、一般社団法人日本自動車リサイクル部品協議会</a:t>
            </a:r>
            <a:r>
              <a:rPr lang="ja-JP" altLang="en-US" sz="4000" dirty="0"/>
              <a:t>が</a:t>
            </a:r>
            <a:r>
              <a:rPr lang="ja-JP" altLang="ja-JP" sz="4000" dirty="0"/>
              <a:t>独自の基準に基づき、「リユース部品」</a:t>
            </a:r>
            <a:r>
              <a:rPr lang="ja-JP" altLang="en-US" sz="4000" dirty="0"/>
              <a:t>に</a:t>
            </a:r>
            <a:r>
              <a:rPr lang="ja-JP" altLang="ja-JP" sz="4000" dirty="0"/>
              <a:t>認証シールを使っています。</a:t>
            </a:r>
          </a:p>
          <a:p>
            <a:pPr>
              <a:defRPr/>
            </a:pPr>
            <a:endParaRPr lang="en-US" altLang="ja-JP" sz="4000" dirty="0"/>
          </a:p>
          <a:p>
            <a:pPr>
              <a:defRPr/>
            </a:pPr>
            <a:r>
              <a:rPr lang="ja-JP" altLang="ja-JP" sz="4000" dirty="0"/>
              <a:t>そして、製造物責任に関しては、「リユース部品」では「リユース部品」を供給する事業者が</a:t>
            </a:r>
          </a:p>
          <a:p>
            <a:pPr>
              <a:defRPr/>
            </a:pPr>
            <a:r>
              <a:rPr lang="ja-JP" altLang="ja-JP" sz="4000" dirty="0"/>
              <a:t>「リビルト部品」では「リビルト部品」を製造、加工した事業者が責任を負うこととなっています。</a:t>
            </a:r>
          </a:p>
          <a:p>
            <a:pPr>
              <a:defRPr/>
            </a:pPr>
            <a:r>
              <a:rPr lang="ja-JP" altLang="ja-JP" sz="4000" dirty="0"/>
              <a:t>　</a:t>
            </a:r>
            <a:r>
              <a:rPr lang="en-US" altLang="ja-JP" sz="4000" dirty="0">
                <a:hlinkClick r:id="rId3"/>
              </a:rPr>
              <a:t>http://www.meti.go.jp/committee/kenkyukai/seisan/recycle_car/pdf/002_04_00.pdf</a:t>
            </a:r>
            <a:r>
              <a:rPr lang="ja-JP" altLang="en-US" sz="4000" dirty="0"/>
              <a:t>　</a:t>
            </a:r>
            <a:endParaRPr lang="ja-JP" altLang="ja-JP" sz="4000" dirty="0"/>
          </a:p>
          <a:p>
            <a:pPr>
              <a:defRPr/>
            </a:pPr>
            <a:endParaRPr lang="en-US" altLang="ja-JP" sz="4000" dirty="0"/>
          </a:p>
          <a:p>
            <a:pPr>
              <a:defRPr/>
            </a:pPr>
            <a:r>
              <a:rPr lang="ja-JP" altLang="ja-JP" sz="4000" dirty="0"/>
              <a:t>さらには、この部品がどのように使われてきた自動車の部品だったのかという使用状況や、盗品や</a:t>
            </a:r>
          </a:p>
          <a:p>
            <a:pPr>
              <a:defRPr/>
            </a:pPr>
            <a:r>
              <a:rPr lang="ja-JP" altLang="ja-JP" sz="4000" dirty="0"/>
              <a:t>リコール部品でないかなどの部品情報、作業記録などの部品の履歴も気になりますね。</a:t>
            </a:r>
          </a:p>
          <a:p>
            <a:pPr>
              <a:defRPr/>
            </a:pPr>
            <a:r>
              <a:rPr lang="ja-JP" altLang="ja-JP" sz="4000" dirty="0"/>
              <a:t>軽自動車及び普通・小型乗用車のリユース部品のうち、ボンネット、ドア、フェンダ、バックドア及びトランクリッドについて「</a:t>
            </a:r>
            <a:r>
              <a:rPr lang="en-US" altLang="ja-JP" sz="4000" dirty="0"/>
              <a:t>TS D0008</a:t>
            </a:r>
            <a:r>
              <a:rPr lang="ja-JP" altLang="ja-JP" sz="4000" dirty="0"/>
              <a:t>」</a:t>
            </a:r>
            <a:r>
              <a:rPr lang="en-US" altLang="ja-JP" sz="4000" dirty="0"/>
              <a:t>(2018)</a:t>
            </a:r>
            <a:r>
              <a:rPr lang="ja-JP" altLang="ja-JP" sz="4000" dirty="0"/>
              <a:t>で、表記方法が規定され、公表されています</a:t>
            </a:r>
            <a:r>
              <a:rPr lang="ja-JP" altLang="en-US" sz="4000" dirty="0"/>
              <a:t>。</a:t>
            </a:r>
            <a:r>
              <a:rPr lang="ja-JP" altLang="ja-JP" sz="4000" dirty="0"/>
              <a:t>今度の進展が期待されます。</a:t>
            </a:r>
            <a:r>
              <a:rPr lang="en-US" altLang="ja-JP" sz="4000" dirty="0"/>
              <a:t>※</a:t>
            </a:r>
            <a:r>
              <a:rPr lang="ja-JP" altLang="en-US" sz="4000" dirty="0"/>
              <a:t>２</a:t>
            </a:r>
            <a:endParaRPr lang="en-US" altLang="ja-JP" sz="4000" dirty="0"/>
          </a:p>
          <a:p>
            <a:pPr>
              <a:defRPr/>
            </a:pPr>
            <a:endParaRPr lang="en-US" altLang="ja-JP" sz="4000" dirty="0"/>
          </a:p>
          <a:p>
            <a:pPr>
              <a:defRPr/>
            </a:pPr>
            <a:r>
              <a:rPr lang="ja-JP" altLang="en-US" sz="4000" dirty="0">
                <a:solidFill>
                  <a:srgbClr val="008000"/>
                </a:solidFill>
              </a:rPr>
              <a:t>■参考情報</a:t>
            </a:r>
            <a:endParaRPr lang="en-US" altLang="ja-JP" sz="4000" dirty="0">
              <a:solidFill>
                <a:srgbClr val="008000"/>
              </a:solidFill>
            </a:endParaRPr>
          </a:p>
          <a:p>
            <a:pPr>
              <a:defRPr/>
            </a:pPr>
            <a:r>
              <a:rPr lang="en-US" altLang="ja-JP" sz="4000" dirty="0">
                <a:solidFill>
                  <a:srgbClr val="008000"/>
                </a:solidFill>
              </a:rPr>
              <a:t>※</a:t>
            </a:r>
            <a:r>
              <a:rPr lang="ja-JP" altLang="en-US" sz="4000" dirty="0">
                <a:solidFill>
                  <a:srgbClr val="008000"/>
                </a:solidFill>
              </a:rPr>
              <a:t>１　報告書：</a:t>
            </a:r>
            <a:r>
              <a:rPr lang="en-US" altLang="ja-JP" sz="4000" dirty="0">
                <a:solidFill>
                  <a:srgbClr val="008000"/>
                </a:solidFill>
              </a:rPr>
              <a:t>https://j-far.or.jp/wp-content/uploads/2017report_NACS.pdf</a:t>
            </a:r>
            <a:r>
              <a:rPr lang="ja-JP" altLang="en-US" sz="4000" dirty="0">
                <a:solidFill>
                  <a:srgbClr val="008000"/>
                </a:solidFill>
              </a:rPr>
              <a:t>　</a:t>
            </a:r>
            <a:r>
              <a:rPr lang="en-US" altLang="ja-JP" sz="4000" dirty="0">
                <a:solidFill>
                  <a:srgbClr val="008000"/>
                </a:solidFill>
              </a:rPr>
              <a:t>Q16</a:t>
            </a:r>
            <a:r>
              <a:rPr lang="ja-JP" altLang="en-US" sz="4000" dirty="0" err="1">
                <a:solidFill>
                  <a:srgbClr val="008000"/>
                </a:solidFill>
              </a:rPr>
              <a:t>、</a:t>
            </a:r>
            <a:r>
              <a:rPr lang="en-US" altLang="ja-JP" sz="4000" dirty="0">
                <a:solidFill>
                  <a:srgbClr val="008000"/>
                </a:solidFill>
              </a:rPr>
              <a:t>Q17</a:t>
            </a:r>
            <a:r>
              <a:rPr lang="ja-JP" altLang="en-US" sz="4000" dirty="0">
                <a:solidFill>
                  <a:srgbClr val="008000"/>
                </a:solidFill>
              </a:rPr>
              <a:t>　</a:t>
            </a:r>
            <a:r>
              <a:rPr lang="en-US" altLang="ja-JP" sz="4000" dirty="0">
                <a:solidFill>
                  <a:srgbClr val="008000"/>
                </a:solidFill>
              </a:rPr>
              <a:t>30-31</a:t>
            </a:r>
            <a:r>
              <a:rPr lang="ja-JP" altLang="en-US" sz="4000" dirty="0">
                <a:solidFill>
                  <a:srgbClr val="008000"/>
                </a:solidFill>
              </a:rPr>
              <a:t>ページ参照</a:t>
            </a:r>
          </a:p>
          <a:p>
            <a:pPr>
              <a:defRPr/>
            </a:pPr>
            <a:r>
              <a:rPr lang="en-US" altLang="ja-JP" sz="4000" dirty="0">
                <a:solidFill>
                  <a:srgbClr val="008000"/>
                </a:solidFill>
              </a:rPr>
              <a:t>※</a:t>
            </a:r>
            <a:r>
              <a:rPr lang="ja-JP" altLang="en-US" sz="4000" dirty="0">
                <a:solidFill>
                  <a:srgbClr val="008000"/>
                </a:solidFill>
              </a:rPr>
              <a:t>２　</a:t>
            </a:r>
            <a:r>
              <a:rPr lang="en-US" altLang="ja-JP" sz="4000" dirty="0">
                <a:solidFill>
                  <a:srgbClr val="008000"/>
                </a:solidFill>
              </a:rPr>
              <a:t>TS</a:t>
            </a:r>
            <a:r>
              <a:rPr lang="ja-JP" altLang="en-US" sz="4000" dirty="0">
                <a:solidFill>
                  <a:srgbClr val="008000"/>
                </a:solidFill>
              </a:rPr>
              <a:t>の説明は、冊子の</a:t>
            </a:r>
            <a:r>
              <a:rPr lang="en-US" altLang="ja-JP" sz="4000" dirty="0">
                <a:solidFill>
                  <a:srgbClr val="008000"/>
                </a:solidFill>
              </a:rPr>
              <a:t>9</a:t>
            </a:r>
            <a:r>
              <a:rPr lang="ja-JP" altLang="en-US" sz="4000" dirty="0">
                <a:solidFill>
                  <a:srgbClr val="008000"/>
                </a:solidFill>
              </a:rPr>
              <a:t>ページ左下を参照</a:t>
            </a:r>
            <a:endParaRPr lang="en-US" altLang="ja-JP" sz="4000" dirty="0">
              <a:solidFill>
                <a:srgbClr val="008000"/>
              </a:solidFill>
            </a:endParaRPr>
          </a:p>
        </p:txBody>
      </p:sp>
    </p:spTree>
    <p:extLst>
      <p:ext uri="{BB962C8B-B14F-4D97-AF65-F5344CB8AC3E}">
        <p14:creationId xmlns:p14="http://schemas.microsoft.com/office/powerpoint/2010/main" val="2005601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Autofit/>
          </a:bodyPr>
          <a:lstStyle/>
          <a:p>
            <a:pPr>
              <a:lnSpc>
                <a:spcPct val="120000"/>
              </a:lnSpc>
            </a:pPr>
            <a:r>
              <a:rPr lang="ja-JP" altLang="en-US" sz="1000" b="1" dirty="0">
                <a:latin typeface="+mn-ea"/>
              </a:rPr>
              <a:t>■私たちにできること２</a:t>
            </a:r>
            <a:r>
              <a:rPr lang="ja-JP" altLang="en-US" sz="1000" dirty="0"/>
              <a:t>　「リサイクル部品について知ろう」</a:t>
            </a:r>
            <a:endParaRPr lang="en-US" altLang="ja-JP" sz="1000" dirty="0"/>
          </a:p>
          <a:p>
            <a:pPr>
              <a:lnSpc>
                <a:spcPct val="150000"/>
              </a:lnSpc>
            </a:pPr>
            <a:r>
              <a:rPr lang="ja-JP" altLang="en-US" sz="1000" b="1" dirty="0">
                <a:latin typeface="+mn-ea"/>
              </a:rPr>
              <a:t>　「リサイクル部品」を使ってみようという時に、消費者はどうすればよいのか、それに対し、事業者は</a:t>
            </a:r>
            <a:r>
              <a:rPr kumimoji="1" lang="ja-JP" altLang="en-US" sz="1000" b="1" dirty="0">
                <a:latin typeface="+mn-ea"/>
              </a:rPr>
              <a:t>　どう対応することになっているのかを知る</a:t>
            </a:r>
            <a:endParaRPr lang="en-US" altLang="ja-JP" sz="1000" b="1" dirty="0">
              <a:latin typeface="+mn-ea"/>
            </a:endParaRPr>
          </a:p>
          <a:p>
            <a:pPr lvl="0">
              <a:lnSpc>
                <a:spcPct val="150000"/>
              </a:lnSpc>
            </a:pPr>
            <a:endParaRPr lang="en-US" altLang="ja-JP" sz="1000" dirty="0"/>
          </a:p>
          <a:p>
            <a:pPr lvl="0">
              <a:defRPr/>
            </a:pPr>
            <a:r>
              <a:rPr lang="ja-JP" altLang="en-US" sz="1000" b="1" dirty="0">
                <a:latin typeface="+mn-ea"/>
              </a:rPr>
              <a:t>■説明原稿案</a:t>
            </a:r>
            <a:endParaRPr lang="en-US" altLang="ja-JP" sz="1000" b="1" dirty="0">
              <a:latin typeface="+mn-ea"/>
            </a:endParaRPr>
          </a:p>
          <a:p>
            <a:pPr>
              <a:defRPr/>
            </a:pPr>
            <a:r>
              <a:rPr lang="ja-JP" altLang="en-US" sz="1000" dirty="0"/>
              <a:t>それでは、「リサイクル部品」を使ってみようという時には、ディーラーや整備工場などに相談してみましょう。</a:t>
            </a:r>
            <a:endParaRPr lang="en-US" altLang="ja-JP" sz="1000" dirty="0"/>
          </a:p>
          <a:p>
            <a:pPr>
              <a:defRPr/>
            </a:pPr>
            <a:endParaRPr lang="en-US" altLang="ja-JP" sz="1000" dirty="0"/>
          </a:p>
          <a:p>
            <a:pPr>
              <a:defRPr/>
            </a:pPr>
            <a:r>
              <a:rPr lang="ja-JP" altLang="en-US" sz="1000" dirty="0"/>
              <a:t>相談を受けた事業者は、リサイクル部品の紹介や、いつ頃入荷するかなどを説明してくれるでしょう。</a:t>
            </a:r>
            <a:endParaRPr lang="en-US" altLang="ja-JP" sz="1000" dirty="0"/>
          </a:p>
          <a:p>
            <a:pPr>
              <a:defRPr/>
            </a:pPr>
            <a:r>
              <a:rPr lang="ja-JP" altLang="en-US" sz="1000" dirty="0"/>
              <a:t>「自動車リサイクル部品の利用促進のためのガイドライン」には、自動車整備事業者等は、</a:t>
            </a:r>
            <a:endParaRPr lang="en-US" altLang="ja-JP" sz="1000" dirty="0"/>
          </a:p>
          <a:p>
            <a:pPr>
              <a:defRPr/>
            </a:pPr>
            <a:r>
              <a:rPr lang="ja-JP" altLang="en-US" sz="1000" dirty="0"/>
              <a:t>ユーザーに「リサイクル部品」の紹介や、必要な部品がすぐに見つからない場合でも、</a:t>
            </a:r>
            <a:endParaRPr lang="en-US" altLang="ja-JP" sz="1000" dirty="0"/>
          </a:p>
          <a:p>
            <a:pPr>
              <a:defRPr/>
            </a:pPr>
            <a:r>
              <a:rPr lang="ja-JP" altLang="en-US" sz="1000" dirty="0"/>
              <a:t>しばらく待つと、入荷の可能性があることなどを説明することとなっています。</a:t>
            </a:r>
            <a:endParaRPr lang="en-US" altLang="ja-JP" sz="1000" dirty="0"/>
          </a:p>
          <a:p>
            <a:pPr>
              <a:defRPr/>
            </a:pPr>
            <a:endParaRPr lang="en-US" altLang="ja-JP" sz="1000" dirty="0"/>
          </a:p>
          <a:p>
            <a:pPr>
              <a:defRPr/>
            </a:pPr>
            <a:r>
              <a:rPr lang="ja-JP" altLang="en-US" sz="1000" dirty="0"/>
              <a:t>「リサイクル部品」を選択する時には、整備事業者の説明内容を確認し、しっかり考えてから決めましょう。</a:t>
            </a:r>
            <a:endParaRPr lang="en-US" altLang="ja-JP" sz="1000" dirty="0"/>
          </a:p>
          <a:p>
            <a:pPr>
              <a:defRPr/>
            </a:pPr>
            <a:endParaRPr lang="en-US" altLang="ja-JP" sz="1000" dirty="0"/>
          </a:p>
          <a:p>
            <a:pPr>
              <a:defRPr/>
            </a:pPr>
            <a:r>
              <a:rPr lang="ja-JP" altLang="en-US" sz="1000" dirty="0"/>
              <a:t>安全性に関する情報など、まだまだ十分ではない場合があるかも知れません。</a:t>
            </a:r>
            <a:endParaRPr lang="en-US" altLang="ja-JP" sz="1000" dirty="0"/>
          </a:p>
          <a:p>
            <a:pPr>
              <a:defRPr/>
            </a:pPr>
            <a:r>
              <a:rPr lang="ja-JP" altLang="en-US" sz="1000" dirty="0"/>
              <a:t>丁寧に説明していただきながら、納得ができるまでコミュニケーションを重ね、理解して、</a:t>
            </a:r>
            <a:endParaRPr lang="en-US" altLang="ja-JP" sz="1000" dirty="0"/>
          </a:p>
          <a:p>
            <a:pPr>
              <a:defRPr/>
            </a:pPr>
            <a:r>
              <a:rPr lang="ja-JP" altLang="en-US" sz="1000" dirty="0"/>
              <a:t>利用していければと考えています。</a:t>
            </a:r>
            <a:endParaRPr lang="en-US" altLang="ja-JP" sz="1000" dirty="0"/>
          </a:p>
          <a:p>
            <a:pPr>
              <a:defRPr/>
            </a:pPr>
            <a:r>
              <a:rPr lang="ja-JP" altLang="en-US" sz="1000" dirty="0"/>
              <a:t>私たちも、不安が残ったまま使うことは、推奨してはおりません。</a:t>
            </a:r>
            <a:endParaRPr lang="en-US" altLang="ja-JP" sz="1000" dirty="0"/>
          </a:p>
        </p:txBody>
      </p:sp>
      <p:sp>
        <p:nvSpPr>
          <p:cNvPr id="4" name="スライド番号プレースホルダー 3"/>
          <p:cNvSpPr>
            <a:spLocks noGrp="1"/>
          </p:cNvSpPr>
          <p:nvPr>
            <p:ph type="sldNum" sz="quarter" idx="10"/>
          </p:nvPr>
        </p:nvSpPr>
        <p:spPr/>
        <p:txBody>
          <a:bodyPr/>
          <a:lstStyle/>
          <a:p>
            <a:fld id="{06FD012F-E874-405B-84C4-D89118D683BF}" type="slidenum">
              <a:rPr kumimoji="1" lang="ja-JP" altLang="en-US" smtClean="0"/>
              <a:pPr/>
              <a:t>13</a:t>
            </a:fld>
            <a:endParaRPr kumimoji="1" lang="ja-JP" altLang="en-US"/>
          </a:p>
        </p:txBody>
      </p:sp>
    </p:spTree>
    <p:extLst>
      <p:ext uri="{BB962C8B-B14F-4D97-AF65-F5344CB8AC3E}">
        <p14:creationId xmlns:p14="http://schemas.microsoft.com/office/powerpoint/2010/main" val="4119555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0" y="4343400"/>
            <a:ext cx="5486400" cy="4247435"/>
          </a:xfrm>
        </p:spPr>
        <p:txBody>
          <a:bodyPr>
            <a:normAutofit/>
          </a:bodyPr>
          <a:lstStyle/>
          <a:p>
            <a:pPr>
              <a:defRPr/>
            </a:pPr>
            <a:r>
              <a:rPr lang="ja-JP" altLang="en-US" sz="1000" b="1" dirty="0"/>
              <a:t>■私たちにできること３</a:t>
            </a:r>
            <a:r>
              <a:rPr lang="ja-JP" altLang="en-US" sz="1000" dirty="0"/>
              <a:t>　「移動や輸送のサービスを利用する時」</a:t>
            </a:r>
            <a:endParaRPr lang="en-US" altLang="ja-JP" sz="1000" dirty="0"/>
          </a:p>
          <a:p>
            <a:pPr defTabSz="457179">
              <a:defRPr/>
            </a:pPr>
            <a:r>
              <a:rPr lang="ja-JP" altLang="en-US" sz="1000" b="1" dirty="0"/>
              <a:t>　自家用車を持たない人にも資源循環についてできることを伝える</a:t>
            </a:r>
            <a:endParaRPr lang="en-US" altLang="ja-JP" sz="1000" b="1" dirty="0"/>
          </a:p>
          <a:p>
            <a:endParaRPr lang="en-US" altLang="ja-JP" sz="1000" dirty="0"/>
          </a:p>
          <a:p>
            <a:pPr lvl="0"/>
            <a:r>
              <a:rPr lang="ja-JP" altLang="en-US" sz="1000" b="1" dirty="0"/>
              <a:t>■説明原稿案</a:t>
            </a:r>
            <a:endParaRPr lang="en-US" altLang="ja-JP" sz="1000" b="1" dirty="0"/>
          </a:p>
          <a:p>
            <a:r>
              <a:rPr lang="ja-JP" altLang="en-US" sz="1000" dirty="0"/>
              <a:t>それでは、自動車を持っていない人には何ができるのでしょうか？</a:t>
            </a:r>
            <a:endParaRPr lang="en-US" altLang="ja-JP" sz="1000" dirty="0"/>
          </a:p>
          <a:p>
            <a:endParaRPr lang="en-US" altLang="ja-JP" sz="1000" dirty="0"/>
          </a:p>
          <a:p>
            <a:r>
              <a:rPr lang="ja-JP" altLang="en-US" sz="1000" dirty="0"/>
              <a:t>私たちは移動や宅配便などを通して、さまざまな自動車、バス、トラックなどを利用しています。このようなサービスを 利用する時も、自動車リサイクルに積極的な事業者を選びたいですね。</a:t>
            </a:r>
          </a:p>
          <a:p>
            <a:endParaRPr lang="en-US" altLang="ja-JP" sz="1000" dirty="0"/>
          </a:p>
          <a:p>
            <a:r>
              <a:rPr lang="ja-JP" altLang="en-US" sz="1000" dirty="0"/>
              <a:t>バスやタクシー、運送業などの事業者の環境への取り組みは、各社のウェブサイトなどに掲載されていますが、自動車リサイクルに関する記載はあまり見られないのが現状です。</a:t>
            </a:r>
            <a:endParaRPr lang="en-US" altLang="ja-JP" sz="1000" dirty="0"/>
          </a:p>
          <a:p>
            <a:r>
              <a:rPr lang="ja-JP" altLang="en-US" sz="1000" dirty="0"/>
              <a:t>カーシェアリングの事業者の中には、エコマークを取得しているところもあります。</a:t>
            </a:r>
            <a:endParaRPr lang="en-US" altLang="ja-JP" sz="1000" dirty="0"/>
          </a:p>
          <a:p>
            <a:endParaRPr lang="ja-JP" altLang="en-US" sz="1000" dirty="0"/>
          </a:p>
          <a:p>
            <a:r>
              <a:rPr lang="ja-JP" altLang="en-US" sz="1000" dirty="0"/>
              <a:t>たくさんの車を所有して事業を展開している事業者には、もっと積極的に資源循環に取り組み、それをアピールしてもらいたいものです。</a:t>
            </a:r>
            <a:endParaRPr lang="en-US" altLang="ja-JP" sz="1000" dirty="0"/>
          </a:p>
          <a:p>
            <a:pPr defTabSz="914359">
              <a:defRPr/>
            </a:pPr>
            <a:endParaRPr lang="en-US" altLang="ja-JP" sz="900" dirty="0"/>
          </a:p>
          <a:p>
            <a:pPr>
              <a:lnSpc>
                <a:spcPct val="90000"/>
              </a:lnSpc>
              <a:defRPr/>
            </a:pPr>
            <a:r>
              <a:rPr lang="ja-JP" altLang="en-US" sz="900" dirty="0">
                <a:solidFill>
                  <a:srgbClr val="008000"/>
                </a:solidFill>
              </a:rPr>
              <a:t>■参考資料</a:t>
            </a:r>
            <a:endParaRPr lang="en-US" altLang="ja-JP" sz="900" dirty="0">
              <a:solidFill>
                <a:srgbClr val="008000"/>
              </a:solidFill>
            </a:endParaRPr>
          </a:p>
          <a:p>
            <a:pPr>
              <a:lnSpc>
                <a:spcPct val="90000"/>
              </a:lnSpc>
            </a:pPr>
            <a:r>
              <a:rPr lang="ja-JP" altLang="en-US" sz="900" dirty="0">
                <a:solidFill>
                  <a:srgbClr val="008000"/>
                </a:solidFill>
              </a:rPr>
              <a:t>　</a:t>
            </a:r>
            <a:r>
              <a:rPr lang="ja-JP" altLang="ja-JP" sz="900" dirty="0">
                <a:solidFill>
                  <a:srgbClr val="008000"/>
                </a:solidFill>
              </a:rPr>
              <a:t>エコマーク事務局：商品の認定基準</a:t>
            </a:r>
          </a:p>
          <a:p>
            <a:pPr>
              <a:lnSpc>
                <a:spcPct val="90000"/>
              </a:lnSpc>
            </a:pPr>
            <a:r>
              <a:rPr lang="ja-JP" altLang="en-US" sz="900" dirty="0">
                <a:solidFill>
                  <a:srgbClr val="008000"/>
                </a:solidFill>
                <a:hlinkClick r:id="rId3"/>
              </a:rPr>
              <a:t>　</a:t>
            </a:r>
            <a:r>
              <a:rPr lang="en-US" altLang="ja-JP" sz="900" dirty="0">
                <a:solidFill>
                  <a:srgbClr val="008000"/>
                </a:solidFill>
                <a:hlinkClick r:id="rId3"/>
              </a:rPr>
              <a:t>https://www.ecomark.jp/nintei/502.html</a:t>
            </a:r>
            <a:endParaRPr lang="en-US" altLang="ja-JP" sz="900" dirty="0">
              <a:solidFill>
                <a:srgbClr val="008000"/>
              </a:solidFill>
            </a:endParaRPr>
          </a:p>
          <a:p>
            <a:pPr>
              <a:lnSpc>
                <a:spcPct val="90000"/>
              </a:lnSpc>
              <a:defRPr/>
            </a:pPr>
            <a:endParaRPr lang="en-US" altLang="ja-JP" sz="900" dirty="0">
              <a:solidFill>
                <a:srgbClr val="008000"/>
              </a:solidFill>
            </a:endParaRPr>
          </a:p>
          <a:p>
            <a:pPr>
              <a:defRPr/>
            </a:pPr>
            <a:endParaRPr lang="en-US" altLang="ja-JP" sz="900" dirty="0">
              <a:solidFill>
                <a:srgbClr val="008000"/>
              </a:solidFill>
            </a:endParaRPr>
          </a:p>
        </p:txBody>
      </p:sp>
      <p:sp>
        <p:nvSpPr>
          <p:cNvPr id="4" name="スライド番号プレースホルダー 3"/>
          <p:cNvSpPr>
            <a:spLocks noGrp="1"/>
          </p:cNvSpPr>
          <p:nvPr>
            <p:ph type="sldNum" sz="quarter" idx="10"/>
          </p:nvPr>
        </p:nvSpPr>
        <p:spPr/>
        <p:txBody>
          <a:bodyPr/>
          <a:lstStyle/>
          <a:p>
            <a:fld id="{06FD012F-E874-405B-84C4-D89118D683BF}" type="slidenum">
              <a:rPr kumimoji="1" lang="ja-JP" altLang="en-US" smtClean="0"/>
              <a:pPr/>
              <a:t>14</a:t>
            </a:fld>
            <a:endParaRPr kumimoji="1" lang="ja-JP" altLang="en-US"/>
          </a:p>
        </p:txBody>
      </p:sp>
    </p:spTree>
    <p:extLst>
      <p:ext uri="{BB962C8B-B14F-4D97-AF65-F5344CB8AC3E}">
        <p14:creationId xmlns:p14="http://schemas.microsoft.com/office/powerpoint/2010/main" val="2871082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a:defRPr/>
            </a:pPr>
            <a:r>
              <a:rPr lang="ja-JP" altLang="en-US" sz="1000" b="1" dirty="0"/>
              <a:t>■私たちにできること４</a:t>
            </a:r>
            <a:r>
              <a:rPr lang="ja-JP" altLang="en-US" sz="1000" dirty="0"/>
              <a:t>　「自動車を購入する時」</a:t>
            </a:r>
            <a:endParaRPr lang="en-US" altLang="ja-JP" sz="1000" dirty="0"/>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000" b="1" dirty="0"/>
              <a:t>　カーシェアリングの利用や、中古車の購入も検討する</a:t>
            </a:r>
            <a:endParaRPr lang="en-US" altLang="ja-JP" sz="1000" b="1" dirty="0"/>
          </a:p>
          <a:p>
            <a:endParaRPr lang="en-US" altLang="ja-JP" sz="1000" dirty="0"/>
          </a:p>
          <a:p>
            <a:pPr lvl="0"/>
            <a:r>
              <a:rPr lang="ja-JP" altLang="en-US" sz="1000" b="1" dirty="0"/>
              <a:t>■説明原稿案</a:t>
            </a:r>
            <a:endParaRPr lang="en-US" altLang="ja-JP" sz="1000" b="1" dirty="0"/>
          </a:p>
          <a:p>
            <a:endParaRPr lang="en-US" altLang="ja-JP" sz="1000" dirty="0"/>
          </a:p>
          <a:p>
            <a:r>
              <a:rPr lang="ja-JP" altLang="en-US" sz="1000" dirty="0"/>
              <a:t>自動車を購入する時にも、消費者にできることがあります。</a:t>
            </a:r>
            <a:endParaRPr lang="en-US" altLang="ja-JP" sz="1000" dirty="0"/>
          </a:p>
          <a:p>
            <a:r>
              <a:rPr lang="ja-JP" altLang="en-US" sz="1000" dirty="0"/>
              <a:t>むしろ一番大きなできることかも知れません。</a:t>
            </a:r>
            <a:endParaRPr lang="en-US" altLang="ja-JP" sz="1000" dirty="0"/>
          </a:p>
          <a:p>
            <a:endParaRPr lang="en-US" altLang="ja-JP" sz="1000" dirty="0"/>
          </a:p>
          <a:p>
            <a:r>
              <a:rPr lang="ja-JP" altLang="en-US" sz="1000" dirty="0"/>
              <a:t>最初に考えたいのは、３</a:t>
            </a:r>
            <a:r>
              <a:rPr lang="en-US" altLang="ja-JP" sz="1000" dirty="0"/>
              <a:t>R</a:t>
            </a:r>
            <a:r>
              <a:rPr lang="ja-JP" altLang="en-US" sz="1000" dirty="0"/>
              <a:t>のリデュースの視点、「所有する必要があるかどうか」という点です。最近は、複数の人が自動車を共同で所有し、共同で利用するカーシェアリングが都市部を中心に広がっています。</a:t>
            </a:r>
            <a:endParaRPr lang="en-US" altLang="ja-JP" sz="1000" dirty="0"/>
          </a:p>
          <a:p>
            <a:r>
              <a:rPr lang="ja-JP" altLang="en-US" sz="1000" dirty="0"/>
              <a:t>マイカーを持たないライフスタイルの広がりは、自動車の台数自体を抑制し、資源消費を減らすことにもつながります。</a:t>
            </a:r>
            <a:endParaRPr lang="en-US" altLang="ja-JP" sz="1000" dirty="0"/>
          </a:p>
          <a:p>
            <a:endParaRPr lang="en-US" altLang="ja-JP" sz="1000" dirty="0"/>
          </a:p>
          <a:p>
            <a:r>
              <a:rPr lang="ja-JP" altLang="en-US" sz="1000" dirty="0"/>
              <a:t>購入すると決めたら、次はリユースの視点。中古車という選択肢も考えられます。１台の自動車を長く使うことは、資源消費の削減になるからです。</a:t>
            </a:r>
            <a:endParaRPr lang="en-US" altLang="ja-JP" sz="1000" dirty="0"/>
          </a:p>
          <a:p>
            <a:endParaRPr lang="en-US" altLang="ja-JP" sz="1000" dirty="0"/>
          </a:p>
          <a:p>
            <a:pPr>
              <a:lnSpc>
                <a:spcPct val="90000"/>
              </a:lnSpc>
            </a:pPr>
            <a:r>
              <a:rPr lang="ja-JP" altLang="en-US" sz="900" dirty="0">
                <a:solidFill>
                  <a:srgbClr val="008000"/>
                </a:solidFill>
              </a:rPr>
              <a:t>■参考資料</a:t>
            </a:r>
            <a:endParaRPr lang="en-US" altLang="ja-JP" sz="900" dirty="0">
              <a:solidFill>
                <a:srgbClr val="008000"/>
              </a:solidFill>
            </a:endParaRPr>
          </a:p>
          <a:p>
            <a:pPr>
              <a:lnSpc>
                <a:spcPct val="90000"/>
              </a:lnSpc>
            </a:pPr>
            <a:r>
              <a:rPr lang="ja-JP" altLang="en-US" sz="900" dirty="0">
                <a:solidFill>
                  <a:srgbClr val="008000"/>
                </a:solidFill>
              </a:rPr>
              <a:t>　</a:t>
            </a:r>
            <a:r>
              <a:rPr lang="ja-JP" altLang="ja-JP" sz="900" dirty="0">
                <a:solidFill>
                  <a:srgbClr val="008000"/>
                </a:solidFill>
              </a:rPr>
              <a:t>交通エコロジー・モビリティ財団：</a:t>
            </a:r>
          </a:p>
          <a:p>
            <a:pPr indent="0">
              <a:lnSpc>
                <a:spcPct val="90000"/>
              </a:lnSpc>
              <a:buNone/>
            </a:pPr>
            <a:r>
              <a:rPr lang="ja-JP" altLang="en-US" sz="900" dirty="0">
                <a:solidFill>
                  <a:srgbClr val="008000"/>
                </a:solidFill>
              </a:rPr>
              <a:t>　</a:t>
            </a:r>
            <a:r>
              <a:rPr lang="ja-JP" altLang="ja-JP" sz="900" dirty="0">
                <a:solidFill>
                  <a:srgbClr val="008000"/>
                </a:solidFill>
              </a:rPr>
              <a:t>カーシェアリングによる環境負荷低減効果及び普及方策検討 報告書</a:t>
            </a:r>
          </a:p>
          <a:p>
            <a:pPr indent="0">
              <a:lnSpc>
                <a:spcPct val="90000"/>
              </a:lnSpc>
              <a:buNone/>
            </a:pPr>
            <a:r>
              <a:rPr lang="ja-JP" altLang="en-US" sz="900" dirty="0">
                <a:solidFill>
                  <a:srgbClr val="008000"/>
                </a:solidFill>
                <a:hlinkClick r:id="rId3"/>
              </a:rPr>
              <a:t>　</a:t>
            </a:r>
            <a:r>
              <a:rPr lang="en-US" altLang="ja-JP" sz="900" dirty="0">
                <a:solidFill>
                  <a:srgbClr val="008000"/>
                </a:solidFill>
                <a:hlinkClick r:id="rId3"/>
              </a:rPr>
              <a:t>http://www.ecomo.or.jp/environment/carshare/carshare_20060622.html</a:t>
            </a:r>
            <a:endParaRPr lang="ja-JP" altLang="ja-JP" sz="900" dirty="0">
              <a:solidFill>
                <a:srgbClr val="008000"/>
              </a:solidFill>
            </a:endParaRPr>
          </a:p>
        </p:txBody>
      </p:sp>
      <p:sp>
        <p:nvSpPr>
          <p:cNvPr id="4" name="スライド番号プレースホルダー 3"/>
          <p:cNvSpPr>
            <a:spLocks noGrp="1"/>
          </p:cNvSpPr>
          <p:nvPr>
            <p:ph type="sldNum" sz="quarter" idx="10"/>
          </p:nvPr>
        </p:nvSpPr>
        <p:spPr/>
        <p:txBody>
          <a:bodyPr/>
          <a:lstStyle/>
          <a:p>
            <a:fld id="{06FD012F-E874-405B-84C4-D89118D683BF}" type="slidenum">
              <a:rPr kumimoji="1" lang="ja-JP" altLang="en-US" smtClean="0"/>
              <a:pPr/>
              <a:t>15</a:t>
            </a:fld>
            <a:endParaRPr kumimoji="1" lang="ja-JP" altLang="en-US"/>
          </a:p>
        </p:txBody>
      </p:sp>
    </p:spTree>
    <p:extLst>
      <p:ext uri="{BB962C8B-B14F-4D97-AF65-F5344CB8AC3E}">
        <p14:creationId xmlns:p14="http://schemas.microsoft.com/office/powerpoint/2010/main" val="4027919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defRPr/>
            </a:pPr>
            <a:r>
              <a:rPr lang="ja-JP" altLang="en-US" sz="1000" b="1" dirty="0"/>
              <a:t>■私たちにできること４　</a:t>
            </a:r>
            <a:r>
              <a:rPr lang="ja-JP" altLang="en-US" sz="1000" dirty="0"/>
              <a:t>「自動車を購入する時」</a:t>
            </a:r>
            <a:endParaRPr lang="en-US" altLang="ja-JP" sz="1000" dirty="0"/>
          </a:p>
          <a:p>
            <a:pPr>
              <a:defRPr/>
            </a:pPr>
            <a:r>
              <a:rPr lang="ja-JP" altLang="en-US" sz="1000" b="1" dirty="0"/>
              <a:t>　資源を大切に使う視点からの車選びについて紹介する</a:t>
            </a:r>
            <a:endParaRPr lang="en-US" altLang="ja-JP" sz="1000" b="1" dirty="0"/>
          </a:p>
          <a:p>
            <a:endParaRPr lang="en-US" altLang="ja-JP" sz="1000" dirty="0"/>
          </a:p>
          <a:p>
            <a:pPr lvl="0"/>
            <a:r>
              <a:rPr lang="ja-JP" altLang="en-US" sz="1000" b="1" dirty="0"/>
              <a:t>■説明原稿案</a:t>
            </a:r>
            <a:endParaRPr lang="en-US" altLang="ja-JP" sz="1000" b="1" dirty="0"/>
          </a:p>
          <a:p>
            <a:endParaRPr lang="en-US" altLang="ja-JP" sz="1000" b="1" dirty="0"/>
          </a:p>
          <a:p>
            <a:r>
              <a:rPr lang="ja-JP" altLang="en-US" sz="1000" dirty="0"/>
              <a:t>いざ自動車を買うとなったら、みなさんは自動車をどんな基準で選んでいますか？</a:t>
            </a:r>
            <a:endParaRPr lang="en-US" altLang="ja-JP" sz="1000" dirty="0"/>
          </a:p>
          <a:p>
            <a:r>
              <a:rPr lang="ja-JP" altLang="en-US" sz="1000" dirty="0"/>
              <a:t>もちろん、性能やデザイン、価格や燃費なども重要なポイントですが、</a:t>
            </a:r>
            <a:endParaRPr lang="en-US" altLang="ja-JP" sz="1000" dirty="0"/>
          </a:p>
          <a:p>
            <a:r>
              <a:rPr lang="ja-JP" altLang="en-US" sz="1000" dirty="0"/>
              <a:t>ここでは、購入する時に、資源についても調べてみよう、という提案です。</a:t>
            </a:r>
            <a:endParaRPr lang="en-US" altLang="ja-JP" sz="1000" dirty="0"/>
          </a:p>
          <a:p>
            <a:endParaRPr lang="en-US" altLang="ja-JP" sz="1000" dirty="0"/>
          </a:p>
          <a:p>
            <a:r>
              <a:rPr lang="ja-JP" altLang="en-US" sz="1000" dirty="0"/>
              <a:t>グリーン購入ネットワークが運営する「エコ商品ネット」</a:t>
            </a:r>
            <a:r>
              <a:rPr lang="en-US" altLang="ja-JP" sz="1000" dirty="0"/>
              <a:t>※</a:t>
            </a:r>
            <a:r>
              <a:rPr lang="ja-JP" altLang="en-US" sz="1000" dirty="0"/>
              <a:t>１の自動車のサイトには</a:t>
            </a:r>
            <a:endParaRPr lang="en-US" altLang="ja-JP" sz="1000" dirty="0"/>
          </a:p>
          <a:p>
            <a:r>
              <a:rPr lang="ja-JP" altLang="en-US" sz="1000" dirty="0"/>
              <a:t>環境配慮の視点からさまざまな項目が設定されています。</a:t>
            </a:r>
            <a:endParaRPr lang="en-US" altLang="ja-JP" sz="1000" dirty="0"/>
          </a:p>
          <a:p>
            <a:r>
              <a:rPr lang="ja-JP" altLang="en-US" sz="1000" dirty="0"/>
              <a:t>そして５８０台の自動車が、その情報を公開しています。（２０１９年７月現在）</a:t>
            </a:r>
            <a:endParaRPr lang="en-US" altLang="ja-JP" sz="1000" dirty="0"/>
          </a:p>
          <a:p>
            <a:endParaRPr lang="en-US" altLang="ja-JP" sz="1000" dirty="0"/>
          </a:p>
          <a:p>
            <a:r>
              <a:rPr lang="ja-JP" altLang="en-US" sz="1000" dirty="0"/>
              <a:t>資源循環に関する項目では、</a:t>
            </a:r>
            <a:endParaRPr lang="en-US" altLang="ja-JP" sz="1000" dirty="0"/>
          </a:p>
          <a:p>
            <a:r>
              <a:rPr lang="ja-JP" altLang="en-US" sz="1000" dirty="0"/>
              <a:t>　・リサイクル設計をしているか、</a:t>
            </a:r>
            <a:endParaRPr lang="en-US" altLang="ja-JP" sz="1000" dirty="0"/>
          </a:p>
          <a:p>
            <a:r>
              <a:rPr lang="ja-JP" altLang="en-US" sz="1000" dirty="0"/>
              <a:t>　　（これは、再資源化のために解体しやすい設計のことを言います）</a:t>
            </a:r>
            <a:endParaRPr lang="en-US" altLang="ja-JP" sz="1000" dirty="0"/>
          </a:p>
          <a:p>
            <a:r>
              <a:rPr lang="ja-JP" altLang="en-US" sz="1000" dirty="0"/>
              <a:t>　・再生材を使用しているか、</a:t>
            </a:r>
            <a:endParaRPr lang="en-US" altLang="ja-JP" sz="1000" dirty="0"/>
          </a:p>
          <a:p>
            <a:r>
              <a:rPr lang="ja-JP" altLang="en-US" sz="1000" dirty="0"/>
              <a:t>　・どんな再生材をどこに使用しているか　　があります。</a:t>
            </a:r>
            <a:endParaRPr lang="en-US" altLang="ja-JP" sz="1000" dirty="0"/>
          </a:p>
          <a:p>
            <a:endParaRPr lang="en-US" altLang="ja-JP" sz="1000" dirty="0"/>
          </a:p>
          <a:p>
            <a:r>
              <a:rPr lang="ja-JP" altLang="en-US" sz="1000" dirty="0"/>
              <a:t>試しに</a:t>
            </a:r>
            <a:r>
              <a:rPr lang="en-US" altLang="ja-JP" sz="1000" dirty="0"/>
              <a:t>QR</a:t>
            </a:r>
            <a:r>
              <a:rPr lang="ja-JP" altLang="en-US" sz="1000" dirty="0"/>
              <a:t>コードから入って、その頁をみてみませんか。</a:t>
            </a:r>
            <a:endParaRPr lang="en-US" altLang="ja-JP" sz="1000" dirty="0"/>
          </a:p>
          <a:p>
            <a:endParaRPr lang="en-US" altLang="ja-JP" sz="1000" dirty="0"/>
          </a:p>
          <a:p>
            <a:pPr>
              <a:lnSpc>
                <a:spcPct val="90000"/>
              </a:lnSpc>
            </a:pPr>
            <a:r>
              <a:rPr lang="ja-JP" altLang="en-US" sz="900" dirty="0">
                <a:solidFill>
                  <a:srgbClr val="008000"/>
                </a:solidFill>
              </a:rPr>
              <a:t>■参考情報</a:t>
            </a:r>
            <a:endParaRPr lang="en-US" altLang="ja-JP" sz="900" dirty="0">
              <a:solidFill>
                <a:srgbClr val="008000"/>
              </a:solidFill>
            </a:endParaRPr>
          </a:p>
          <a:p>
            <a:pPr>
              <a:lnSpc>
                <a:spcPct val="90000"/>
              </a:lnSpc>
            </a:pPr>
            <a:r>
              <a:rPr lang="en-US" altLang="ja-JP" sz="900" dirty="0">
                <a:solidFill>
                  <a:srgbClr val="008000"/>
                </a:solidFill>
              </a:rPr>
              <a:t>※</a:t>
            </a:r>
            <a:r>
              <a:rPr lang="ja-JP" altLang="en-US" sz="900" dirty="0">
                <a:solidFill>
                  <a:srgbClr val="008000"/>
                </a:solidFill>
              </a:rPr>
              <a:t>１　グリーン購入ネットワーク　「エコ商品ねっと」　　</a:t>
            </a:r>
            <a:r>
              <a:rPr lang="en-US" altLang="ja-JP" sz="900" dirty="0">
                <a:solidFill>
                  <a:srgbClr val="008000"/>
                </a:solidFill>
                <a:hlinkClick r:id="rId3"/>
              </a:rPr>
              <a:t>https://www.gpn.jp/econet/</a:t>
            </a:r>
            <a:endParaRPr lang="en-US" altLang="ja-JP" sz="900" dirty="0">
              <a:solidFill>
                <a:srgbClr val="008000"/>
              </a:solidFill>
            </a:endParaRPr>
          </a:p>
          <a:p>
            <a:endParaRPr lang="en-US" altLang="ja-JP" sz="1000" dirty="0"/>
          </a:p>
          <a:p>
            <a:endParaRPr lang="ja-JP" altLang="en-US" sz="1000" dirty="0"/>
          </a:p>
        </p:txBody>
      </p:sp>
      <p:sp>
        <p:nvSpPr>
          <p:cNvPr id="4" name="スライド番号プレースホルダ 3"/>
          <p:cNvSpPr>
            <a:spLocks noGrp="1"/>
          </p:cNvSpPr>
          <p:nvPr>
            <p:ph type="sldNum" sz="quarter" idx="10"/>
          </p:nvPr>
        </p:nvSpPr>
        <p:spPr/>
        <p:txBody>
          <a:bodyPr/>
          <a:lstStyle/>
          <a:p>
            <a:fld id="{06FD012F-E874-405B-84C4-D89118D683BF}" type="slidenum">
              <a:rPr kumimoji="1" lang="ja-JP" altLang="en-US" smtClean="0"/>
              <a:pPr/>
              <a:t>16</a:t>
            </a:fld>
            <a:endParaRPr kumimoji="1" lang="ja-JP" altLang="en-US"/>
          </a:p>
        </p:txBody>
      </p:sp>
    </p:spTree>
    <p:extLst>
      <p:ext uri="{BB962C8B-B14F-4D97-AF65-F5344CB8AC3E}">
        <p14:creationId xmlns:p14="http://schemas.microsoft.com/office/powerpoint/2010/main" val="389821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0" y="4343400"/>
            <a:ext cx="5610225" cy="4114800"/>
          </a:xfrm>
        </p:spPr>
        <p:txBody>
          <a:bodyPr>
            <a:normAutofit/>
          </a:bodyPr>
          <a:lstStyle/>
          <a:p>
            <a:r>
              <a:rPr lang="ja-JP" altLang="en-US" sz="1000" b="1" dirty="0"/>
              <a:t>■まとめ</a:t>
            </a:r>
            <a:endParaRPr lang="en-US" altLang="ja-JP" sz="1000" b="1" dirty="0"/>
          </a:p>
          <a:p>
            <a:r>
              <a:rPr lang="ja-JP" altLang="en-US" sz="1000" b="1" dirty="0"/>
              <a:t>自動車リサイクルで消費者が「もっと」できることを、</a:t>
            </a:r>
            <a:r>
              <a:rPr lang="en-US" altLang="ja-JP" sz="1000" b="1" dirty="0"/>
              <a:t>3R</a:t>
            </a:r>
            <a:r>
              <a:rPr lang="ja-JP" altLang="en-US" sz="1000" b="1" dirty="0"/>
              <a:t>の観点から整理し、伝える</a:t>
            </a:r>
            <a:endParaRPr lang="en-US" altLang="ja-JP" sz="1000" b="1" dirty="0"/>
          </a:p>
          <a:p>
            <a:endParaRPr lang="en-US" altLang="ja-JP" sz="1000" b="1" dirty="0"/>
          </a:p>
          <a:p>
            <a:r>
              <a:rPr lang="ja-JP" altLang="en-US" sz="1000" b="1" dirty="0"/>
              <a:t>■説明原稿案</a:t>
            </a:r>
            <a:endParaRPr lang="en-US" altLang="ja-JP" sz="1000" b="1" dirty="0"/>
          </a:p>
          <a:p>
            <a:endParaRPr kumimoji="1" lang="en-US" altLang="ja-JP" sz="1000" dirty="0"/>
          </a:p>
          <a:p>
            <a:r>
              <a:rPr kumimoji="1" lang="ja-JP" altLang="en-US" sz="1000" dirty="0"/>
              <a:t>以上、自動車リサイクルについて消費者が「もっと」できることをご紹介してきました。</a:t>
            </a:r>
            <a:endParaRPr kumimoji="1" lang="en-US" altLang="ja-JP" sz="1000" dirty="0"/>
          </a:p>
          <a:p>
            <a:r>
              <a:rPr kumimoji="1" lang="en-US" altLang="ja-JP" sz="1000" dirty="0"/>
              <a:t>3R</a:t>
            </a:r>
            <a:r>
              <a:rPr kumimoji="1" lang="ja-JP" altLang="en-US" sz="1000" dirty="0"/>
              <a:t>の視点からまとめますと、このような表になります。</a:t>
            </a:r>
            <a:endParaRPr kumimoji="1" lang="en-US" altLang="ja-JP" sz="1000" dirty="0"/>
          </a:p>
          <a:p>
            <a:endParaRPr kumimoji="1" lang="en-US" altLang="ja-JP" sz="1000" dirty="0"/>
          </a:p>
          <a:p>
            <a:r>
              <a:rPr kumimoji="1" lang="ja-JP" altLang="en-US" sz="1000" dirty="0"/>
              <a:t>縦軸は、ご紹介してきた順番です。</a:t>
            </a:r>
            <a:endParaRPr kumimoji="1" lang="en-US" altLang="ja-JP" sz="1000" dirty="0"/>
          </a:p>
          <a:p>
            <a:pPr rtl="0" eaLnBrk="1" fontAlgn="t" latinLnBrk="0" hangingPunct="1"/>
            <a:r>
              <a:rPr kumimoji="1" lang="ja-JP" altLang="en-US" sz="1000" b="0" i="0" u="none" strike="noStrike" kern="1200" dirty="0">
                <a:solidFill>
                  <a:schemeClr val="tx1"/>
                </a:solidFill>
                <a:effectLst/>
              </a:rPr>
              <a:t>　・</a:t>
            </a:r>
            <a:r>
              <a:rPr kumimoji="1" lang="ja-JP" altLang="ja-JP" sz="1000" b="0" i="0" u="none" strike="noStrike" kern="1200" dirty="0">
                <a:solidFill>
                  <a:schemeClr val="tx1"/>
                </a:solidFill>
                <a:effectLst/>
              </a:rPr>
              <a:t>使われなくなった自動車はどうなるの？</a:t>
            </a:r>
          </a:p>
          <a:p>
            <a:pPr rtl="0" eaLnBrk="1" fontAlgn="t" latinLnBrk="0" hangingPunct="1"/>
            <a:r>
              <a:rPr kumimoji="1" lang="ja-JP" altLang="en-US" sz="1000" b="0" i="0" u="none" strike="noStrike" kern="1200" dirty="0">
                <a:solidFill>
                  <a:schemeClr val="tx1"/>
                </a:solidFill>
                <a:effectLst/>
              </a:rPr>
              <a:t>　・</a:t>
            </a:r>
            <a:r>
              <a:rPr kumimoji="1" lang="ja-JP" altLang="ja-JP" sz="1000" b="0" i="0" u="none" strike="noStrike" kern="1200" dirty="0">
                <a:solidFill>
                  <a:schemeClr val="tx1"/>
                </a:solidFill>
                <a:effectLst/>
              </a:rPr>
              <a:t>リサイクル部品について知ろう</a:t>
            </a:r>
          </a:p>
          <a:p>
            <a:pPr rtl="0" eaLnBrk="1" fontAlgn="t" latinLnBrk="0" hangingPunct="1"/>
            <a:r>
              <a:rPr kumimoji="1" lang="ja-JP" altLang="en-US" sz="1000" b="0" i="0" u="none" strike="noStrike" kern="1200" dirty="0">
                <a:solidFill>
                  <a:schemeClr val="tx1"/>
                </a:solidFill>
                <a:effectLst/>
              </a:rPr>
              <a:t>　・</a:t>
            </a:r>
            <a:r>
              <a:rPr kumimoji="1" lang="ja-JP" altLang="ja-JP" sz="1000" b="0" i="0" u="none" strike="noStrike" kern="1200" dirty="0">
                <a:solidFill>
                  <a:schemeClr val="tx1"/>
                </a:solidFill>
                <a:effectLst/>
              </a:rPr>
              <a:t>移動や輸送サービス利用の時に考えよう</a:t>
            </a:r>
          </a:p>
          <a:p>
            <a:pPr rtl="0" eaLnBrk="1" fontAlgn="t" latinLnBrk="0" hangingPunct="1"/>
            <a:r>
              <a:rPr kumimoji="1" lang="ja-JP" altLang="en-US" sz="1000" b="0" i="0" u="none" strike="noStrike" kern="1200" dirty="0">
                <a:solidFill>
                  <a:schemeClr val="tx1"/>
                </a:solidFill>
                <a:effectLst/>
              </a:rPr>
              <a:t>　・</a:t>
            </a:r>
            <a:r>
              <a:rPr kumimoji="1" lang="ja-JP" altLang="ja-JP" sz="1000" b="0" i="0" u="none" strike="noStrike" kern="1200" dirty="0">
                <a:solidFill>
                  <a:schemeClr val="tx1"/>
                </a:solidFill>
                <a:effectLst/>
              </a:rPr>
              <a:t>購入する時に調べてみよう・確認しよう</a:t>
            </a:r>
            <a:endParaRPr kumimoji="1" lang="en-US" altLang="ja-JP" sz="1000" b="0" i="0" u="none" strike="noStrike" kern="1200" dirty="0">
              <a:solidFill>
                <a:schemeClr val="tx1"/>
              </a:solidFill>
              <a:effectLst/>
            </a:endParaRPr>
          </a:p>
          <a:p>
            <a:pPr rtl="0" eaLnBrk="1" fontAlgn="t" latinLnBrk="0" hangingPunct="1"/>
            <a:endParaRPr kumimoji="1" lang="en-US" altLang="ja-JP" sz="1000" b="0" i="0" u="none" strike="noStrike" kern="1200" dirty="0">
              <a:solidFill>
                <a:schemeClr val="tx1"/>
              </a:solidFill>
              <a:effectLst/>
            </a:endParaRPr>
          </a:p>
          <a:p>
            <a:pPr rtl="0" eaLnBrk="1" fontAlgn="t" latinLnBrk="0" hangingPunct="1"/>
            <a:r>
              <a:rPr kumimoji="1" lang="ja-JP" altLang="en-US" sz="1000" b="0" i="0" u="none" strike="noStrike" kern="1200" dirty="0">
                <a:solidFill>
                  <a:schemeClr val="tx1"/>
                </a:solidFill>
                <a:effectLst/>
              </a:rPr>
              <a:t>そして横軸は、３Ｒの「リデュース」「リユース」「リサイクル」を並べて</a:t>
            </a:r>
            <a:endParaRPr kumimoji="1" lang="en-US" altLang="ja-JP" sz="1000" b="0" i="0" u="none" strike="noStrike" kern="1200" dirty="0">
              <a:solidFill>
                <a:schemeClr val="tx1"/>
              </a:solidFill>
              <a:effectLst/>
            </a:endParaRPr>
          </a:p>
          <a:p>
            <a:pPr rtl="0" eaLnBrk="1" fontAlgn="t" latinLnBrk="0" hangingPunct="1"/>
            <a:r>
              <a:rPr kumimoji="1" lang="ja-JP" altLang="en-US" sz="1000" b="0" i="0" u="none" strike="noStrike" kern="1200" dirty="0">
                <a:solidFill>
                  <a:schemeClr val="tx1"/>
                </a:solidFill>
                <a:effectLst/>
              </a:rPr>
              <a:t>消費者のアクションをマトリックスに整理しました。</a:t>
            </a:r>
            <a:endParaRPr kumimoji="1" lang="en-US" altLang="ja-JP" sz="1000" b="0" i="0" u="none" strike="noStrike" kern="1200" dirty="0">
              <a:solidFill>
                <a:schemeClr val="tx1"/>
              </a:solidFill>
              <a:effectLst/>
            </a:endParaRPr>
          </a:p>
          <a:p>
            <a:pPr rtl="0" eaLnBrk="1" fontAlgn="t" latinLnBrk="0" hangingPunct="1"/>
            <a:endParaRPr kumimoji="1" lang="en-US" altLang="ja-JP" sz="1000" b="0" i="0" u="none" strike="noStrike" kern="1200" dirty="0">
              <a:solidFill>
                <a:schemeClr val="tx1"/>
              </a:solidFill>
              <a:effectLst/>
            </a:endParaRPr>
          </a:p>
          <a:p>
            <a:pPr rtl="0" eaLnBrk="1" fontAlgn="t" latinLnBrk="0" hangingPunct="1"/>
            <a:r>
              <a:rPr kumimoji="1" lang="ja-JP" altLang="en-US" sz="1000" b="0" i="0" u="none" strike="noStrike" kern="1200" dirty="0">
                <a:solidFill>
                  <a:schemeClr val="tx1"/>
                </a:solidFill>
                <a:effectLst/>
              </a:rPr>
              <a:t>まずは</a:t>
            </a:r>
            <a:endParaRPr kumimoji="1" lang="en-US" altLang="ja-JP" sz="1000" b="0" i="0" u="none" strike="noStrike" kern="1200" dirty="0">
              <a:solidFill>
                <a:schemeClr val="tx1"/>
              </a:solidFill>
              <a:effectLst/>
            </a:endParaRPr>
          </a:p>
          <a:p>
            <a:pPr rtl="0" eaLnBrk="1" fontAlgn="t" latinLnBrk="0" hangingPunct="1"/>
            <a:r>
              <a:rPr kumimoji="1" lang="ja-JP" altLang="en-US" sz="1000" b="0" i="0" u="none" strike="noStrike" kern="1200" dirty="0">
                <a:solidFill>
                  <a:schemeClr val="tx1"/>
                </a:solidFill>
                <a:effectLst/>
              </a:rPr>
              <a:t>・自動車リサイイクルに関心</a:t>
            </a:r>
            <a:r>
              <a:rPr kumimoji="1" lang="ja-JP" altLang="en-US" sz="1000" b="0" i="0" u="none" strike="noStrike" kern="1200" dirty="0">
                <a:effectLst/>
              </a:rPr>
              <a:t>を持ちましょう、これは</a:t>
            </a:r>
            <a:r>
              <a:rPr kumimoji="1" lang="en-US" altLang="ja-JP" sz="1000" b="0" i="0" u="none" strike="noStrike" kern="1200" dirty="0">
                <a:effectLst/>
              </a:rPr>
              <a:t>3R</a:t>
            </a:r>
            <a:r>
              <a:rPr kumimoji="1" lang="ja-JP" altLang="en-US" sz="1000" b="0" i="0" u="none" strike="noStrike" kern="1200" dirty="0">
                <a:effectLst/>
              </a:rPr>
              <a:t>に取り組む土台となります。</a:t>
            </a:r>
            <a:endParaRPr kumimoji="1" lang="en-US" altLang="ja-JP" sz="1000" b="0" i="0" u="none" strike="noStrike" kern="1200" dirty="0">
              <a:effectLst/>
            </a:endParaRPr>
          </a:p>
          <a:p>
            <a:pPr rtl="0" eaLnBrk="1" fontAlgn="t" latinLnBrk="0" hangingPunct="1"/>
            <a:r>
              <a:rPr kumimoji="1" lang="ja-JP" altLang="en-US" sz="1000" b="0" i="0" u="none" strike="noStrike" kern="1200" dirty="0">
                <a:solidFill>
                  <a:schemeClr val="tx1"/>
                </a:solidFill>
                <a:effectLst/>
              </a:rPr>
              <a:t>・使用済みになった自動車は、</a:t>
            </a:r>
            <a:r>
              <a:rPr lang="ja-JP" altLang="en-US" sz="1000" dirty="0"/>
              <a:t>必ず</a:t>
            </a:r>
            <a:r>
              <a:rPr kumimoji="1" lang="ja-JP" altLang="en-US" sz="1000" b="0" i="0" u="none" strike="noStrike" kern="1200" dirty="0">
                <a:solidFill>
                  <a:schemeClr val="tx1"/>
                </a:solidFill>
                <a:effectLst/>
              </a:rPr>
              <a:t>処理事業者に引き渡す、</a:t>
            </a:r>
            <a:endParaRPr kumimoji="1" lang="en-US" altLang="ja-JP" sz="1000" b="0" i="0" u="none" strike="noStrike" kern="1200" dirty="0">
              <a:solidFill>
                <a:schemeClr val="tx1"/>
              </a:solidFill>
              <a:effectLst/>
            </a:endParaRPr>
          </a:p>
          <a:p>
            <a:pPr rtl="0" eaLnBrk="1" fontAlgn="t" latinLnBrk="0" hangingPunct="1"/>
            <a:r>
              <a:rPr kumimoji="1" lang="ja-JP" altLang="en-US" sz="1000" b="0" i="0" u="none" strike="noStrike" kern="1200" dirty="0">
                <a:solidFill>
                  <a:schemeClr val="tx1"/>
                </a:solidFill>
                <a:effectLst/>
              </a:rPr>
              <a:t>・修理の時にはリサイクル部品を検討する、</a:t>
            </a:r>
            <a:endParaRPr kumimoji="1" lang="ja-JP" altLang="ja-JP" sz="1000" b="0" i="0" u="none" strike="noStrike" kern="1200" dirty="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000" dirty="0"/>
              <a:t>・運輸や移動のサービスも、自動車リサイクルに熱心な事業者を選ぶ、</a:t>
            </a:r>
            <a:endParaRPr kumimoji="1" lang="en-US" altLang="ja-JP" sz="1000" dirty="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000" dirty="0"/>
              <a:t>・そして自動車を購入する時にも、３Ｒを意識しましょう、　ということでした。</a:t>
            </a:r>
            <a:endParaRPr kumimoji="1" lang="en-US" altLang="ja-JP" sz="1000" dirty="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p>
        </p:txBody>
      </p:sp>
      <p:sp>
        <p:nvSpPr>
          <p:cNvPr id="4" name="スライド番号プレースホルダー 3"/>
          <p:cNvSpPr>
            <a:spLocks noGrp="1"/>
          </p:cNvSpPr>
          <p:nvPr>
            <p:ph type="sldNum" sz="quarter" idx="10"/>
          </p:nvPr>
        </p:nvSpPr>
        <p:spPr/>
        <p:txBody>
          <a:bodyPr/>
          <a:lstStyle/>
          <a:p>
            <a:fld id="{06FD012F-E874-405B-84C4-D89118D683BF}" type="slidenum">
              <a:rPr kumimoji="1" lang="ja-JP" altLang="en-US" smtClean="0"/>
              <a:pPr/>
              <a:t>17</a:t>
            </a:fld>
            <a:endParaRPr kumimoji="1" lang="ja-JP" altLang="en-US"/>
          </a:p>
        </p:txBody>
      </p:sp>
    </p:spTree>
    <p:extLst>
      <p:ext uri="{BB962C8B-B14F-4D97-AF65-F5344CB8AC3E}">
        <p14:creationId xmlns:p14="http://schemas.microsoft.com/office/powerpoint/2010/main" val="849236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0" y="4914900"/>
            <a:ext cx="5486400" cy="3543300"/>
          </a:xfrm>
        </p:spPr>
        <p:txBody>
          <a:bodyPr/>
          <a:lstStyle/>
          <a:p>
            <a:r>
              <a:rPr lang="ja-JP" altLang="en-US" sz="1000" b="1" dirty="0"/>
              <a:t>■まとめ</a:t>
            </a:r>
            <a:endParaRPr lang="en-US" altLang="ja-JP" sz="1000" b="1" dirty="0"/>
          </a:p>
          <a:p>
            <a:r>
              <a:rPr lang="ja-JP" altLang="en-US" sz="1000" b="1" dirty="0"/>
              <a:t>自動車リサイクルで消費者が「もっと」できることを、消費者の属性で整理して伝える</a:t>
            </a:r>
            <a:endParaRPr lang="en-US" altLang="ja-JP" sz="1000" b="1" dirty="0"/>
          </a:p>
          <a:p>
            <a:endParaRPr lang="en-US" altLang="ja-JP" sz="1000" b="1" dirty="0"/>
          </a:p>
          <a:p>
            <a:r>
              <a:rPr lang="ja-JP" altLang="en-US" sz="1000" b="1" dirty="0"/>
              <a:t>■説明原稿案</a:t>
            </a:r>
            <a:endParaRPr lang="en-US" altLang="ja-JP" sz="1000" b="1" dirty="0"/>
          </a:p>
          <a:p>
            <a:r>
              <a:rPr lang="ja-JP" altLang="ja-JP" sz="1000" dirty="0"/>
              <a:t>自動車リサイクルについて消費者が「もっと」できることを、自動車を所有してるか、運転するか、いずれでもないか、によってまとめてみました。</a:t>
            </a:r>
          </a:p>
          <a:p>
            <a:r>
              <a:rPr lang="ja-JP" altLang="ja-JP" sz="1000" dirty="0"/>
              <a:t>「もっと」の前には、自動車リサイクル法に則り、自動車の所有者が使用済自動車を引取業者に引渡すことや、関係する事業者が処理を進めることが前提となっていることは忘れないでくださいね。</a:t>
            </a:r>
            <a:endParaRPr lang="en-US" altLang="ja-JP" sz="1000" dirty="0"/>
          </a:p>
          <a:p>
            <a:endParaRPr lang="en-US" altLang="ja-JP" sz="1000" dirty="0"/>
          </a:p>
          <a:p>
            <a:r>
              <a:rPr lang="ja-JP" altLang="en-US" sz="1000" dirty="0"/>
              <a:t>これまで、資源循環の重要性をお伝えするために、「なぜ資源を大切にしなければならないか」や、「３</a:t>
            </a:r>
            <a:r>
              <a:rPr lang="en-US" altLang="ja-JP" sz="1000" dirty="0"/>
              <a:t>R</a:t>
            </a:r>
            <a:r>
              <a:rPr lang="ja-JP" altLang="en-US" sz="1000" dirty="0"/>
              <a:t>の考え方」もお話してきました。</a:t>
            </a:r>
            <a:endParaRPr lang="en-US" altLang="ja-JP" sz="1000" dirty="0"/>
          </a:p>
          <a:p>
            <a:endParaRPr lang="en-US" altLang="ja-JP" sz="1000" dirty="0"/>
          </a:p>
          <a:p>
            <a:r>
              <a:rPr lang="ja-JP" altLang="en-US" sz="1000" dirty="0"/>
              <a:t>表に示した通り、「もっと」したくても、現状では難しいこともあります。</a:t>
            </a:r>
            <a:endParaRPr lang="en-US" altLang="ja-JP" sz="1000" dirty="0"/>
          </a:p>
          <a:p>
            <a:r>
              <a:rPr lang="ja-JP" altLang="en-US" sz="1000" dirty="0"/>
              <a:t>これらは、消費者も意思表明をし、企業との対話を通じて、より良い方向に動かしていけるとよいですね。</a:t>
            </a:r>
            <a:endParaRPr lang="en-US" altLang="ja-JP" sz="1000"/>
          </a:p>
          <a:p>
            <a:endParaRPr lang="en-US" altLang="ja-JP" dirty="0"/>
          </a:p>
          <a:p>
            <a:endParaRPr lang="en-US" altLang="ja-JP" dirty="0"/>
          </a:p>
          <a:p>
            <a:endParaRPr lang="en-US" altLang="ja-JP" b="1" dirty="0"/>
          </a:p>
          <a:p>
            <a:endParaRPr lang="en-US" altLang="ja-JP" b="1" dirty="0"/>
          </a:p>
          <a:p>
            <a:endParaRPr lang="en-US" altLang="ja-JP" b="1" dirty="0"/>
          </a:p>
          <a:p>
            <a:endParaRPr kumimoji="1" lang="ja-JP" altLang="en-US" dirty="0"/>
          </a:p>
        </p:txBody>
      </p:sp>
      <p:sp>
        <p:nvSpPr>
          <p:cNvPr id="4" name="スライド番号プレースホルダー 3"/>
          <p:cNvSpPr>
            <a:spLocks noGrp="1"/>
          </p:cNvSpPr>
          <p:nvPr>
            <p:ph type="sldNum" sz="quarter" idx="5"/>
          </p:nvPr>
        </p:nvSpPr>
        <p:spPr/>
        <p:txBody>
          <a:bodyPr/>
          <a:lstStyle/>
          <a:p>
            <a:fld id="{4CC82C1C-0F85-6A4F-B18C-B9FACEF22444}" type="slidenum">
              <a:rPr lang="ja-JP" altLang="en-US" smtClean="0"/>
              <a:pPr/>
              <a:t>18</a:t>
            </a:fld>
            <a:endParaRPr lang="ja-JP" altLang="en-US"/>
          </a:p>
        </p:txBody>
      </p:sp>
    </p:spTree>
    <p:extLst>
      <p:ext uri="{BB962C8B-B14F-4D97-AF65-F5344CB8AC3E}">
        <p14:creationId xmlns:p14="http://schemas.microsoft.com/office/powerpoint/2010/main" val="3538015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0" y="4343400"/>
            <a:ext cx="5610225" cy="4114800"/>
          </a:xfrm>
        </p:spPr>
        <p:txBody>
          <a:bodyPr>
            <a:normAutofit fontScale="85000" lnSpcReduction="20000"/>
          </a:bodyPr>
          <a:lstStyle/>
          <a:p>
            <a:r>
              <a:rPr lang="ja-JP" altLang="en-US" b="1"/>
              <a:t>■おわりに</a:t>
            </a:r>
            <a:r>
              <a:rPr lang="ja-JP" altLang="en-US"/>
              <a:t>　</a:t>
            </a:r>
            <a:r>
              <a:rPr lang="ja-JP" altLang="en-US" dirty="0"/>
              <a:t>「これからの自動車リサイクル」</a:t>
            </a:r>
            <a:endParaRPr lang="en-US" altLang="ja-JP" dirty="0"/>
          </a:p>
          <a:p>
            <a:r>
              <a:rPr lang="ja-JP" altLang="en-US" b="1" dirty="0"/>
              <a:t>　今後の自動車の変化と、それに伴う資源の問題について提起する</a:t>
            </a:r>
            <a:endParaRPr kumimoji="1" lang="en-US" altLang="ja-JP" dirty="0"/>
          </a:p>
          <a:p>
            <a:endParaRPr kumimoji="1" lang="en-US" altLang="ja-JP" dirty="0"/>
          </a:p>
          <a:p>
            <a:r>
              <a:rPr lang="ja-JP" altLang="en-US" b="1" dirty="0"/>
              <a:t>■説明原稿案</a:t>
            </a:r>
            <a:endParaRPr lang="en-US" altLang="ja-JP" b="1" dirty="0"/>
          </a:p>
          <a:p>
            <a:endParaRPr lang="en-US" altLang="ja-JP" dirty="0"/>
          </a:p>
          <a:p>
            <a:r>
              <a:rPr kumimoji="1" lang="ja-JP" altLang="en-US" dirty="0"/>
              <a:t>そして最後は「これからの自動車」についてです。</a:t>
            </a:r>
            <a:endParaRPr kumimoji="1" lang="en-US" altLang="ja-JP" dirty="0"/>
          </a:p>
          <a:p>
            <a:r>
              <a:rPr kumimoji="1" lang="ja-JP" altLang="en-US" dirty="0"/>
              <a:t>次世代自動車というと、自動運転や電気自動車が注目されています。</a:t>
            </a:r>
            <a:endParaRPr kumimoji="1" lang="en-US" altLang="ja-JP" dirty="0"/>
          </a:p>
          <a:p>
            <a:r>
              <a:rPr kumimoji="1" lang="ja-JP" altLang="en-US" sz="1200" b="0" i="0" kern="1200" dirty="0">
                <a:solidFill>
                  <a:schemeClr val="tx1"/>
                </a:solidFill>
                <a:effectLst/>
                <a:latin typeface="+mn-lt"/>
                <a:ea typeface="+mn-ea"/>
                <a:cs typeface="+mn-cs"/>
              </a:rPr>
              <a:t>これらの自動車は、電子部品や電池などが搭載されるので、従来の自動車よりも</a:t>
            </a:r>
            <a:r>
              <a:rPr lang="ja-JP" altLang="en-US" dirty="0"/>
              <a:t>重くなる、つまり資源をたくさん使う傾向にあります。</a:t>
            </a:r>
            <a:endParaRPr lang="en-US" altLang="ja-JP" dirty="0"/>
          </a:p>
          <a:p>
            <a:r>
              <a:rPr kumimoji="1" lang="ja-JP" altLang="en-US" sz="1200" b="0" i="0" kern="1200" dirty="0">
                <a:solidFill>
                  <a:schemeClr val="tx1"/>
                </a:solidFill>
                <a:effectLst/>
                <a:latin typeface="+mn-lt"/>
                <a:ea typeface="+mn-ea"/>
                <a:cs typeface="+mn-cs"/>
              </a:rPr>
              <a:t>また軽量化を目指して、樹脂や炭素繊維など新しい素材の研究開発が進んでいます。でも、それらはリサイクルが難しいとも言われています。</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あちらを立てればこちらが立たず、という難しい課題にメーカーは取り組んでいるのです。</a:t>
            </a:r>
            <a:endParaRPr kumimoji="1" lang="en-US" altLang="ja-JP" sz="1200" b="0" i="0" kern="1200" dirty="0">
              <a:solidFill>
                <a:schemeClr val="tx1"/>
              </a:solidFill>
              <a:effectLst/>
              <a:latin typeface="+mn-lt"/>
              <a:ea typeface="+mn-ea"/>
              <a:cs typeface="+mn-cs"/>
            </a:endParaRPr>
          </a:p>
          <a:p>
            <a:endParaRPr lang="en-US" altLang="ja-JP" dirty="0"/>
          </a:p>
          <a:p>
            <a:r>
              <a:rPr lang="ja-JP" altLang="en-US" dirty="0"/>
              <a:t>今もこれからのくらしにも、 なくてはならない自動車。 </a:t>
            </a:r>
            <a:endParaRPr lang="en-US" altLang="ja-JP" dirty="0"/>
          </a:p>
          <a:p>
            <a:r>
              <a:rPr lang="ja-JP" altLang="en-US" dirty="0"/>
              <a:t>だからこそより安全で、 省エネで、クリーンで、 そして資源を大切に使った ものであってほしいですね。</a:t>
            </a:r>
            <a:endParaRPr lang="en-US" altLang="ja-JP" dirty="0"/>
          </a:p>
          <a:p>
            <a:r>
              <a:rPr lang="ja-JP" altLang="en-US" dirty="0"/>
              <a:t>そのためには私たち消費者も、 利便性や燃費だけでなく、 資源循環にも関心を持ち、できることを考え行動していきましょう。</a:t>
            </a:r>
            <a:endParaRPr lang="en-US" altLang="ja-JP" dirty="0"/>
          </a:p>
          <a:p>
            <a:endParaRPr lang="en-US" altLang="ja-JP" dirty="0"/>
          </a:p>
          <a:p>
            <a:r>
              <a:rPr lang="ja-JP" altLang="en-US" dirty="0"/>
              <a:t>どうもありがとうございました。</a:t>
            </a:r>
            <a:endParaRPr lang="en-US" altLang="ja-JP" dirty="0"/>
          </a:p>
          <a:p>
            <a:endParaRPr lang="en-US" altLang="ja-JP" dirty="0"/>
          </a:p>
          <a:p>
            <a:pPr>
              <a:lnSpc>
                <a:spcPct val="110000"/>
              </a:lnSpc>
            </a:pPr>
            <a:r>
              <a:rPr lang="ja-JP" altLang="en-US" sz="1100" dirty="0">
                <a:solidFill>
                  <a:srgbClr val="008000"/>
                </a:solidFill>
              </a:rPr>
              <a:t>■参考情報</a:t>
            </a:r>
            <a:endParaRPr lang="en-US" altLang="ja-JP" sz="1100" dirty="0">
              <a:solidFill>
                <a:srgbClr val="008000"/>
              </a:solidFill>
            </a:endParaRPr>
          </a:p>
          <a:p>
            <a:pPr>
              <a:lnSpc>
                <a:spcPct val="110000"/>
              </a:lnSpc>
            </a:pPr>
            <a:r>
              <a:rPr lang="ja-JP" altLang="en-US" sz="1100" dirty="0">
                <a:solidFill>
                  <a:srgbClr val="008000"/>
                </a:solidFill>
              </a:rPr>
              <a:t>２０３０年の達成を目指すＳＤＧ</a:t>
            </a:r>
            <a:r>
              <a:rPr lang="en-US" altLang="ja-JP" sz="1100" dirty="0">
                <a:solidFill>
                  <a:srgbClr val="008000"/>
                </a:solidFill>
              </a:rPr>
              <a:t>S</a:t>
            </a:r>
            <a:r>
              <a:rPr lang="ja-JP" altLang="en-US" sz="1100" dirty="0">
                <a:solidFill>
                  <a:srgbClr val="008000"/>
                </a:solidFill>
              </a:rPr>
              <a:t>では、ゴール</a:t>
            </a:r>
            <a:r>
              <a:rPr lang="en-US" altLang="ja-JP" sz="1100" dirty="0">
                <a:solidFill>
                  <a:srgbClr val="008000"/>
                </a:solidFill>
              </a:rPr>
              <a:t>12</a:t>
            </a:r>
            <a:r>
              <a:rPr lang="ja-JP" altLang="en-US" sz="1100" dirty="0">
                <a:solidFill>
                  <a:srgbClr val="008000"/>
                </a:solidFill>
              </a:rPr>
              <a:t>「つくる責任つかう責任」には、天然資源の持続可能な管理と効率的な利用（</a:t>
            </a:r>
            <a:r>
              <a:rPr lang="en-US" altLang="ja-JP" sz="1100" dirty="0">
                <a:solidFill>
                  <a:srgbClr val="008000"/>
                </a:solidFill>
              </a:rPr>
              <a:t>12.2</a:t>
            </a:r>
            <a:r>
              <a:rPr lang="ja-JP" altLang="en-US" sz="1100" dirty="0">
                <a:solidFill>
                  <a:srgbClr val="008000"/>
                </a:solidFill>
              </a:rPr>
              <a:t>）が、廃棄物の発生防止と削減（</a:t>
            </a:r>
            <a:r>
              <a:rPr lang="en-US" altLang="ja-JP" sz="1100" dirty="0">
                <a:solidFill>
                  <a:srgbClr val="008000"/>
                </a:solidFill>
              </a:rPr>
              <a:t>12.5</a:t>
            </a:r>
            <a:r>
              <a:rPr lang="ja-JP" altLang="en-US" sz="1100" dirty="0">
                <a:solidFill>
                  <a:srgbClr val="008000"/>
                </a:solidFill>
              </a:rPr>
              <a:t>）が目標として掲げられています。また、ゴール</a:t>
            </a:r>
            <a:r>
              <a:rPr lang="en-US" altLang="ja-JP" sz="1100" dirty="0">
                <a:solidFill>
                  <a:srgbClr val="008000"/>
                </a:solidFill>
              </a:rPr>
              <a:t>13</a:t>
            </a:r>
            <a:r>
              <a:rPr lang="ja-JP" altLang="en-US" sz="1100" dirty="0">
                <a:solidFill>
                  <a:srgbClr val="008000"/>
                </a:solidFill>
              </a:rPr>
              <a:t>には、気候変動への具体的な緊急対策を講じるよう示されています。</a:t>
            </a:r>
            <a:endParaRPr lang="en-US" altLang="ja-JP" sz="1100" dirty="0">
              <a:solidFill>
                <a:srgbClr val="008000"/>
              </a:solidFill>
            </a:endParaRPr>
          </a:p>
          <a:p>
            <a:pPr>
              <a:lnSpc>
                <a:spcPct val="110000"/>
              </a:lnSpc>
            </a:pPr>
            <a:r>
              <a:rPr lang="ja-JP" altLang="en-US" sz="1100" dirty="0">
                <a:solidFill>
                  <a:srgbClr val="008000"/>
                </a:solidFill>
              </a:rPr>
              <a:t>パリ協定では産業革命以降の気温上昇を２℃以下のできるだけ低いレベルに抑えることが合意され、</a:t>
            </a:r>
            <a:r>
              <a:rPr lang="en-US" altLang="ja-JP" sz="1100" dirty="0">
                <a:solidFill>
                  <a:srgbClr val="008000"/>
                </a:solidFill>
              </a:rPr>
              <a:t>IPCC</a:t>
            </a:r>
            <a:r>
              <a:rPr lang="ja-JP" altLang="en-US" sz="1100" dirty="0">
                <a:solidFill>
                  <a:srgbClr val="008000"/>
                </a:solidFill>
              </a:rPr>
              <a:t>の</a:t>
            </a:r>
            <a:r>
              <a:rPr lang="en-US" altLang="ja-JP" sz="1100" dirty="0">
                <a:solidFill>
                  <a:srgbClr val="008000"/>
                </a:solidFill>
              </a:rPr>
              <a:t>1.5</a:t>
            </a:r>
            <a:r>
              <a:rPr lang="ja-JP" altLang="en-US" sz="1100" dirty="0">
                <a:solidFill>
                  <a:srgbClr val="008000"/>
                </a:solidFill>
              </a:rPr>
              <a:t>℃レポートでは、</a:t>
            </a:r>
            <a:r>
              <a:rPr lang="en-US" altLang="ja-JP" sz="1100" dirty="0">
                <a:solidFill>
                  <a:srgbClr val="008000"/>
                </a:solidFill>
              </a:rPr>
              <a:t>2030</a:t>
            </a:r>
            <a:r>
              <a:rPr lang="ja-JP" altLang="en-US" sz="1100" dirty="0">
                <a:solidFill>
                  <a:srgbClr val="008000"/>
                </a:solidFill>
              </a:rPr>
              <a:t>年までに温室効果ガスを世界で半減、</a:t>
            </a:r>
            <a:r>
              <a:rPr lang="en-US" altLang="ja-JP" sz="1100" dirty="0">
                <a:solidFill>
                  <a:srgbClr val="008000"/>
                </a:solidFill>
              </a:rPr>
              <a:t>2050</a:t>
            </a:r>
            <a:r>
              <a:rPr lang="ja-JP" altLang="en-US" sz="1100" dirty="0">
                <a:solidFill>
                  <a:srgbClr val="008000"/>
                </a:solidFill>
              </a:rPr>
              <a:t>年には実質ゼロを目指す必要があることが示されています。</a:t>
            </a:r>
            <a:endParaRPr lang="en-US" altLang="ja-JP" sz="1100" dirty="0">
              <a:solidFill>
                <a:srgbClr val="008000"/>
              </a:solidFill>
            </a:endParaRPr>
          </a:p>
          <a:p>
            <a:pPr>
              <a:lnSpc>
                <a:spcPct val="110000"/>
              </a:lnSpc>
            </a:pPr>
            <a:endParaRPr lang="en-US" altLang="ja-JP" sz="1100" dirty="0">
              <a:solidFill>
                <a:srgbClr val="008000"/>
              </a:solidFill>
            </a:endParaRPr>
          </a:p>
          <a:p>
            <a:pPr>
              <a:lnSpc>
                <a:spcPct val="110000"/>
              </a:lnSpc>
            </a:pPr>
            <a:r>
              <a:rPr lang="en-US" altLang="ja-JP" sz="1100" dirty="0">
                <a:solidFill>
                  <a:srgbClr val="008000"/>
                </a:solidFill>
              </a:rPr>
              <a:t>※IPCC1.5</a:t>
            </a:r>
            <a:r>
              <a:rPr lang="ja-JP" altLang="en-US" sz="1100" dirty="0">
                <a:solidFill>
                  <a:srgbClr val="008000"/>
                </a:solidFill>
              </a:rPr>
              <a:t>度特別報告書：</a:t>
            </a:r>
            <a:r>
              <a:rPr lang="en-US" altLang="ja-JP" sz="1100" dirty="0">
                <a:solidFill>
                  <a:srgbClr val="008000"/>
                </a:solidFill>
              </a:rPr>
              <a:t>WWF</a:t>
            </a:r>
            <a:r>
              <a:rPr lang="ja-JP" altLang="en-US" sz="1100" dirty="0">
                <a:solidFill>
                  <a:srgbClr val="008000"/>
                </a:solidFill>
              </a:rPr>
              <a:t>の動画がわかりやすい。　</a:t>
            </a:r>
            <a:r>
              <a:rPr lang="en-US" altLang="ja-JP" sz="1100" dirty="0">
                <a:solidFill>
                  <a:srgbClr val="008000"/>
                </a:solidFill>
                <a:hlinkClick r:id="rId3"/>
              </a:rPr>
              <a:t>https://www.wwf.or.jp/activities/activity/3750.html?gclid=CjwKCAjwmtDpBRAQEiwAC6lm466NxrnAV6-MJciJUEM7oIySqXMTxqJRtA_xmWdTfeMWM_sOQ4iOuxoCiAMQAvD_BwE</a:t>
            </a:r>
            <a:endParaRPr lang="en-US" altLang="ja-JP" sz="1100" dirty="0">
              <a:solidFill>
                <a:srgbClr val="008000"/>
              </a:solidFill>
            </a:endParaRPr>
          </a:p>
          <a:p>
            <a:endParaRPr kumimoji="1" lang="en-US" altLang="ja-JP" sz="1200" b="0" i="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06FD012F-E874-405B-84C4-D89118D683BF}" type="slidenum">
              <a:rPr kumimoji="1" lang="ja-JP" altLang="en-US" smtClean="0"/>
              <a:pPr/>
              <a:t>19</a:t>
            </a:fld>
            <a:endParaRPr kumimoji="1" lang="ja-JP" altLang="en-US"/>
          </a:p>
        </p:txBody>
      </p:sp>
    </p:spTree>
    <p:extLst>
      <p:ext uri="{BB962C8B-B14F-4D97-AF65-F5344CB8AC3E}">
        <p14:creationId xmlns:p14="http://schemas.microsoft.com/office/powerpoint/2010/main" val="849236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000" b="1" dirty="0"/>
              <a:t>■導入２</a:t>
            </a:r>
            <a:endParaRPr lang="en-US" altLang="ja-JP" sz="1000" b="1" dirty="0"/>
          </a:p>
          <a:p>
            <a:r>
              <a:rPr lang="ja-JP" altLang="en-US" sz="1000" b="1" dirty="0"/>
              <a:t>　資源を大切に使われなければならない基本的な理由について述べる</a:t>
            </a:r>
            <a:endParaRPr lang="en-US" altLang="ja-JP" sz="1000" b="1" dirty="0"/>
          </a:p>
          <a:p>
            <a:endParaRPr lang="en-US" altLang="ja-JP" sz="1000" b="1" i="1" u="sng" dirty="0"/>
          </a:p>
          <a:p>
            <a:pPr lvl="0"/>
            <a:r>
              <a:rPr lang="ja-JP" altLang="en-US" sz="1000" b="1" dirty="0"/>
              <a:t>■説明原稿案</a:t>
            </a:r>
            <a:endParaRPr lang="en-US" altLang="ja-JP" sz="1000" b="1" dirty="0"/>
          </a:p>
          <a:p>
            <a:pPr lvl="0"/>
            <a:endParaRPr lang="en-US" altLang="ja-JP" sz="1000" dirty="0">
              <a:latin typeface="ＭＳ 明朝" panose="02020609040205080304" pitchFamily="17" charset="-128"/>
              <a:ea typeface="ＭＳ 明朝" panose="02020609040205080304" pitchFamily="17" charset="-128"/>
            </a:endParaRPr>
          </a:p>
          <a:p>
            <a:r>
              <a:rPr lang="ja-JP" altLang="en-US" sz="1000" dirty="0"/>
              <a:t>資源には、鉱物や石油のような枯渇性資源と、動物や植物のような再生可能資源があります。動物や植物も、急激に使いすぎると再生できず絶滅してしまったり、生物多様性を損なったりする可能性があるので、枯渇性資源同様、大切に使わなければなりません。</a:t>
            </a:r>
            <a:endParaRPr lang="en-US" altLang="ja-JP" sz="1000" dirty="0"/>
          </a:p>
          <a:p>
            <a:endParaRPr lang="en-US" altLang="ja-JP" sz="1000" dirty="0"/>
          </a:p>
          <a:p>
            <a:r>
              <a:rPr lang="ja-JP" altLang="en-US" sz="1000" dirty="0"/>
              <a:t>さらに、鉱物を掘り出す際には、大規模な開発が行われ、生物多様性にも甚大なダメージを与えます。また、精錬時には膨大なエネルギーを使用し、大量の</a:t>
            </a:r>
            <a:r>
              <a:rPr lang="en-US" altLang="ja-JP" sz="1000" dirty="0"/>
              <a:t>CO2</a:t>
            </a:r>
            <a:r>
              <a:rPr lang="ja-JP" altLang="en-US" sz="1000" dirty="0" err="1"/>
              <a:t>を排</a:t>
            </a:r>
            <a:r>
              <a:rPr lang="ja-JP" altLang="en-US" sz="1000" dirty="0"/>
              <a:t>出しますので、地球温暖化の原因にもなってしまいます。</a:t>
            </a:r>
            <a:endParaRPr lang="en-US" altLang="ja-JP" sz="1000" dirty="0"/>
          </a:p>
          <a:p>
            <a:endParaRPr lang="en-US" altLang="ja-JP" sz="1000" dirty="0"/>
          </a:p>
          <a:p>
            <a:r>
              <a:rPr lang="ja-JP" altLang="en-US" sz="1000" dirty="0"/>
              <a:t>また、電子部品、電池などに不可欠なリチウム、コバルトなどのレアメタルの多くは、アフリカや中国、南米など一部の国にしか存在しないため、日本はこれらの多くを海外からの輸入に頼っています。</a:t>
            </a:r>
            <a:endParaRPr lang="en-US" altLang="ja-JP" sz="1000" dirty="0"/>
          </a:p>
          <a:p>
            <a:r>
              <a:rPr lang="ja-JP" altLang="en-US" sz="1000" dirty="0"/>
              <a:t>そして、その確保は資源国の政治動向や国際資源獲得競争に大きな影響を受けるので、供給が不安定であるという課題があります。</a:t>
            </a:r>
            <a:endParaRPr lang="en-US" altLang="ja-JP" sz="1000" dirty="0"/>
          </a:p>
          <a:p>
            <a:endParaRPr lang="en-US" altLang="ja-JP" sz="1000" dirty="0"/>
          </a:p>
          <a:p>
            <a:r>
              <a:rPr lang="ja-JP" altLang="en-US" sz="1000" dirty="0"/>
              <a:t>加えて、児童労働や地元住民との紛争など、社会的な課題を抱えている鉱山もあります。</a:t>
            </a:r>
            <a:endParaRPr lang="en-US" altLang="ja-JP" sz="1000" dirty="0"/>
          </a:p>
          <a:p>
            <a:endParaRPr lang="en-US" altLang="ja-JP" sz="1000" dirty="0"/>
          </a:p>
          <a:p>
            <a:r>
              <a:rPr lang="ja-JP" altLang="en-US" sz="1000" dirty="0"/>
              <a:t>貴重な資源を有効に活用するために、私たちには何ができるのでしょうか。</a:t>
            </a:r>
            <a:endParaRPr lang="en-US" altLang="ja-JP" sz="1000" dirty="0"/>
          </a:p>
          <a:p>
            <a:endParaRPr lang="en-US" altLang="ja-JP" sz="1000" dirty="0"/>
          </a:p>
          <a:p>
            <a:pPr lvl="0">
              <a:defRPr/>
            </a:pPr>
            <a:endParaRPr lang="ja-JP" altLang="en-US" sz="10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ja-JP" altLang="en-US" sz="1000" dirty="0"/>
          </a:p>
        </p:txBody>
      </p:sp>
      <p:sp>
        <p:nvSpPr>
          <p:cNvPr id="4" name="スライド番号プレースホルダ 3"/>
          <p:cNvSpPr>
            <a:spLocks noGrp="1"/>
          </p:cNvSpPr>
          <p:nvPr>
            <p:ph type="sldNum" sz="quarter" idx="10"/>
          </p:nvPr>
        </p:nvSpPr>
        <p:spPr/>
        <p:txBody>
          <a:bodyPr/>
          <a:lstStyle/>
          <a:p>
            <a:fld id="{4CC82C1C-0F85-6A4F-B18C-B9FACEF22444}" type="slidenum">
              <a:rPr lang="ja-JP" altLang="en-US" smtClean="0"/>
              <a:pPr/>
              <a:t>2</a:t>
            </a:fld>
            <a:endParaRPr lang="ja-JP" altLang="en-US"/>
          </a:p>
        </p:txBody>
      </p:sp>
    </p:spTree>
    <p:extLst>
      <p:ext uri="{BB962C8B-B14F-4D97-AF65-F5344CB8AC3E}">
        <p14:creationId xmlns:p14="http://schemas.microsoft.com/office/powerpoint/2010/main" val="2516353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a:xfrm>
            <a:off x="824948" y="4408076"/>
            <a:ext cx="5486400" cy="4114800"/>
          </a:xfrm>
        </p:spPr>
        <p:txBody>
          <a:bodyPr>
            <a:noAutofit/>
          </a:bodyPr>
          <a:lstStyle/>
          <a:p>
            <a:r>
              <a:rPr lang="ja-JP" altLang="en-US" sz="1000" b="1" dirty="0"/>
              <a:t>■導入３：</a:t>
            </a:r>
            <a:endParaRPr lang="en-US" altLang="ja-JP" sz="1000" b="1" dirty="0"/>
          </a:p>
          <a:p>
            <a:r>
              <a:rPr lang="ja-JP" altLang="en-US" sz="1000" b="1" dirty="0"/>
              <a:t>　限りある資源を大切に使うためのキーワードである「３</a:t>
            </a:r>
            <a:r>
              <a:rPr lang="en-US" altLang="ja-JP" sz="1000" b="1" dirty="0"/>
              <a:t>R</a:t>
            </a:r>
            <a:r>
              <a:rPr lang="ja-JP" altLang="en-US" sz="1000" b="1" dirty="0"/>
              <a:t>」についての基本的な説明をする</a:t>
            </a:r>
            <a:endParaRPr lang="en-US" altLang="ja-JP" sz="1000" b="1" dirty="0"/>
          </a:p>
          <a:p>
            <a:endParaRPr lang="en-US" altLang="ja-JP" sz="1000" b="1" dirty="0"/>
          </a:p>
          <a:p>
            <a:r>
              <a:rPr lang="ja-JP" altLang="en-US" sz="1000" b="1" dirty="0"/>
              <a:t>■説明原稿案</a:t>
            </a:r>
            <a:endParaRPr lang="en-US" altLang="ja-JP" sz="1000" b="1" dirty="0"/>
          </a:p>
          <a:p>
            <a:endParaRPr lang="en-US" altLang="ja-JP" sz="1000" b="1" i="1" u="sng" dirty="0"/>
          </a:p>
          <a:p>
            <a:r>
              <a:rPr lang="ja-JP" altLang="en-US" sz="1000" dirty="0"/>
              <a:t>リデュース、リユース、リサイクルの「３</a:t>
            </a:r>
            <a:r>
              <a:rPr lang="en-US" altLang="ja-JP" sz="1000" dirty="0"/>
              <a:t>R</a:t>
            </a:r>
            <a:r>
              <a:rPr lang="ja-JP" altLang="en-US" sz="1000" dirty="0"/>
              <a:t>」は、</a:t>
            </a:r>
            <a:r>
              <a:rPr lang="ja-JP" altLang="ja-JP" sz="1000" dirty="0"/>
              <a:t>循環型</a:t>
            </a:r>
            <a:r>
              <a:rPr lang="ja-JP" altLang="en-US" sz="1000" dirty="0"/>
              <a:t>社会を作っていく</a:t>
            </a:r>
            <a:r>
              <a:rPr lang="ja-JP" altLang="ja-JP" sz="1000" dirty="0"/>
              <a:t>ための基本的な考え方</a:t>
            </a:r>
            <a:r>
              <a:rPr lang="ja-JP" altLang="en-US" sz="1000" dirty="0"/>
              <a:t>です。</a:t>
            </a:r>
            <a:endParaRPr lang="en-US" altLang="ja-JP" sz="1000" dirty="0"/>
          </a:p>
          <a:p>
            <a:r>
              <a:rPr lang="ja-JP" altLang="en-US" sz="1000" dirty="0"/>
              <a:t>この３つの「</a:t>
            </a:r>
            <a:r>
              <a:rPr lang="en-US" altLang="ja-JP" sz="1000" dirty="0"/>
              <a:t>R</a:t>
            </a:r>
            <a:r>
              <a:rPr lang="ja-JP" altLang="en-US" sz="1000" dirty="0"/>
              <a:t>」の</a:t>
            </a:r>
            <a:r>
              <a:rPr lang="ja-JP" altLang="ja-JP" sz="1000" dirty="0"/>
              <a:t>優先順位</a:t>
            </a:r>
            <a:r>
              <a:rPr lang="ja-JP" altLang="en-US" sz="1000" dirty="0"/>
              <a:t>は最初に出てくるほど重要であると「循環型社会形成推進基本法」で位置づけられています。</a:t>
            </a:r>
            <a:endParaRPr lang="en-US" altLang="ja-JP" sz="1000" dirty="0"/>
          </a:p>
          <a:p>
            <a:endParaRPr lang="en-US" altLang="ja-JP" sz="1000" dirty="0"/>
          </a:p>
          <a:p>
            <a:r>
              <a:rPr lang="ja-JP" altLang="en-US" sz="1000" dirty="0"/>
              <a:t>まずは、</a:t>
            </a:r>
            <a:r>
              <a:rPr lang="en-US" altLang="ja-JP" sz="1000" dirty="0"/>
              <a:t>Reduce</a:t>
            </a:r>
            <a:r>
              <a:rPr lang="ja-JP" altLang="en-US" sz="1000" dirty="0"/>
              <a:t>（リデュース）：</a:t>
            </a:r>
            <a:r>
              <a:rPr lang="ja-JP" altLang="ja-JP" sz="1000" dirty="0"/>
              <a:t> </a:t>
            </a:r>
            <a:r>
              <a:rPr lang="ja-JP" altLang="en-US" sz="1000" dirty="0"/>
              <a:t>つまり、製品をつくる時に使う資源の量を少なくすることや廃棄物の発生を少なくすること。具体的には、包装を簡易にすることや、必要な食品を必要なだけ購入し食品ロスを削減することなどがあげられます。</a:t>
            </a:r>
            <a:endParaRPr lang="en-US" altLang="ja-JP" sz="1000" dirty="0"/>
          </a:p>
          <a:p>
            <a:r>
              <a:rPr lang="ja-JP" altLang="en-US" sz="1000" dirty="0"/>
              <a:t>つぎに、</a:t>
            </a:r>
            <a:r>
              <a:rPr lang="en-US" altLang="ja-JP" sz="1000" dirty="0"/>
              <a:t>Reuse</a:t>
            </a:r>
            <a:r>
              <a:rPr lang="ja-JP" altLang="en-US" sz="1000" dirty="0"/>
              <a:t>（</a:t>
            </a:r>
            <a:r>
              <a:rPr lang="ja-JP" altLang="ja-JP" sz="1000" dirty="0"/>
              <a:t>リユース</a:t>
            </a:r>
            <a:r>
              <a:rPr lang="ja-JP" altLang="en-US" sz="1000" dirty="0"/>
              <a:t>）</a:t>
            </a:r>
            <a:r>
              <a:rPr lang="ja-JP" altLang="ja-JP" sz="1000" dirty="0"/>
              <a:t>：</a:t>
            </a:r>
            <a:r>
              <a:rPr lang="ja-JP" altLang="en-US" sz="1000" dirty="0"/>
              <a:t>つまり、繰り返し使うことで、具体的には、おさがりの洋服を再使用することなどがあげられます。</a:t>
            </a:r>
            <a:endParaRPr lang="en-US" altLang="ja-JP" sz="1000" dirty="0"/>
          </a:p>
          <a:p>
            <a:r>
              <a:rPr lang="ja-JP" altLang="en-US" sz="1000" dirty="0"/>
              <a:t>そして、最後にくるのが、</a:t>
            </a:r>
            <a:r>
              <a:rPr lang="en-US" altLang="ja-JP" sz="1000" dirty="0"/>
              <a:t>Recycle</a:t>
            </a:r>
            <a:r>
              <a:rPr lang="ja-JP" altLang="en-US" sz="1000" dirty="0"/>
              <a:t>（</a:t>
            </a:r>
            <a:r>
              <a:rPr lang="ja-JP" altLang="ja-JP" sz="1000" dirty="0"/>
              <a:t>リサイクル</a:t>
            </a:r>
            <a:r>
              <a:rPr lang="ja-JP" altLang="en-US" sz="1000" dirty="0"/>
              <a:t>）</a:t>
            </a:r>
            <a:r>
              <a:rPr lang="ja-JP" altLang="ja-JP" sz="1000" dirty="0"/>
              <a:t>：再資源化</a:t>
            </a:r>
            <a:r>
              <a:rPr lang="ja-JP" altLang="en-US" sz="1000" dirty="0"/>
              <a:t>をして、また資源として使うということ</a:t>
            </a:r>
            <a:r>
              <a:rPr lang="ja-JP" altLang="ja-JP" sz="1000" dirty="0"/>
              <a:t>で</a:t>
            </a:r>
            <a:r>
              <a:rPr lang="ja-JP" altLang="en-US" sz="1000" dirty="0"/>
              <a:t>、</a:t>
            </a:r>
            <a:endParaRPr lang="en-US" altLang="ja-JP" sz="1000" dirty="0"/>
          </a:p>
          <a:p>
            <a:r>
              <a:rPr lang="ja-JP" altLang="en-US" sz="1000" dirty="0"/>
              <a:t>オリンピックのメダルを携帯電話などから取り出した貴金属で作ることや、古紙を原料として再生紙を作ることなどが、わかりやすいでしょう。</a:t>
            </a:r>
            <a:endParaRPr lang="en-US" altLang="ja-JP" sz="1000" dirty="0"/>
          </a:p>
          <a:p>
            <a:endParaRPr lang="en-US" altLang="ja-JP" sz="1000" dirty="0"/>
          </a:p>
          <a:p>
            <a:r>
              <a:rPr lang="ja-JP" altLang="en-US" sz="1000" dirty="0"/>
              <a:t>いろいろな製品を選択するときに資源の循環を考えることが、限りある資源を大切に使うことにつながります。</a:t>
            </a:r>
            <a:endParaRPr lang="en-US" altLang="ja-JP" sz="1000" i="1" dirty="0"/>
          </a:p>
          <a:p>
            <a:r>
              <a:rPr lang="ja-JP" altLang="en-US" sz="1000" dirty="0"/>
              <a:t>自動車のリサイクルを進める根拠法となる自動車リサイクル法も、</a:t>
            </a:r>
            <a:r>
              <a:rPr lang="en-US" altLang="ja-JP" sz="1000" dirty="0"/>
              <a:t>3R</a:t>
            </a:r>
            <a:r>
              <a:rPr lang="ja-JP" altLang="en-US" sz="1000" dirty="0"/>
              <a:t>の考え方が基本となっています。</a:t>
            </a:r>
            <a:endParaRPr lang="en-US" altLang="ja-JP" sz="1000" dirty="0"/>
          </a:p>
          <a:p>
            <a:endParaRPr lang="en-US" altLang="ja-JP" sz="1000" i="1" dirty="0">
              <a:solidFill>
                <a:schemeClr val="tx2"/>
              </a:solidFill>
            </a:endParaRPr>
          </a:p>
          <a:p>
            <a:r>
              <a:rPr lang="ja-JP" altLang="en-US" sz="900" dirty="0">
                <a:solidFill>
                  <a:srgbClr val="008000"/>
                </a:solidFill>
              </a:rPr>
              <a:t>■参考情報</a:t>
            </a:r>
            <a:endParaRPr lang="en-US" altLang="ja-JP" sz="900" dirty="0">
              <a:solidFill>
                <a:srgbClr val="008000"/>
              </a:solidFill>
            </a:endParaRPr>
          </a:p>
          <a:p>
            <a:r>
              <a:rPr lang="ja-JP" altLang="en-US" sz="900" dirty="0">
                <a:solidFill>
                  <a:srgbClr val="008000"/>
                </a:solidFill>
              </a:rPr>
              <a:t>「</a:t>
            </a:r>
            <a:r>
              <a:rPr lang="ja-JP" altLang="ja-JP" sz="900" dirty="0">
                <a:solidFill>
                  <a:srgbClr val="008000"/>
                </a:solidFill>
              </a:rPr>
              <a:t>自動車リサイクル法</a:t>
            </a:r>
            <a:r>
              <a:rPr lang="ja-JP" altLang="en-US" sz="900" dirty="0">
                <a:solidFill>
                  <a:srgbClr val="008000"/>
                </a:solidFill>
              </a:rPr>
              <a:t>」という法律名の「</a:t>
            </a:r>
            <a:r>
              <a:rPr lang="ja-JP" altLang="ja-JP" sz="900" dirty="0">
                <a:solidFill>
                  <a:srgbClr val="008000"/>
                </a:solidFill>
              </a:rPr>
              <a:t>リサイクル</a:t>
            </a:r>
            <a:r>
              <a:rPr lang="ja-JP" altLang="en-US" sz="900" dirty="0">
                <a:solidFill>
                  <a:srgbClr val="008000"/>
                </a:solidFill>
              </a:rPr>
              <a:t>」について、「３</a:t>
            </a:r>
            <a:r>
              <a:rPr lang="en-US" altLang="ja-JP" sz="900" dirty="0">
                <a:solidFill>
                  <a:srgbClr val="008000"/>
                </a:solidFill>
              </a:rPr>
              <a:t>R</a:t>
            </a:r>
            <a:r>
              <a:rPr lang="ja-JP" altLang="en-US" sz="900" dirty="0">
                <a:solidFill>
                  <a:srgbClr val="008000"/>
                </a:solidFill>
              </a:rPr>
              <a:t>」の最後のリサイクルの</a:t>
            </a:r>
            <a:r>
              <a:rPr lang="ja-JP" altLang="ja-JP" sz="900" dirty="0">
                <a:solidFill>
                  <a:srgbClr val="008000"/>
                </a:solidFill>
              </a:rPr>
              <a:t>こと</a:t>
            </a:r>
            <a:r>
              <a:rPr lang="ja-JP" altLang="en-US" sz="900" dirty="0">
                <a:solidFill>
                  <a:srgbClr val="008000"/>
                </a:solidFill>
              </a:rPr>
              <a:t>と</a:t>
            </a:r>
            <a:r>
              <a:rPr lang="ja-JP" altLang="ja-JP" sz="900" dirty="0">
                <a:solidFill>
                  <a:srgbClr val="008000"/>
                </a:solidFill>
              </a:rPr>
              <a:t>誤解しがちですが、</a:t>
            </a:r>
            <a:r>
              <a:rPr lang="ja-JP" altLang="en-US" sz="900" dirty="0">
                <a:solidFill>
                  <a:srgbClr val="008000"/>
                </a:solidFill>
              </a:rPr>
              <a:t>法律の正式名称は　</a:t>
            </a:r>
            <a:r>
              <a:rPr lang="ja-JP" altLang="ja-JP" sz="900" dirty="0">
                <a:solidFill>
                  <a:srgbClr val="008000"/>
                </a:solidFill>
              </a:rPr>
              <a:t>「使用済自動車の再資源化等に関する法律」</a:t>
            </a:r>
            <a:r>
              <a:rPr lang="ja-JP" altLang="en-US" sz="900" dirty="0">
                <a:solidFill>
                  <a:srgbClr val="008000"/>
                </a:solidFill>
              </a:rPr>
              <a:t>であり、リデュース、リユース、リサイクルの「</a:t>
            </a:r>
            <a:r>
              <a:rPr lang="ja-JP" altLang="ja-JP" sz="900" dirty="0">
                <a:solidFill>
                  <a:srgbClr val="008000"/>
                </a:solidFill>
              </a:rPr>
              <a:t>３</a:t>
            </a:r>
            <a:r>
              <a:rPr lang="en-US" altLang="ja-JP" sz="900" dirty="0">
                <a:solidFill>
                  <a:srgbClr val="008000"/>
                </a:solidFill>
              </a:rPr>
              <a:t>R</a:t>
            </a:r>
            <a:r>
              <a:rPr lang="ja-JP" altLang="en-US" sz="900" dirty="0">
                <a:solidFill>
                  <a:srgbClr val="008000"/>
                </a:solidFill>
              </a:rPr>
              <a:t>」全て</a:t>
            </a:r>
            <a:r>
              <a:rPr lang="ja-JP" altLang="ja-JP" sz="900" dirty="0">
                <a:solidFill>
                  <a:srgbClr val="008000"/>
                </a:solidFill>
              </a:rPr>
              <a:t>の考え</a:t>
            </a:r>
            <a:r>
              <a:rPr lang="ja-JP" altLang="en-US" sz="900" dirty="0">
                <a:solidFill>
                  <a:srgbClr val="008000"/>
                </a:solidFill>
              </a:rPr>
              <a:t>かたに基づく法律です。</a:t>
            </a:r>
            <a:endParaRPr lang="en-US" altLang="ja-JP" sz="900" dirty="0">
              <a:solidFill>
                <a:srgbClr val="008000"/>
              </a:solidFill>
            </a:endParaRPr>
          </a:p>
          <a:p>
            <a:r>
              <a:rPr lang="en-US" altLang="ja-JP" sz="900" dirty="0">
                <a:solidFill>
                  <a:srgbClr val="008000"/>
                </a:solidFill>
              </a:rPr>
              <a:t>※3R</a:t>
            </a:r>
            <a:r>
              <a:rPr lang="ja-JP" altLang="en-US" sz="900" dirty="0">
                <a:solidFill>
                  <a:srgbClr val="008000"/>
                </a:solidFill>
              </a:rPr>
              <a:t>については、</a:t>
            </a:r>
            <a:r>
              <a:rPr lang="ja-JP" altLang="ja-JP" sz="900" dirty="0">
                <a:solidFill>
                  <a:srgbClr val="008000"/>
                </a:solidFill>
              </a:rPr>
              <a:t>リデュース・リユース・リサイクル推進協議会</a:t>
            </a:r>
            <a:r>
              <a:rPr lang="ja-JP" altLang="en-US" sz="900" dirty="0">
                <a:solidFill>
                  <a:srgbClr val="008000"/>
                </a:solidFill>
              </a:rPr>
              <a:t>のサイトを参照</a:t>
            </a:r>
            <a:endParaRPr lang="en-US" altLang="ja-JP" sz="900" dirty="0">
              <a:solidFill>
                <a:srgbClr val="008000"/>
              </a:solidFill>
            </a:endParaRPr>
          </a:p>
          <a:p>
            <a:r>
              <a:rPr lang="ja-JP" altLang="en-US" sz="900" dirty="0"/>
              <a:t>　</a:t>
            </a:r>
            <a:r>
              <a:rPr lang="ja-JP" altLang="ja-JP" sz="900" dirty="0"/>
              <a:t>　</a:t>
            </a:r>
            <a:r>
              <a:rPr lang="en-US" altLang="ja-JP" sz="900" u="sng" dirty="0">
                <a:hlinkClick r:id="rId3"/>
              </a:rPr>
              <a:t>http://www.3r-suishinkyogikai.jp/intro/3rs/</a:t>
            </a:r>
            <a:endParaRPr lang="ja-JP" altLang="ja-JP" sz="900" dirty="0"/>
          </a:p>
          <a:p>
            <a:endParaRPr kumimoji="1" lang="en-US" altLang="ja-JP" sz="1000" kern="1200" dirty="0">
              <a:solidFill>
                <a:schemeClr val="tx1"/>
              </a:solidFill>
              <a:effectLst/>
            </a:endParaRPr>
          </a:p>
          <a:p>
            <a:endParaRPr kumimoji="1" lang="en-US" altLang="ja-JP" sz="1000" kern="1200" dirty="0">
              <a:solidFill>
                <a:schemeClr val="tx1"/>
              </a:solidFill>
              <a:effectLst/>
            </a:endParaRPr>
          </a:p>
          <a:p>
            <a:endParaRPr kumimoji="1" lang="ja-JP" altLang="en-US" sz="1000" dirty="0"/>
          </a:p>
          <a:p>
            <a:pPr marL="533400" indent="-533400">
              <a:spcBef>
                <a:spcPct val="20000"/>
              </a:spcBef>
              <a:defRPr/>
            </a:pPr>
            <a:endParaRPr lang="en-US" altLang="ja-JP" sz="1000" dirty="0"/>
          </a:p>
          <a:p>
            <a:endParaRPr kumimoji="1" lang="ja-JP" altLang="en-US" sz="1000" dirty="0"/>
          </a:p>
          <a:p>
            <a:endParaRPr lang="ja-JP" altLang="en-US" sz="1000" dirty="0"/>
          </a:p>
          <a:p>
            <a:endParaRPr lang="ja-JP" altLang="en-US" sz="1000" dirty="0"/>
          </a:p>
        </p:txBody>
      </p:sp>
      <p:sp>
        <p:nvSpPr>
          <p:cNvPr id="4" name="スライド番号プレースホルダ 3"/>
          <p:cNvSpPr>
            <a:spLocks noGrp="1"/>
          </p:cNvSpPr>
          <p:nvPr>
            <p:ph type="sldNum" sz="quarter" idx="10"/>
          </p:nvPr>
        </p:nvSpPr>
        <p:spPr/>
        <p:txBody>
          <a:bodyPr/>
          <a:lstStyle/>
          <a:p>
            <a:fld id="{4CC82C1C-0F85-6A4F-B18C-B9FACEF22444}" type="slidenum">
              <a:rPr lang="ja-JP" altLang="en-US" smtClean="0"/>
              <a:pPr/>
              <a:t>3</a:t>
            </a:fld>
            <a:endParaRPr lang="ja-JP" altLang="en-US"/>
          </a:p>
        </p:txBody>
      </p:sp>
    </p:spTree>
    <p:extLst>
      <p:ext uri="{BB962C8B-B14F-4D97-AF65-F5344CB8AC3E}">
        <p14:creationId xmlns:p14="http://schemas.microsoft.com/office/powerpoint/2010/main" val="2516958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R="0" lvl="0" indent="0" fontAlgn="auto">
              <a:lnSpc>
                <a:spcPct val="100000"/>
              </a:lnSpc>
              <a:spcBef>
                <a:spcPts val="0"/>
              </a:spcBef>
              <a:spcAft>
                <a:spcPts val="0"/>
              </a:spcAft>
              <a:buClrTx/>
              <a:buSzTx/>
              <a:buFontTx/>
              <a:buNone/>
              <a:tabLst/>
              <a:defRPr/>
            </a:pPr>
            <a:r>
              <a:rPr lang="ja-JP" altLang="en-US" sz="1000" b="1" dirty="0"/>
              <a:t>■導入４：</a:t>
            </a:r>
            <a:endParaRPr lang="en-US" altLang="ja-JP" sz="1000" b="1" dirty="0"/>
          </a:p>
          <a:p>
            <a:pPr marR="0" lvl="0" indent="0" fontAlgn="auto">
              <a:lnSpc>
                <a:spcPct val="100000"/>
              </a:lnSpc>
              <a:spcBef>
                <a:spcPts val="0"/>
              </a:spcBef>
              <a:spcAft>
                <a:spcPts val="0"/>
              </a:spcAft>
              <a:buClrTx/>
              <a:buSzTx/>
              <a:buFontTx/>
              <a:buNone/>
              <a:tabLst/>
              <a:defRPr/>
            </a:pPr>
            <a:r>
              <a:rPr lang="ja-JP" altLang="en-US" sz="1000" b="1" dirty="0"/>
              <a:t>　自動車はさまざまな資源で構成されていることを示し、資源の塊であることを伝える</a:t>
            </a:r>
            <a:endParaRPr lang="en-US" altLang="ja-JP" sz="1000" b="1" dirty="0"/>
          </a:p>
          <a:p>
            <a:endParaRPr lang="en-US" altLang="ja-JP" sz="1000" b="1" dirty="0"/>
          </a:p>
          <a:p>
            <a:pPr lvl="0"/>
            <a:r>
              <a:rPr lang="ja-JP" altLang="en-US" sz="1000" b="1" dirty="0"/>
              <a:t>■説明原稿案</a:t>
            </a:r>
            <a:endParaRPr lang="en-US" altLang="ja-JP" sz="1000" b="1" dirty="0"/>
          </a:p>
          <a:p>
            <a:endParaRPr lang="en-US" altLang="ja-JP" sz="1000" dirty="0"/>
          </a:p>
          <a:p>
            <a:r>
              <a:rPr lang="ja-JP" altLang="en-US" sz="1000" dirty="0"/>
              <a:t>それでは、ここから自動車の話に入ります。</a:t>
            </a:r>
            <a:endParaRPr lang="en-US" altLang="ja-JP" sz="1000" dirty="0"/>
          </a:p>
          <a:p>
            <a:r>
              <a:rPr lang="ja-JP" altLang="en-US" sz="1000" dirty="0"/>
              <a:t>この円グラフは、ガソリン車の新車素材組成（総重量約１６００</a:t>
            </a:r>
            <a:r>
              <a:rPr lang="en-US" altLang="ja-JP" sz="1000" dirty="0"/>
              <a:t>kg</a:t>
            </a:r>
            <a:r>
              <a:rPr lang="ja-JP" altLang="en-US" sz="1000" dirty="0"/>
              <a:t>を想定）を円グラフにしたものです。 </a:t>
            </a:r>
            <a:endParaRPr lang="en-US" altLang="ja-JP" sz="1000" dirty="0"/>
          </a:p>
          <a:p>
            <a:endParaRPr lang="en-US" altLang="ja-JP" sz="1000" dirty="0"/>
          </a:p>
          <a:p>
            <a:r>
              <a:rPr lang="ja-JP" altLang="en-US" sz="1000" dirty="0"/>
              <a:t>円グラフからもわかるように、圧倒的に鉄が多く使われています。</a:t>
            </a:r>
            <a:endParaRPr lang="en-US" altLang="ja-JP" sz="1000" dirty="0"/>
          </a:p>
          <a:p>
            <a:r>
              <a:rPr lang="ja-JP" altLang="en-US" sz="1000" dirty="0"/>
              <a:t>鉄やアルミなどの金属は有価で取引され、これまでもリサイクルされてきました。</a:t>
            </a:r>
            <a:endParaRPr lang="en-US" altLang="ja-JP" sz="1000" dirty="0"/>
          </a:p>
          <a:p>
            <a:endParaRPr lang="en-US" altLang="ja-JP" sz="1000" dirty="0"/>
          </a:p>
          <a:p>
            <a:r>
              <a:rPr lang="ja-JP" altLang="en-US" sz="1000" dirty="0"/>
              <a:t>そのほかに、燃費向上のための軽量化がすすめられ、アルミニウムや樹脂が使われています。樹脂の原料は枯渇性資源である石油です。</a:t>
            </a:r>
            <a:endParaRPr lang="en-US" altLang="ja-JP" sz="1000" dirty="0"/>
          </a:p>
          <a:p>
            <a:r>
              <a:rPr lang="ja-JP" altLang="en-US" sz="1000" dirty="0"/>
              <a:t>また、次世代自動車と言われるハイブリッド自動車や電気自動車に欠かせない電池に使われるリチウムやニッケルは希少金属ですので、やはり地球を掘って資源を取り出しています。</a:t>
            </a:r>
            <a:endParaRPr lang="en-US" altLang="ja-JP" sz="1000" dirty="0"/>
          </a:p>
          <a:p>
            <a:endParaRPr lang="en-US" altLang="ja-JP" sz="1000" dirty="0"/>
          </a:p>
          <a:p>
            <a:r>
              <a:rPr lang="ja-JP" altLang="en-US" sz="1000" dirty="0"/>
              <a:t>このように、「自動車は資源の塊」なのです。</a:t>
            </a:r>
            <a:endParaRPr lang="en-US" altLang="ja-JP" sz="1000" dirty="0"/>
          </a:p>
          <a:p>
            <a:endParaRPr lang="en-US" altLang="ja-JP" sz="1000" b="1" dirty="0">
              <a:solidFill>
                <a:schemeClr val="tx2">
                  <a:lumMod val="75000"/>
                </a:schemeClr>
              </a:solidFill>
            </a:endParaRPr>
          </a:p>
          <a:p>
            <a:r>
              <a:rPr lang="ja-JP" altLang="en-US" sz="1000" dirty="0">
                <a:solidFill>
                  <a:srgbClr val="008000"/>
                </a:solidFill>
              </a:rPr>
              <a:t>■参考情報</a:t>
            </a:r>
            <a:endParaRPr lang="en-US" altLang="ja-JP" sz="1000" dirty="0">
              <a:solidFill>
                <a:srgbClr val="008000"/>
              </a:solidFill>
            </a:endParaRPr>
          </a:p>
          <a:p>
            <a:r>
              <a:rPr lang="ja-JP" altLang="en-US" sz="1000" dirty="0">
                <a:solidFill>
                  <a:srgbClr val="008000"/>
                </a:solidFill>
              </a:rPr>
              <a:t>リサイクルにおいて、鉄は有価で引き取られていますが資源価格が変動し価格が下がると、逆にお金を支払って引き取ってもらう逆有償となりリサイクルが進みにくくなる可能性もあります。</a:t>
            </a:r>
            <a:endParaRPr lang="en-US" altLang="ja-JP" sz="1000" dirty="0">
              <a:solidFill>
                <a:srgbClr val="008000"/>
              </a:solidFill>
            </a:endParaRPr>
          </a:p>
          <a:p>
            <a:endParaRPr lang="ja-JP" altLang="en-US" sz="1100" dirty="0">
              <a:solidFill>
                <a:srgbClr val="008000"/>
              </a:solidFill>
            </a:endParaRPr>
          </a:p>
          <a:p>
            <a:endParaRPr lang="ja-JP" altLang="en-US" sz="1100" dirty="0">
              <a:solidFill>
                <a:srgbClr val="008000"/>
              </a:solidFill>
            </a:endParaRPr>
          </a:p>
        </p:txBody>
      </p:sp>
      <p:sp>
        <p:nvSpPr>
          <p:cNvPr id="4" name="スライド番号プレースホルダ 3"/>
          <p:cNvSpPr>
            <a:spLocks noGrp="1"/>
          </p:cNvSpPr>
          <p:nvPr>
            <p:ph type="sldNum" sz="quarter" idx="10"/>
          </p:nvPr>
        </p:nvSpPr>
        <p:spPr/>
        <p:txBody>
          <a:bodyPr/>
          <a:lstStyle/>
          <a:p>
            <a:fld id="{2B4EE183-66E7-8A44-A3C7-B8837A28224A}" type="slidenum">
              <a:rPr lang="ja-JP" altLang="en-US" smtClean="0"/>
              <a:pPr/>
              <a:t>4</a:t>
            </a:fld>
            <a:endParaRPr lang="ja-JP" altLang="en-US"/>
          </a:p>
        </p:txBody>
      </p:sp>
    </p:spTree>
    <p:extLst>
      <p:ext uri="{BB962C8B-B14F-4D97-AF65-F5344CB8AC3E}">
        <p14:creationId xmlns:p14="http://schemas.microsoft.com/office/powerpoint/2010/main" val="3408865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ln w="25400"/>
        </p:spPr>
      </p:sp>
      <p:sp>
        <p:nvSpPr>
          <p:cNvPr id="3" name="ノート プレースホルダー 2"/>
          <p:cNvSpPr>
            <a:spLocks noGrp="1"/>
          </p:cNvSpPr>
          <p:nvPr>
            <p:ph type="body" idx="1"/>
          </p:nvPr>
        </p:nvSpPr>
        <p:spPr>
          <a:xfrm>
            <a:off x="702425" y="4343400"/>
            <a:ext cx="5608983" cy="4114800"/>
          </a:xfrm>
        </p:spPr>
        <p:txBody>
          <a:bodyPr>
            <a:noAutofit/>
          </a:bodyPr>
          <a:lstStyle/>
          <a:p>
            <a:pPr>
              <a:lnSpc>
                <a:spcPct val="110000"/>
              </a:lnSpc>
              <a:defRPr/>
            </a:pPr>
            <a:r>
              <a:rPr lang="ja-JP" altLang="en-US" sz="1000" b="1" dirty="0"/>
              <a:t>■導入５：</a:t>
            </a:r>
            <a:endParaRPr lang="en-US" altLang="ja-JP" sz="1000" b="1" dirty="0"/>
          </a:p>
          <a:p>
            <a:pPr>
              <a:lnSpc>
                <a:spcPct val="110000"/>
              </a:lnSpc>
              <a:defRPr/>
            </a:pPr>
            <a:r>
              <a:rPr lang="ja-JP" altLang="en-US" sz="1000" b="1" dirty="0"/>
              <a:t>　自動車の一生について知り、廃棄・リサイクルの大切さにつなげる</a:t>
            </a:r>
            <a:endParaRPr lang="en-US" altLang="ja-JP" sz="1000" b="1" dirty="0"/>
          </a:p>
          <a:p>
            <a:pPr>
              <a:lnSpc>
                <a:spcPct val="110000"/>
              </a:lnSpc>
              <a:defRPr/>
            </a:pPr>
            <a:endParaRPr lang="en-US" altLang="ja-JP" sz="1000" b="1" dirty="0"/>
          </a:p>
          <a:p>
            <a:pPr lvl="0">
              <a:lnSpc>
                <a:spcPct val="110000"/>
              </a:lnSpc>
              <a:defRPr/>
            </a:pPr>
            <a:r>
              <a:rPr lang="ja-JP" altLang="en-US" sz="1000" b="1" dirty="0"/>
              <a:t>■説明原稿案　</a:t>
            </a:r>
            <a:endParaRPr lang="en-US" altLang="ja-JP" sz="1000" b="1" dirty="0"/>
          </a:p>
          <a:p>
            <a:r>
              <a:rPr lang="ja-JP" altLang="en-US" sz="1000" dirty="0"/>
              <a:t>それでは、自動車の一生を見てみましょう。　</a:t>
            </a:r>
            <a:endParaRPr lang="en-US" altLang="ja-JP" sz="1000" dirty="0"/>
          </a:p>
          <a:p>
            <a:r>
              <a:rPr lang="ja-JP" altLang="en-US" sz="1000" dirty="0"/>
              <a:t>自動車の一生は、資源調達からスタートします。これまで説明してきたように、自動車を作るためには、原料となる資源を掘り起こして精錬や精製をし</a:t>
            </a:r>
            <a:r>
              <a:rPr lang="ja-JP" altLang="en-US" sz="1000" dirty="0">
                <a:solidFill>
                  <a:schemeClr val="tx2"/>
                </a:solidFill>
              </a:rPr>
              <a:t>て</a:t>
            </a:r>
            <a:r>
              <a:rPr lang="ja-JP" altLang="en-US" sz="1000" dirty="0"/>
              <a:t>、その素材を用いて部品製造工場で部品が製造されます。</a:t>
            </a:r>
            <a:endParaRPr lang="en-US" altLang="ja-JP" sz="1000" dirty="0"/>
          </a:p>
          <a:p>
            <a:r>
              <a:rPr lang="ja-JP" altLang="en-US" sz="1000" dirty="0"/>
              <a:t>そして部品が作られ、自動車メーカーの製造工場に運びこまれ、自動車に組み立てられます。</a:t>
            </a:r>
            <a:endParaRPr lang="en-US" altLang="ja-JP" sz="1000" dirty="0"/>
          </a:p>
          <a:p>
            <a:r>
              <a:rPr lang="ja-JP" altLang="en-US" sz="1000" dirty="0"/>
              <a:t>次に、自動車販売会社で新車として販売されます。販売された車は購入され使用されます。自動車によっては、中古車として再度販売されることもあります。</a:t>
            </a:r>
            <a:endParaRPr lang="en-US" altLang="ja-JP" sz="1000" dirty="0"/>
          </a:p>
          <a:p>
            <a:r>
              <a:rPr lang="ja-JP" altLang="en-US" sz="1000" dirty="0"/>
              <a:t>使用した車は、車として使</a:t>
            </a:r>
            <a:r>
              <a:rPr lang="ja-JP" altLang="en-US" sz="1000" dirty="0">
                <a:solidFill>
                  <a:schemeClr val="tx2"/>
                </a:solidFill>
              </a:rPr>
              <a:t>われ</a:t>
            </a:r>
            <a:r>
              <a:rPr lang="ja-JP" altLang="en-US" sz="1000" dirty="0"/>
              <a:t>なくなったら、廃棄され、使用済自動車（廃車）として処理されます。資源として再利用できるものを外して資源化し、まだ再使用ができる部品などは、リユースやリサイクルされ、それでも残ったものだけが廃棄されます。　</a:t>
            </a:r>
            <a:endParaRPr lang="en-US" altLang="ja-JP" sz="1000" dirty="0"/>
          </a:p>
          <a:p>
            <a:r>
              <a:rPr lang="ja-JP" altLang="en-US" sz="1000" dirty="0"/>
              <a:t>これが、自動車の一生です。</a:t>
            </a:r>
            <a:endParaRPr lang="en-US" altLang="ja-JP" sz="1000" dirty="0"/>
          </a:p>
          <a:p>
            <a:endParaRPr lang="en-US" altLang="ja-JP" sz="1000" dirty="0"/>
          </a:p>
          <a:p>
            <a:r>
              <a:rPr lang="ja-JP" altLang="en-US" sz="1000" dirty="0"/>
              <a:t>自動車の環境負荷を考えるとき、まず挙げられるのが、</a:t>
            </a:r>
            <a:r>
              <a:rPr lang="en-US" altLang="ja-JP" sz="1000" dirty="0"/>
              <a:t>CO2</a:t>
            </a:r>
            <a:r>
              <a:rPr lang="ja-JP" altLang="en-US" sz="1000" dirty="0"/>
              <a:t>を含む排出ガスです。これは大気汚染と地球温暖化の原因となります。</a:t>
            </a:r>
            <a:endParaRPr lang="en-US" altLang="ja-JP" sz="1000" dirty="0"/>
          </a:p>
          <a:p>
            <a:r>
              <a:rPr lang="ja-JP" altLang="en-US" sz="1000" dirty="0"/>
              <a:t>そしてもう一つの側面が、とても多くの資源を使っている、ということです。</a:t>
            </a:r>
            <a:endParaRPr lang="en-US" altLang="ja-JP" sz="1000" dirty="0"/>
          </a:p>
          <a:p>
            <a:endParaRPr lang="en-US" altLang="ja-JP" sz="1000" dirty="0"/>
          </a:p>
          <a:p>
            <a:r>
              <a:rPr lang="ja-JP" altLang="en-US" sz="1000" dirty="0"/>
              <a:t>今回のテーマ、「自動車における資源循環」のために、わたしたち消費者ができることは何なのかを</a:t>
            </a:r>
            <a:r>
              <a:rPr lang="ja-JP" altLang="en-US" sz="1000" dirty="0">
                <a:solidFill>
                  <a:srgbClr val="000000"/>
                </a:solidFill>
                <a:latin typeface="ＭＳ Ｐゴシック"/>
                <a:cs typeface="ＭＳ Ｐゴシック"/>
              </a:rPr>
              <a:t>一緒に考えていきましょう。　ではまず、使われなくなった車がどうなるのか、見てみましょう。</a:t>
            </a:r>
            <a:endParaRPr lang="en-US" altLang="ja-JP" sz="1000" dirty="0">
              <a:solidFill>
                <a:srgbClr val="000000"/>
              </a:solidFill>
              <a:latin typeface="ＭＳ Ｐゴシック"/>
              <a:cs typeface="ＭＳ Ｐゴシック"/>
            </a:endParaRPr>
          </a:p>
          <a:p>
            <a:endParaRPr lang="en-US" altLang="ja-JP" sz="900" dirty="0">
              <a:solidFill>
                <a:srgbClr val="000000"/>
              </a:solidFill>
              <a:latin typeface="ＭＳ Ｐゴシック"/>
              <a:cs typeface="ＭＳ Ｐゴシック"/>
            </a:endParaRPr>
          </a:p>
          <a:p>
            <a:r>
              <a:rPr lang="ja-JP" altLang="en-US" sz="900" dirty="0">
                <a:solidFill>
                  <a:srgbClr val="008000"/>
                </a:solidFill>
              </a:rPr>
              <a:t>■参考情報</a:t>
            </a:r>
            <a:endParaRPr lang="en-US" altLang="ja-JP" sz="900" dirty="0">
              <a:solidFill>
                <a:srgbClr val="008000"/>
              </a:solidFill>
            </a:endParaRPr>
          </a:p>
          <a:p>
            <a:r>
              <a:rPr lang="ja-JP" altLang="en-US" sz="900" dirty="0">
                <a:solidFill>
                  <a:srgbClr val="008000"/>
                </a:solidFill>
              </a:rPr>
              <a:t>図で廃棄・リサイクルから資源調達に向かう矢印が破線なのは、すべてが資源として再利用されているわけではないという現実を表しています。</a:t>
            </a:r>
            <a:endParaRPr lang="en-US" altLang="ja-JP" sz="900" dirty="0">
              <a:solidFill>
                <a:srgbClr val="008000"/>
              </a:solidFill>
            </a:endParaRPr>
          </a:p>
        </p:txBody>
      </p:sp>
      <p:sp>
        <p:nvSpPr>
          <p:cNvPr id="4" name="スライド番号プレースホルダー 3"/>
          <p:cNvSpPr>
            <a:spLocks noGrp="1"/>
          </p:cNvSpPr>
          <p:nvPr>
            <p:ph type="sldNum" sz="quarter" idx="10"/>
          </p:nvPr>
        </p:nvSpPr>
        <p:spPr/>
        <p:txBody>
          <a:bodyPr/>
          <a:lstStyle/>
          <a:p>
            <a:fld id="{4CC82C1C-0F85-6A4F-B18C-B9FACEF22444}" type="slidenum">
              <a:rPr lang="ja-JP" altLang="en-US" smtClean="0"/>
              <a:pPr/>
              <a:t>5</a:t>
            </a:fld>
            <a:endParaRPr lang="ja-JP" altLang="en-US"/>
          </a:p>
        </p:txBody>
      </p:sp>
    </p:spTree>
    <p:extLst>
      <p:ext uri="{BB962C8B-B14F-4D97-AF65-F5344CB8AC3E}">
        <p14:creationId xmlns:p14="http://schemas.microsoft.com/office/powerpoint/2010/main" val="1152169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a:xfrm>
            <a:off x="685800" y="4354282"/>
            <a:ext cx="5486400" cy="4114800"/>
          </a:xfrm>
        </p:spPr>
        <p:txBody>
          <a:bodyPr>
            <a:noAutofit/>
          </a:bodyPr>
          <a:lstStyle/>
          <a:p>
            <a:r>
              <a:rPr lang="ja-JP" altLang="en-US" sz="1000" b="1" dirty="0"/>
              <a:t>■私たちにできること１　</a:t>
            </a:r>
            <a:r>
              <a:rPr lang="ja-JP" altLang="en-US" sz="1000" dirty="0"/>
              <a:t>　「つかわれなくなった自動車はどうなるの？」</a:t>
            </a:r>
            <a:endParaRPr lang="en-US" altLang="ja-JP" sz="1000" dirty="0"/>
          </a:p>
          <a:p>
            <a:r>
              <a:rPr lang="ja-JP" altLang="en-US" sz="1000" b="1" dirty="0"/>
              <a:t>　クイズで関心を引きながら、自動車リサイクルの仕組みについて解説する</a:t>
            </a:r>
            <a:endParaRPr lang="en-US" altLang="ja-JP" sz="1000" b="1" dirty="0"/>
          </a:p>
          <a:p>
            <a:endParaRPr lang="en-US" altLang="ja-JP" sz="1000" b="1" dirty="0"/>
          </a:p>
          <a:p>
            <a:pPr lvl="0">
              <a:lnSpc>
                <a:spcPct val="110000"/>
              </a:lnSpc>
              <a:defRPr/>
            </a:pPr>
            <a:r>
              <a:rPr lang="ja-JP" altLang="en-US" sz="1000" b="1" dirty="0"/>
              <a:t>■説明原稿案</a:t>
            </a:r>
            <a:endParaRPr lang="en-US" altLang="ja-JP" sz="1000" b="1" dirty="0"/>
          </a:p>
          <a:p>
            <a:pPr>
              <a:lnSpc>
                <a:spcPct val="110000"/>
              </a:lnSpc>
              <a:defRPr/>
            </a:pPr>
            <a:endParaRPr lang="en-US" altLang="ja-JP" sz="1000" dirty="0"/>
          </a:p>
          <a:p>
            <a:pPr>
              <a:lnSpc>
                <a:spcPct val="90000"/>
              </a:lnSpc>
            </a:pPr>
            <a:r>
              <a:rPr lang="ja-JP" altLang="en-US" sz="1000" dirty="0"/>
              <a:t>使われなくなった自動車はどうなるのでしょうか。</a:t>
            </a:r>
            <a:endParaRPr lang="en-US" altLang="ja-JP" sz="1000" dirty="0"/>
          </a:p>
          <a:p>
            <a:pPr>
              <a:lnSpc>
                <a:spcPct val="90000"/>
              </a:lnSpc>
            </a:pPr>
            <a:r>
              <a:rPr lang="ja-JP" altLang="en-US" sz="1000" dirty="0"/>
              <a:t>ここで、自動車リサイクルに関するクイズです。一緒に考えてみましょう。</a:t>
            </a:r>
            <a:endParaRPr lang="en-US" altLang="ja-JP" sz="1000" dirty="0"/>
          </a:p>
          <a:p>
            <a:pPr>
              <a:lnSpc>
                <a:spcPct val="90000"/>
              </a:lnSpc>
            </a:pPr>
            <a:r>
              <a:rPr lang="en-US" altLang="ja-JP" sz="1000" dirty="0"/>
              <a:t>◯</a:t>
            </a:r>
            <a:r>
              <a:rPr lang="ja-JP" altLang="en-US" sz="1000" dirty="0"/>
              <a:t>か</a:t>
            </a:r>
            <a:r>
              <a:rPr lang="en-US" altLang="ja-JP" sz="1000" dirty="0"/>
              <a:t>×</a:t>
            </a:r>
            <a:r>
              <a:rPr lang="ja-JP" altLang="en-US" sz="1000" dirty="0"/>
              <a:t>でお答えください。</a:t>
            </a:r>
            <a:endParaRPr lang="en-US" altLang="ja-JP" sz="1000" dirty="0"/>
          </a:p>
          <a:p>
            <a:pPr>
              <a:lnSpc>
                <a:spcPct val="90000"/>
              </a:lnSpc>
            </a:pPr>
            <a:endParaRPr lang="en-US" altLang="ja-JP" sz="1000" dirty="0"/>
          </a:p>
          <a:p>
            <a:pPr>
              <a:lnSpc>
                <a:spcPct val="90000"/>
              </a:lnSpc>
            </a:pPr>
            <a:r>
              <a:rPr lang="ja-JP" altLang="en-US" sz="1000" dirty="0"/>
              <a:t>では、第一問。</a:t>
            </a:r>
            <a:endParaRPr lang="en-US" altLang="ja-JP" sz="1000" dirty="0"/>
          </a:p>
          <a:p>
            <a:pPr>
              <a:lnSpc>
                <a:spcPct val="90000"/>
              </a:lnSpc>
            </a:pPr>
            <a:r>
              <a:rPr lang="ja-JP" altLang="en-US" sz="1000" dirty="0"/>
              <a:t>自動車リサイクル法では、自動車を購入する時に「リサイクル料金」を支払いますが、</a:t>
            </a:r>
            <a:endParaRPr lang="en-US" altLang="ja-JP" sz="1000" dirty="0"/>
          </a:p>
          <a:p>
            <a:pPr>
              <a:lnSpc>
                <a:spcPct val="90000"/>
              </a:lnSpc>
            </a:pPr>
            <a:r>
              <a:rPr lang="ja-JP" altLang="en-US" sz="1000" dirty="0"/>
              <a:t>「リサイクル料金は中古車を買うときも、購入者が支払う」、</a:t>
            </a:r>
            <a:r>
              <a:rPr lang="en-US" altLang="ja-JP" sz="1000" dirty="0"/>
              <a:t>◯</a:t>
            </a:r>
            <a:r>
              <a:rPr lang="ja-JP" altLang="en-US" sz="1000" dirty="0"/>
              <a:t>マルでしょうか？</a:t>
            </a:r>
            <a:r>
              <a:rPr lang="en-US" altLang="ja-JP" sz="1000" dirty="0"/>
              <a:t>☓</a:t>
            </a:r>
            <a:r>
              <a:rPr lang="ja-JP" altLang="en-US" sz="1000" dirty="0"/>
              <a:t>バツでしょうか？</a:t>
            </a:r>
            <a:endParaRPr lang="en-US" altLang="ja-JP" sz="1000" dirty="0"/>
          </a:p>
          <a:p>
            <a:pPr>
              <a:lnSpc>
                <a:spcPct val="90000"/>
              </a:lnSpc>
            </a:pPr>
            <a:r>
              <a:rPr lang="ja-JP" altLang="en-US" sz="1000" dirty="0"/>
              <a:t>そうですね。</a:t>
            </a:r>
            <a:r>
              <a:rPr lang="en-US" altLang="ja-JP" sz="1000" dirty="0"/>
              <a:t>◯</a:t>
            </a:r>
            <a:r>
              <a:rPr lang="ja-JP" altLang="en-US" sz="1000" dirty="0"/>
              <a:t>マルです。</a:t>
            </a:r>
            <a:endParaRPr lang="en-US" altLang="ja-JP" sz="1000" dirty="0"/>
          </a:p>
          <a:p>
            <a:pPr>
              <a:lnSpc>
                <a:spcPct val="90000"/>
              </a:lnSpc>
            </a:pPr>
            <a:r>
              <a:rPr lang="ja-JP" altLang="en-US" sz="1000" dirty="0"/>
              <a:t>ちなみに中古車として売った人には、リサイクル料金が全額戻ってきます。</a:t>
            </a:r>
            <a:endParaRPr lang="en-US" altLang="ja-JP" sz="1000" dirty="0"/>
          </a:p>
          <a:p>
            <a:pPr>
              <a:lnSpc>
                <a:spcPct val="90000"/>
              </a:lnSpc>
            </a:pPr>
            <a:endParaRPr lang="en-US" altLang="ja-JP" sz="1000" dirty="0"/>
          </a:p>
          <a:p>
            <a:pPr>
              <a:lnSpc>
                <a:spcPct val="90000"/>
              </a:lnSpc>
            </a:pPr>
            <a:r>
              <a:rPr lang="ja-JP" altLang="en-US" sz="1000" dirty="0"/>
              <a:t>第二問。</a:t>
            </a:r>
            <a:endParaRPr lang="en-US" altLang="ja-JP" sz="1000" dirty="0"/>
          </a:p>
          <a:p>
            <a:pPr>
              <a:lnSpc>
                <a:spcPct val="90000"/>
              </a:lnSpc>
            </a:pPr>
            <a:r>
              <a:rPr lang="ja-JP" altLang="en-US" sz="1000" dirty="0"/>
              <a:t>「自動車リサイクル料金は２００万円くらいの車であれば、５万円くらいである」</a:t>
            </a:r>
            <a:endParaRPr lang="en-US" altLang="ja-JP" sz="1000" dirty="0"/>
          </a:p>
          <a:p>
            <a:pPr>
              <a:lnSpc>
                <a:spcPct val="90000"/>
              </a:lnSpc>
            </a:pPr>
            <a:r>
              <a:rPr lang="ja-JP" altLang="en-US" sz="1000" dirty="0"/>
              <a:t>これは、</a:t>
            </a:r>
            <a:r>
              <a:rPr lang="en-US" altLang="ja-JP" sz="1000" dirty="0"/>
              <a:t>☓</a:t>
            </a:r>
            <a:r>
              <a:rPr lang="ja-JP" altLang="en-US" sz="1000" dirty="0"/>
              <a:t>バツですね。だいたい</a:t>
            </a:r>
            <a:r>
              <a:rPr lang="en-US" altLang="ja-JP" sz="1000" dirty="0"/>
              <a:t>1</a:t>
            </a:r>
            <a:r>
              <a:rPr lang="ja-JP" altLang="en-US" sz="1000" dirty="0"/>
              <a:t>万円くらいですが、エアバッグの数によって少し変わってきます。</a:t>
            </a:r>
            <a:endParaRPr lang="en-US" altLang="ja-JP" sz="1000" dirty="0"/>
          </a:p>
          <a:p>
            <a:pPr>
              <a:lnSpc>
                <a:spcPct val="90000"/>
              </a:lnSpc>
            </a:pPr>
            <a:endParaRPr lang="en-US" altLang="ja-JP" sz="1000" dirty="0"/>
          </a:p>
          <a:p>
            <a:pPr>
              <a:lnSpc>
                <a:spcPct val="90000"/>
              </a:lnSpc>
            </a:pPr>
            <a:r>
              <a:rPr lang="ja-JP" altLang="en-US" sz="1000" dirty="0"/>
              <a:t>車を買う時には、新車であれ、中古車であれ、必ず車の代金とは別に購入者は「自動車リサイクル料金」を支払います。</a:t>
            </a:r>
            <a:endParaRPr lang="en-US" altLang="ja-JP" sz="1000" dirty="0"/>
          </a:p>
          <a:p>
            <a:pPr>
              <a:lnSpc>
                <a:spcPct val="90000"/>
              </a:lnSpc>
            </a:pPr>
            <a:r>
              <a:rPr lang="ja-JP" altLang="en-US" sz="1000" dirty="0"/>
              <a:t>そして「預託証明書（リサイクル券）」が渡されます。これは、車検証などと一緒に保管しておかなければなりません。</a:t>
            </a:r>
            <a:endParaRPr lang="en-US" altLang="ja-JP" sz="1000" dirty="0"/>
          </a:p>
          <a:p>
            <a:pPr>
              <a:lnSpc>
                <a:spcPct val="90000"/>
              </a:lnSpc>
            </a:pPr>
            <a:r>
              <a:rPr lang="ja-JP" altLang="en-US" sz="1000" dirty="0"/>
              <a:t>車の所有者が変わってもリサイクル券は車についてまわります。</a:t>
            </a:r>
            <a:endParaRPr lang="en-US" altLang="ja-JP" sz="1000" dirty="0"/>
          </a:p>
          <a:p>
            <a:pPr>
              <a:lnSpc>
                <a:spcPct val="90000"/>
              </a:lnSpc>
            </a:pPr>
            <a:endParaRPr lang="en-US" altLang="ja-JP" sz="1000" dirty="0"/>
          </a:p>
          <a:p>
            <a:pPr>
              <a:lnSpc>
                <a:spcPct val="90000"/>
              </a:lnSpc>
            </a:pPr>
            <a:r>
              <a:rPr lang="ja-JP" altLang="en-US" sz="1000" dirty="0"/>
              <a:t>最後、第三問です。</a:t>
            </a:r>
            <a:endParaRPr lang="en-US" altLang="ja-JP" sz="1000" dirty="0"/>
          </a:p>
          <a:p>
            <a:pPr>
              <a:lnSpc>
                <a:spcPct val="90000"/>
              </a:lnSpc>
            </a:pPr>
            <a:r>
              <a:rPr lang="ja-JP" altLang="en-US" sz="1000" dirty="0"/>
              <a:t>「自動車リサイクル料金は、廃車後の解体から資源リサイクルにかかるすべての工程に使われる」</a:t>
            </a:r>
            <a:endParaRPr lang="en-US" altLang="ja-JP" sz="1000" dirty="0"/>
          </a:p>
          <a:p>
            <a:pPr>
              <a:lnSpc>
                <a:spcPct val="90000"/>
              </a:lnSpc>
            </a:pPr>
            <a:r>
              <a:rPr lang="ja-JP" altLang="en-US" sz="1000" dirty="0"/>
              <a:t>さて、</a:t>
            </a:r>
            <a:r>
              <a:rPr lang="en-US" altLang="ja-JP" sz="1000" dirty="0"/>
              <a:t>◯</a:t>
            </a:r>
            <a:r>
              <a:rPr lang="ja-JP" altLang="en-US" sz="1000" dirty="0"/>
              <a:t>マルでしょうか？</a:t>
            </a:r>
            <a:r>
              <a:rPr lang="en-US" altLang="ja-JP" sz="1000" dirty="0"/>
              <a:t>☓</a:t>
            </a:r>
            <a:r>
              <a:rPr lang="ja-JP" altLang="en-US" sz="1000" dirty="0"/>
              <a:t>バツでしょうか？　この正解は、次のスライドで、見てみましょう。　　</a:t>
            </a:r>
          </a:p>
        </p:txBody>
      </p:sp>
      <p:sp>
        <p:nvSpPr>
          <p:cNvPr id="4" name="スライド番号プレースホルダ 3"/>
          <p:cNvSpPr>
            <a:spLocks noGrp="1"/>
          </p:cNvSpPr>
          <p:nvPr>
            <p:ph type="sldNum" sz="quarter" idx="10"/>
          </p:nvPr>
        </p:nvSpPr>
        <p:spPr/>
        <p:txBody>
          <a:bodyPr/>
          <a:lstStyle/>
          <a:p>
            <a:fld id="{4CC82C1C-0F85-6A4F-B18C-B9FACEF22444}" type="slidenum">
              <a:rPr lang="ja-JP" altLang="en-US" smtClean="0"/>
              <a:pPr/>
              <a:t>6</a:t>
            </a:fld>
            <a:endParaRPr lang="ja-JP" altLang="en-US" dirty="0"/>
          </a:p>
        </p:txBody>
      </p:sp>
    </p:spTree>
    <p:extLst>
      <p:ext uri="{BB962C8B-B14F-4D97-AF65-F5344CB8AC3E}">
        <p14:creationId xmlns:p14="http://schemas.microsoft.com/office/powerpoint/2010/main" val="1134977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000" b="1" dirty="0"/>
              <a:t>■私たちにできること１　</a:t>
            </a:r>
            <a:r>
              <a:rPr lang="ja-JP" altLang="en-US" sz="1000" dirty="0"/>
              <a:t>　「つかわれなくなった自動車はどうなるの？」</a:t>
            </a:r>
            <a:endParaRPr lang="en-US" altLang="ja-JP" sz="1000" dirty="0"/>
          </a:p>
          <a:p>
            <a:r>
              <a:rPr lang="ja-JP" altLang="en-US" sz="1000" b="1" dirty="0"/>
              <a:t>　使用済み自動車の流れをとリサイクル料金の使途について説明する</a:t>
            </a:r>
            <a:endParaRPr lang="en-US" altLang="ja-JP" sz="1000" b="1" dirty="0"/>
          </a:p>
          <a:p>
            <a:endParaRPr lang="en-US" altLang="ja-JP" sz="1000" b="1" dirty="0"/>
          </a:p>
          <a:p>
            <a:pPr lvl="0">
              <a:lnSpc>
                <a:spcPct val="110000"/>
              </a:lnSpc>
              <a:defRPr/>
            </a:pPr>
            <a:r>
              <a:rPr lang="ja-JP" altLang="en-US" sz="1000" b="1" dirty="0"/>
              <a:t>■説明原稿案</a:t>
            </a:r>
            <a:endParaRPr lang="en-US" altLang="ja-JP" sz="1000" b="1" dirty="0"/>
          </a:p>
          <a:p>
            <a:pPr>
              <a:lnSpc>
                <a:spcPct val="110000"/>
              </a:lnSpc>
              <a:defRPr/>
            </a:pPr>
            <a:endParaRPr lang="en-US" altLang="ja-JP" sz="1000" dirty="0"/>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000" dirty="0"/>
              <a:t>第三問の答えは、</a:t>
            </a:r>
            <a:r>
              <a:rPr lang="en-US" altLang="ja-JP" sz="1000" dirty="0"/>
              <a:t>☓</a:t>
            </a:r>
            <a:r>
              <a:rPr lang="ja-JP" altLang="en-US" sz="1000" dirty="0"/>
              <a:t>バツです。</a:t>
            </a:r>
            <a:endParaRPr lang="en-US" altLang="ja-JP" sz="10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sz="1000" dirty="0"/>
          </a:p>
          <a:p>
            <a:r>
              <a:rPr lang="ja-JP" altLang="en-US" sz="1000" dirty="0"/>
              <a:t>引き取り業者に引き取られた使用済み自動車は、この図のように、解体業者、粉砕業者、</a:t>
            </a:r>
            <a:r>
              <a:rPr lang="en-US" altLang="ja-JP" sz="1000" dirty="0"/>
              <a:t>ASR</a:t>
            </a:r>
            <a:r>
              <a:rPr lang="ja-JP" altLang="en-US" sz="1000" dirty="0"/>
              <a:t>リサイクル施設などで必要な処理をされ、資源として使えるものはできるだけ取り出して、リサイクルに回されることになります。</a:t>
            </a:r>
            <a:endParaRPr lang="en-US" altLang="ja-JP" sz="1000" dirty="0"/>
          </a:p>
          <a:p>
            <a:endParaRPr lang="en-US" altLang="ja-JP" sz="1000" dirty="0"/>
          </a:p>
          <a:p>
            <a:r>
              <a:rPr lang="ja-JP" altLang="en-US" sz="1000" dirty="0"/>
              <a:t>リサイクル料金は、この図の緑色の工程で使われます。</a:t>
            </a:r>
            <a:endParaRPr lang="en-US" altLang="ja-JP" sz="1000" dirty="0"/>
          </a:p>
          <a:p>
            <a:r>
              <a:rPr lang="ja-JP" altLang="en-US" sz="1000" dirty="0"/>
              <a:t>フロン類の回収、エアバッグ類の回収、そして</a:t>
            </a:r>
            <a:r>
              <a:rPr lang="en-US" altLang="ja-JP" sz="1000" dirty="0"/>
              <a:t>ASR</a:t>
            </a:r>
            <a:r>
              <a:rPr lang="ja-JP" altLang="en-US" sz="1000" dirty="0"/>
              <a:t>と呼ばれるシュレッダーダストの処理です。</a:t>
            </a:r>
            <a:endParaRPr lang="en-US" altLang="ja-JP" sz="1000" dirty="0"/>
          </a:p>
          <a:p>
            <a:r>
              <a:rPr lang="ja-JP" altLang="en-US" sz="1000" dirty="0"/>
              <a:t>あとは回収した部品や金属などの資源ですので、有価で取引されます。</a:t>
            </a:r>
            <a:endParaRPr lang="en-US" altLang="ja-JP" sz="1000" dirty="0"/>
          </a:p>
          <a:p>
            <a:endParaRPr lang="en-US" altLang="ja-JP" sz="1000" dirty="0"/>
          </a:p>
          <a:p>
            <a:r>
              <a:rPr lang="ja-JP" altLang="en-US" sz="1000" dirty="0"/>
              <a:t>廃車にする時は、最後に引き取った事業者から、「使用済自動車引取証明書」を受けとりましょう。</a:t>
            </a:r>
            <a:endParaRPr lang="en-US" altLang="ja-JP" sz="1000" dirty="0"/>
          </a:p>
          <a:p>
            <a:r>
              <a:rPr lang="ja-JP" altLang="en-US" sz="1000" dirty="0"/>
              <a:t>これ</a:t>
            </a:r>
            <a:r>
              <a:rPr kumimoji="1" lang="ja-JP" altLang="en-US" sz="1000" kern="1200" dirty="0">
                <a:solidFill>
                  <a:schemeClr val="tx1"/>
                </a:solidFill>
              </a:rPr>
              <a:t>があれば、</a:t>
            </a:r>
            <a:r>
              <a:rPr lang="ja-JP" altLang="en-US" sz="1000" dirty="0"/>
              <a:t>自動車リサイクル促進センターの</a:t>
            </a:r>
            <a:r>
              <a:rPr lang="en-US" altLang="ja-JP" sz="1000" dirty="0"/>
              <a:t>HP</a:t>
            </a:r>
            <a:r>
              <a:rPr lang="ja-JP" altLang="en-US" sz="1000" dirty="0"/>
              <a:t>の「使用済自動車処理状況検索」で、使用済みにしたあなたの車の処理状況を調べることができます。</a:t>
            </a:r>
            <a:endParaRPr lang="en-US" altLang="ja-JP" sz="1000" dirty="0"/>
          </a:p>
          <a:p>
            <a:r>
              <a:rPr lang="ja-JP" altLang="en-US" sz="1000" dirty="0"/>
              <a:t>すごいシステムですね。</a:t>
            </a:r>
            <a:endParaRPr lang="en-US" altLang="ja-JP" sz="1000" dirty="0"/>
          </a:p>
          <a:p>
            <a:endParaRPr lang="en-US" altLang="ja-JP" sz="900" dirty="0"/>
          </a:p>
          <a:p>
            <a:pPr>
              <a:lnSpc>
                <a:spcPct val="80000"/>
              </a:lnSpc>
            </a:pPr>
            <a:r>
              <a:rPr lang="ja-JP" altLang="en-US" sz="900" dirty="0">
                <a:solidFill>
                  <a:srgbClr val="008000"/>
                </a:solidFill>
              </a:rPr>
              <a:t>■参考情報</a:t>
            </a:r>
            <a:endParaRPr lang="en-US" altLang="ja-JP" sz="900" dirty="0">
              <a:solidFill>
                <a:srgbClr val="008000"/>
              </a:solidFill>
            </a:endParaRPr>
          </a:p>
          <a:p>
            <a:pPr>
              <a:lnSpc>
                <a:spcPct val="80000"/>
              </a:lnSpc>
            </a:pPr>
            <a:r>
              <a:rPr lang="ja-JP" altLang="en-US" sz="900" dirty="0">
                <a:solidFill>
                  <a:srgbClr val="008000"/>
                </a:solidFill>
              </a:rPr>
              <a:t>廃車後の処理状況は、「使用済自動車引取証明書」のほか、「抹消登録証明証」あるいは「自動車検査証返納証明書」でも確認できます。</a:t>
            </a:r>
            <a:endParaRPr lang="en-US" altLang="ja-JP" sz="900" dirty="0">
              <a:solidFill>
                <a:srgbClr val="008000"/>
              </a:solidFill>
            </a:endParaRPr>
          </a:p>
        </p:txBody>
      </p:sp>
      <p:sp>
        <p:nvSpPr>
          <p:cNvPr id="4" name="スライド番号プレースホルダ 3"/>
          <p:cNvSpPr>
            <a:spLocks noGrp="1"/>
          </p:cNvSpPr>
          <p:nvPr>
            <p:ph type="sldNum" sz="quarter" idx="10"/>
          </p:nvPr>
        </p:nvSpPr>
        <p:spPr/>
        <p:txBody>
          <a:bodyPr/>
          <a:lstStyle/>
          <a:p>
            <a:fld id="{4CC82C1C-0F85-6A4F-B18C-B9FACEF22444}" type="slidenum">
              <a:rPr lang="ja-JP" altLang="en-US" smtClean="0"/>
              <a:pPr/>
              <a:t>7</a:t>
            </a:fld>
            <a:endParaRPr lang="ja-JP" altLang="en-US"/>
          </a:p>
        </p:txBody>
      </p:sp>
    </p:spTree>
    <p:extLst>
      <p:ext uri="{BB962C8B-B14F-4D97-AF65-F5344CB8AC3E}">
        <p14:creationId xmlns:p14="http://schemas.microsoft.com/office/powerpoint/2010/main" val="1134977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lang="ja-JP" altLang="en-US" sz="1000" b="1" dirty="0"/>
              <a:t>■私たちにできること１</a:t>
            </a:r>
            <a:r>
              <a:rPr lang="ja-JP" altLang="en-US" sz="1000" dirty="0"/>
              <a:t>　　「つかわれなくなった自動車はどうなるの？」</a:t>
            </a:r>
            <a:endParaRPr lang="en-US" altLang="ja-JP" sz="1000" dirty="0"/>
          </a:p>
          <a:p>
            <a:r>
              <a:rPr lang="ja-JP" altLang="en-US" sz="1000" b="1" dirty="0"/>
              <a:t>　使用済み自動車の解体・リサイクルの流れを写真を使って説明する</a:t>
            </a:r>
            <a:endParaRPr lang="en-US" altLang="ja-JP" sz="1000" b="1" dirty="0"/>
          </a:p>
          <a:p>
            <a:endParaRPr lang="en-US" altLang="ja-JP" sz="1000" b="1" dirty="0"/>
          </a:p>
          <a:p>
            <a:pPr lvl="0"/>
            <a:r>
              <a:rPr lang="ja-JP" altLang="en-US" sz="1000" b="1" dirty="0"/>
              <a:t>■説明原稿案</a:t>
            </a:r>
            <a:endParaRPr lang="en-US" altLang="ja-JP" sz="1000" b="1" dirty="0"/>
          </a:p>
          <a:p>
            <a:endParaRPr lang="en-US" altLang="ja-JP" sz="1000" b="1" dirty="0"/>
          </a:p>
          <a:p>
            <a:r>
              <a:rPr lang="ja-JP" altLang="en-US" sz="1000" dirty="0"/>
              <a:t>それでは自動車リサイクルの現場の一例です。</a:t>
            </a:r>
            <a:endParaRPr lang="en-US" altLang="ja-JP" sz="1000" dirty="0"/>
          </a:p>
          <a:p>
            <a:r>
              <a:rPr lang="en-US" altLang="ja-JP" sz="1000" dirty="0"/>
              <a:t>QR</a:t>
            </a:r>
            <a:r>
              <a:rPr lang="ja-JP" altLang="en-US" sz="1000" dirty="0"/>
              <a:t>コードをつかえば、（公社）自動車リサイクル促進センターが提供している動画も見ることができます。</a:t>
            </a:r>
            <a:endParaRPr lang="en-US" altLang="ja-JP" sz="1000" dirty="0"/>
          </a:p>
          <a:p>
            <a:endParaRPr lang="en-US" altLang="ja-JP" sz="1000" dirty="0"/>
          </a:p>
          <a:p>
            <a:r>
              <a:rPr lang="ja-JP" altLang="en-US" sz="1000" dirty="0"/>
              <a:t>（</a:t>
            </a:r>
            <a:r>
              <a:rPr lang="en-US" altLang="ja-JP" sz="1000" dirty="0"/>
              <a:t>p5</a:t>
            </a:r>
            <a:r>
              <a:rPr lang="ja-JP" altLang="en-US" sz="1000" dirty="0"/>
              <a:t>上）カーエアコンで使っているフロン類は、強力な温室効果ガスです。フロン類はこのようなボンベに回収され、適切に処理されます。</a:t>
            </a:r>
            <a:endParaRPr lang="en-US" altLang="ja-JP" sz="1000" dirty="0"/>
          </a:p>
          <a:p>
            <a:r>
              <a:rPr lang="ja-JP" altLang="en-US" sz="1000" dirty="0"/>
              <a:t>（</a:t>
            </a:r>
            <a:r>
              <a:rPr lang="en-US" altLang="ja-JP" sz="1000" dirty="0"/>
              <a:t>p5</a:t>
            </a:r>
            <a:r>
              <a:rPr lang="ja-JP" altLang="en-US" sz="1000" dirty="0"/>
              <a:t>左下）この写真は車上展開と言われる方法で、安全のために車にカバーを掛けて全部のエアバッグを一度に爆発させる方法です。</a:t>
            </a:r>
            <a:endParaRPr lang="en-US" altLang="ja-JP" sz="1000" dirty="0"/>
          </a:p>
          <a:p>
            <a:r>
              <a:rPr lang="ja-JP" altLang="en-US" sz="1000" dirty="0"/>
              <a:t>フロン類回収とエアバッグの処理には、リサイクル料金が使われています。</a:t>
            </a:r>
            <a:endParaRPr lang="en-US" altLang="ja-JP" sz="1000" dirty="0"/>
          </a:p>
          <a:p>
            <a:endParaRPr lang="en-US" altLang="ja-JP" sz="1000" dirty="0"/>
          </a:p>
          <a:p>
            <a:r>
              <a:rPr lang="ja-JP" altLang="en-US" sz="1000" dirty="0"/>
              <a:t>（</a:t>
            </a:r>
            <a:r>
              <a:rPr lang="en-US" altLang="ja-JP" sz="1000" dirty="0"/>
              <a:t>p6</a:t>
            </a:r>
            <a:r>
              <a:rPr lang="ja-JP" altLang="en-US" sz="1000" dirty="0"/>
              <a:t>真ん中）次に、車体からドアやバンパー、エンジンまわりの部品など、再利用できそうな部品類が丁寧に手作業で、取り外されます。</a:t>
            </a:r>
            <a:endParaRPr lang="en-US" altLang="ja-JP" sz="1000" dirty="0"/>
          </a:p>
          <a:p>
            <a:r>
              <a:rPr lang="ja-JP" altLang="en-US" sz="1000" dirty="0"/>
              <a:t>ここで、外された部品はリサイクル部品として使えるように、整理されて保管されます。</a:t>
            </a:r>
            <a:endParaRPr lang="en-US" altLang="ja-JP" sz="1000" dirty="0"/>
          </a:p>
          <a:p>
            <a:r>
              <a:rPr lang="ja-JP" altLang="en-US" sz="1000" dirty="0"/>
              <a:t>残った車体からは、高価な銅が取れるハーネスが取り除かれた後、プレス機で押し潰され（</a:t>
            </a:r>
            <a:r>
              <a:rPr lang="en-US" altLang="ja-JP" sz="1000" dirty="0"/>
              <a:t>p6</a:t>
            </a:r>
            <a:r>
              <a:rPr lang="ja-JP" altLang="en-US" sz="1000" dirty="0"/>
              <a:t>右側）、破砕業者に運ばれます。</a:t>
            </a:r>
            <a:endParaRPr lang="en-US" altLang="ja-JP" sz="1000" dirty="0"/>
          </a:p>
          <a:p>
            <a:endParaRPr lang="en-US" altLang="ja-JP" sz="1000" dirty="0"/>
          </a:p>
          <a:p>
            <a:r>
              <a:rPr lang="ja-JP" altLang="en-US" sz="1000" dirty="0"/>
              <a:t>破砕機にかけられたあと、有価で引き取られる鉄やアルミなどの金属類を回収し、プラスチック類なども可能な限り取り出して、再資源化しています。これらを取り除いた残渣がシュレッダーダストで</a:t>
            </a:r>
            <a:r>
              <a:rPr lang="en-US" altLang="ja-JP" sz="1000" dirty="0"/>
              <a:t>ASR</a:t>
            </a:r>
            <a:r>
              <a:rPr lang="ja-JP" altLang="en-US" sz="1000" dirty="0"/>
              <a:t>と言われています。（</a:t>
            </a:r>
            <a:r>
              <a:rPr lang="en-US" altLang="ja-JP" sz="1000" dirty="0"/>
              <a:t>p6</a:t>
            </a:r>
            <a:r>
              <a:rPr lang="ja-JP" altLang="en-US" sz="1000" dirty="0"/>
              <a:t>左下）</a:t>
            </a:r>
            <a:endParaRPr lang="en-US" altLang="ja-JP" sz="1000" dirty="0"/>
          </a:p>
          <a:p>
            <a:endParaRPr lang="en-US" altLang="ja-JP" sz="1000" dirty="0"/>
          </a:p>
          <a:p>
            <a:r>
              <a:rPr lang="en-US" altLang="ja-JP" sz="1000" dirty="0"/>
              <a:t>ASR</a:t>
            </a:r>
            <a:r>
              <a:rPr lang="ja-JP" altLang="en-US" sz="1000" dirty="0"/>
              <a:t>処理業者も可能な限り金属類などを再度とりのぞき、残りを燃料として再利用しています。燃焼後の燃え殻も路盤材に使うような工夫もされていました。この</a:t>
            </a:r>
            <a:r>
              <a:rPr lang="en-US" altLang="ja-JP" sz="1000" dirty="0"/>
              <a:t>ASR</a:t>
            </a:r>
            <a:r>
              <a:rPr lang="ja-JP" altLang="en-US" sz="1000" dirty="0"/>
              <a:t>処理にもリサイクル料金が使われます。</a:t>
            </a:r>
            <a:endParaRPr lang="en-US" altLang="ja-JP" sz="1000" dirty="0"/>
          </a:p>
          <a:p>
            <a:endParaRPr lang="en-US" altLang="ja-JP" sz="1000" dirty="0"/>
          </a:p>
        </p:txBody>
      </p:sp>
      <p:sp>
        <p:nvSpPr>
          <p:cNvPr id="4" name="スライド番号プレースホルダ 3"/>
          <p:cNvSpPr>
            <a:spLocks noGrp="1"/>
          </p:cNvSpPr>
          <p:nvPr>
            <p:ph type="sldNum" sz="quarter" idx="10"/>
          </p:nvPr>
        </p:nvSpPr>
        <p:spPr/>
        <p:txBody>
          <a:bodyPr/>
          <a:lstStyle/>
          <a:p>
            <a:fld id="{4CC82C1C-0F85-6A4F-B18C-B9FACEF22444}" type="slidenum">
              <a:rPr lang="ja-JP" altLang="en-US" smtClean="0"/>
              <a:pPr/>
              <a:t>8</a:t>
            </a:fld>
            <a:endParaRPr lang="ja-JP" altLang="en-US"/>
          </a:p>
        </p:txBody>
      </p:sp>
    </p:spTree>
    <p:extLst>
      <p:ext uri="{BB962C8B-B14F-4D97-AF65-F5344CB8AC3E}">
        <p14:creationId xmlns:p14="http://schemas.microsoft.com/office/powerpoint/2010/main" val="2251696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000" b="1" dirty="0"/>
              <a:t>■私たちにできること１</a:t>
            </a:r>
            <a:r>
              <a:rPr lang="ja-JP" altLang="en-US" sz="1000" dirty="0"/>
              <a:t>　「つかわれなくなった自動車はどうなるの？」</a:t>
            </a:r>
            <a:endParaRPr lang="en-US" altLang="ja-JP" sz="1000" dirty="0"/>
          </a:p>
          <a:p>
            <a:r>
              <a:rPr lang="ja-JP" altLang="en-US" sz="1000" b="1" dirty="0"/>
              <a:t>不法投棄は資源が循環できないうえ環境汚染にもつながることを伝える</a:t>
            </a:r>
            <a:endParaRPr lang="en-US" altLang="ja-JP" sz="1000" b="1" dirty="0"/>
          </a:p>
          <a:p>
            <a:pPr lvl="0"/>
            <a:endParaRPr lang="en-US" altLang="ja-JP" sz="1000" b="1" dirty="0"/>
          </a:p>
          <a:p>
            <a:pPr lvl="0"/>
            <a:r>
              <a:rPr lang="ja-JP" altLang="en-US" sz="1000" b="1" dirty="0"/>
              <a:t>■説明原稿案</a:t>
            </a:r>
            <a:endParaRPr lang="en-US" altLang="ja-JP" sz="1000" b="1" dirty="0"/>
          </a:p>
          <a:p>
            <a:endParaRPr lang="en-US" altLang="ja-JP" sz="1000" dirty="0"/>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000" dirty="0"/>
              <a:t>当然ですが、</a:t>
            </a:r>
            <a:endParaRPr lang="en-US" altLang="ja-JP" sz="1000" dirty="0"/>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000" dirty="0"/>
              <a:t>一番やってはいけないのは、空き地などに自動車を放置することです。</a:t>
            </a:r>
            <a:endParaRPr lang="en-US" altLang="ja-JP" sz="1000" dirty="0"/>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000" dirty="0"/>
              <a:t>また、自分の土地に放置しておくのも、よくないことです。</a:t>
            </a:r>
            <a:endParaRPr lang="en-US" altLang="ja-JP" sz="10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sz="1000" dirty="0"/>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000" dirty="0"/>
              <a:t>放置自動車は中古車としてのリユースも、使用済自動車としての資源のリサイクルもされず、 大切な資源が無駄になります。</a:t>
            </a:r>
            <a:endParaRPr lang="en-US" altLang="ja-JP" sz="1000" dirty="0"/>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000" dirty="0"/>
              <a:t>また、エンジンオイルによる土壌汚染など、 周辺の環境にも悪影響を与えます。</a:t>
            </a:r>
          </a:p>
          <a:p>
            <a:endParaRPr lang="en-US" altLang="ja-JP" sz="1000" dirty="0"/>
          </a:p>
          <a:p>
            <a:r>
              <a:rPr lang="ja-JP" altLang="en-US" sz="1000" dirty="0"/>
              <a:t>私たちが、車をきちんと引き取り業者に引き渡すことから、自動車リサイクルは始まるのです。</a:t>
            </a:r>
            <a:endParaRPr lang="en-US" altLang="ja-JP" sz="1000" dirty="0"/>
          </a:p>
          <a:p>
            <a:endParaRPr lang="en-US" altLang="ja-JP" sz="1000" dirty="0"/>
          </a:p>
        </p:txBody>
      </p:sp>
      <p:sp>
        <p:nvSpPr>
          <p:cNvPr id="4" name="スライド番号プレースホルダ 3"/>
          <p:cNvSpPr>
            <a:spLocks noGrp="1"/>
          </p:cNvSpPr>
          <p:nvPr>
            <p:ph type="sldNum" sz="quarter" idx="10"/>
          </p:nvPr>
        </p:nvSpPr>
        <p:spPr/>
        <p:txBody>
          <a:bodyPr/>
          <a:lstStyle/>
          <a:p>
            <a:fld id="{4CC82C1C-0F85-6A4F-B18C-B9FACEF22444}" type="slidenum">
              <a:rPr lang="ja-JP" altLang="en-US" smtClean="0"/>
              <a:pPr/>
              <a:t>9</a:t>
            </a:fld>
            <a:endParaRPr lang="ja-JP" altLang="en-US"/>
          </a:p>
        </p:txBody>
      </p:sp>
    </p:spTree>
    <p:extLst>
      <p:ext uri="{BB962C8B-B14F-4D97-AF65-F5344CB8AC3E}">
        <p14:creationId xmlns:p14="http://schemas.microsoft.com/office/powerpoint/2010/main" val="2613038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p>
            <a:fld id="{F8A4D2D3-50C3-9045-BB70-6087F2C2C38A}" type="datetimeFigureOut">
              <a:rPr lang="ja-JP" altLang="en-US" smtClean="0"/>
              <a:pPr/>
              <a:t>2021/2/21</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B167D815-E10E-D247-AC2D-1869475796C2}" type="slidenum">
              <a:rPr lang="ja-JP" altLang="en-US" smtClean="0"/>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p>
            <a:fld id="{F8A4D2D3-50C3-9045-BB70-6087F2C2C38A}" type="datetimeFigureOut">
              <a:rPr lang="ja-JP" altLang="en-US" smtClean="0"/>
              <a:pPr/>
              <a:t>2021/2/21</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B167D815-E10E-D247-AC2D-1869475796C2}" type="slidenum">
              <a:rPr lang="ja-JP" altLang="en-US" smtClean="0"/>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p>
            <a:fld id="{F8A4D2D3-50C3-9045-BB70-6087F2C2C38A}" type="datetimeFigureOut">
              <a:rPr lang="ja-JP" altLang="en-US" smtClean="0"/>
              <a:pPr/>
              <a:t>2021/2/21</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B167D815-E10E-D247-AC2D-1869475796C2}" type="slidenum">
              <a:rPr lang="ja-JP" altLang="en-US"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p>
            <a:fld id="{F8A4D2D3-50C3-9045-BB70-6087F2C2C38A}" type="datetimeFigureOut">
              <a:rPr lang="ja-JP" altLang="en-US" smtClean="0"/>
              <a:pPr/>
              <a:t>2021/2/21</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B167D815-E10E-D247-AC2D-1869475796C2}"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p>
            <a:fld id="{F8A4D2D3-50C3-9045-BB70-6087F2C2C38A}" type="datetimeFigureOut">
              <a:rPr lang="ja-JP" altLang="en-US" smtClean="0"/>
              <a:pPr/>
              <a:t>2021/2/21</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B167D815-E10E-D247-AC2D-1869475796C2}" type="slidenum">
              <a:rPr lang="ja-JP" altLang="en-US" smtClean="0"/>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p>
            <a:fld id="{F8A4D2D3-50C3-9045-BB70-6087F2C2C38A}" type="datetimeFigureOut">
              <a:rPr lang="ja-JP" altLang="en-US" smtClean="0"/>
              <a:pPr/>
              <a:t>2021/2/21</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B167D815-E10E-D247-AC2D-1869475796C2}" type="slidenum">
              <a:rPr lang="ja-JP" altLang="en-US" smtClean="0"/>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p>
            <a:fld id="{F8A4D2D3-50C3-9045-BB70-6087F2C2C38A}" type="datetimeFigureOut">
              <a:rPr lang="ja-JP" altLang="en-US" smtClean="0"/>
              <a:pPr/>
              <a:t>2021/2/21</a:t>
            </a:fld>
            <a:endParaRPr lang="ja-JP" altLang="en-US"/>
          </a:p>
        </p:txBody>
      </p:sp>
      <p:sp>
        <p:nvSpPr>
          <p:cNvPr id="8" name="フッター プレースホルダ 7"/>
          <p:cNvSpPr>
            <a:spLocks noGrp="1"/>
          </p:cNvSpPr>
          <p:nvPr>
            <p:ph type="ftr" sz="quarter" idx="11"/>
          </p:nvPr>
        </p:nvSpPr>
        <p:spPr/>
        <p:txBody>
          <a:bodyPr/>
          <a:lstStyle/>
          <a:p>
            <a:endParaRPr lang="ja-JP" altLang="en-US"/>
          </a:p>
        </p:txBody>
      </p:sp>
      <p:sp>
        <p:nvSpPr>
          <p:cNvPr id="9" name="スライド番号プレースホルダ 8"/>
          <p:cNvSpPr>
            <a:spLocks noGrp="1"/>
          </p:cNvSpPr>
          <p:nvPr>
            <p:ph type="sldNum" sz="quarter" idx="12"/>
          </p:nvPr>
        </p:nvSpPr>
        <p:spPr/>
        <p:txBody>
          <a:bodyPr/>
          <a:lstStyle/>
          <a:p>
            <a:fld id="{B167D815-E10E-D247-AC2D-1869475796C2}" type="slidenum">
              <a:rPr lang="ja-JP" altLang="en-US"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p>
            <a:fld id="{F8A4D2D3-50C3-9045-BB70-6087F2C2C38A}" type="datetimeFigureOut">
              <a:rPr lang="ja-JP" altLang="en-US" smtClean="0"/>
              <a:pPr/>
              <a:t>2021/2/21</a:t>
            </a:fld>
            <a:endParaRPr lang="ja-JP" altLang="en-US"/>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B167D815-E10E-D247-AC2D-1869475796C2}" type="slidenum">
              <a:rPr lang="ja-JP" altLang="en-US"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8A4D2D3-50C3-9045-BB70-6087F2C2C38A}" type="datetimeFigureOut">
              <a:rPr lang="ja-JP" altLang="en-US" smtClean="0"/>
              <a:pPr/>
              <a:t>2021/2/21</a:t>
            </a:fld>
            <a:endParaRPr lang="ja-JP" altLang="en-US"/>
          </a:p>
        </p:txBody>
      </p:sp>
      <p:sp>
        <p:nvSpPr>
          <p:cNvPr id="3" name="フッター プレースホルダ 2"/>
          <p:cNvSpPr>
            <a:spLocks noGrp="1"/>
          </p:cNvSpPr>
          <p:nvPr>
            <p:ph type="ftr" sz="quarter" idx="11"/>
          </p:nvPr>
        </p:nvSpPr>
        <p:spPr/>
        <p:txBody>
          <a:bodyPr/>
          <a:lstStyle/>
          <a:p>
            <a:endParaRPr lang="ja-JP" altLang="en-US"/>
          </a:p>
        </p:txBody>
      </p:sp>
      <p:sp>
        <p:nvSpPr>
          <p:cNvPr id="4" name="スライド番号プレースホルダ 3"/>
          <p:cNvSpPr>
            <a:spLocks noGrp="1"/>
          </p:cNvSpPr>
          <p:nvPr>
            <p:ph type="sldNum" sz="quarter" idx="12"/>
          </p:nvPr>
        </p:nvSpPr>
        <p:spPr/>
        <p:txBody>
          <a:bodyPr/>
          <a:lstStyle/>
          <a:p>
            <a:fld id="{B167D815-E10E-D247-AC2D-1869475796C2}" type="slidenum">
              <a:rPr lang="ja-JP" altLang="en-US"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p>
            <a:fld id="{F8A4D2D3-50C3-9045-BB70-6087F2C2C38A}" type="datetimeFigureOut">
              <a:rPr lang="ja-JP" altLang="en-US" smtClean="0"/>
              <a:pPr/>
              <a:t>2021/2/21</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B167D815-E10E-D247-AC2D-1869475796C2}" type="slidenum">
              <a:rPr lang="ja-JP" altLang="en-US"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p>
            <a:fld id="{F8A4D2D3-50C3-9045-BB70-6087F2C2C38A}" type="datetimeFigureOut">
              <a:rPr lang="ja-JP" altLang="en-US" smtClean="0"/>
              <a:pPr/>
              <a:t>2021/2/21</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B167D815-E10E-D247-AC2D-1869475796C2}" type="slidenum">
              <a:rPr lang="ja-JP" altLang="en-US"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A4D2D3-50C3-9045-BB70-6087F2C2C38A}" type="datetimeFigureOut">
              <a:rPr lang="ja-JP" altLang="en-US" smtClean="0"/>
              <a:pPr/>
              <a:t>2021/2/21</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7D815-E10E-D247-AC2D-1869475796C2}"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8" y="13730"/>
            <a:ext cx="9199140" cy="6844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9741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 y="1"/>
            <a:ext cx="914857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0019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6" y="0"/>
            <a:ext cx="91345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7534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97" y="1"/>
            <a:ext cx="9165298" cy="684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8815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6944C85-78BE-4BE4-B17D-12D8BD200DA7}"/>
              </a:ext>
            </a:extLst>
          </p:cNvPr>
          <p:cNvPicPr>
            <a:picLocks noChangeAspect="1"/>
          </p:cNvPicPr>
          <p:nvPr/>
        </p:nvPicPr>
        <p:blipFill>
          <a:blip r:embed="rId3"/>
          <a:stretch>
            <a:fillRect/>
          </a:stretch>
        </p:blipFill>
        <p:spPr>
          <a:xfrm>
            <a:off x="0" y="-6894"/>
            <a:ext cx="9134826" cy="6864893"/>
          </a:xfrm>
          <a:prstGeom prst="rect">
            <a:avLst/>
          </a:prstGeom>
        </p:spPr>
      </p:pic>
    </p:spTree>
    <p:extLst>
      <p:ext uri="{BB962C8B-B14F-4D97-AF65-F5344CB8AC3E}">
        <p14:creationId xmlns:p14="http://schemas.microsoft.com/office/powerpoint/2010/main" val="4154235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76" y="70338"/>
            <a:ext cx="9031108" cy="6745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8738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240"/>
            <a:ext cx="9016402" cy="6741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1288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7296"/>
            <a:ext cx="9180141" cy="6933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1030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6F06F46-06F0-4677-AFB0-59E4CC4C88BE}"/>
              </a:ext>
            </a:extLst>
          </p:cNvPr>
          <p:cNvPicPr>
            <a:picLocks noChangeAspect="1"/>
          </p:cNvPicPr>
          <p:nvPr/>
        </p:nvPicPr>
        <p:blipFill>
          <a:blip r:embed="rId3"/>
          <a:stretch>
            <a:fillRect/>
          </a:stretch>
        </p:blipFill>
        <p:spPr>
          <a:xfrm>
            <a:off x="31896" y="-22625"/>
            <a:ext cx="9069572" cy="6960369"/>
          </a:xfrm>
          <a:prstGeom prst="rect">
            <a:avLst/>
          </a:prstGeom>
        </p:spPr>
      </p:pic>
    </p:spTree>
    <p:extLst>
      <p:ext uri="{BB962C8B-B14F-4D97-AF65-F5344CB8AC3E}">
        <p14:creationId xmlns:p14="http://schemas.microsoft.com/office/powerpoint/2010/main" val="4200760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9" y="-27296"/>
            <a:ext cx="9148325" cy="6946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9427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95" y="1"/>
            <a:ext cx="9198919" cy="6871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2421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 y="26021"/>
            <a:ext cx="9180171" cy="6831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5337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 y="0"/>
            <a:ext cx="915316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3504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28" y="40939"/>
            <a:ext cx="9087776" cy="6768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7538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00" y="74174"/>
            <a:ext cx="9008467" cy="6736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4905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76" y="0"/>
            <a:ext cx="908924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2123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37" y="79650"/>
            <a:ext cx="8987236" cy="671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2395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 y="0"/>
            <a:ext cx="916228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764430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8548</TotalTime>
  <Words>5455</Words>
  <Application>Microsoft Office PowerPoint</Application>
  <PresentationFormat>画面に合わせる (4:3)</PresentationFormat>
  <Paragraphs>399</Paragraphs>
  <Slides>19</Slides>
  <Notes>19</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19</vt:i4>
      </vt:variant>
    </vt:vector>
  </HeadingPairs>
  <TitlesOfParts>
    <vt:vector size="24" baseType="lpstr">
      <vt:lpstr>ＭＳ Ｐゴシック</vt:lpstr>
      <vt:lpstr>ＭＳ 明朝</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辰巳 菊子</dc:creator>
  <cp:lastModifiedBy>あした 研究所</cp:lastModifiedBy>
  <cp:revision>288</cp:revision>
  <dcterms:created xsi:type="dcterms:W3CDTF">2019-08-22T10:53:34Z</dcterms:created>
  <dcterms:modified xsi:type="dcterms:W3CDTF">2021-02-21T10:04:16Z</dcterms:modified>
</cp:coreProperties>
</file>