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99" r:id="rId5"/>
    <p:sldId id="289" r:id="rId6"/>
    <p:sldId id="292" r:id="rId7"/>
    <p:sldId id="290" r:id="rId8"/>
    <p:sldId id="293" r:id="rId9"/>
    <p:sldId id="291" r:id="rId10"/>
    <p:sldId id="266" r:id="rId11"/>
    <p:sldId id="294" r:id="rId12"/>
    <p:sldId id="268" r:id="rId13"/>
    <p:sldId id="284" r:id="rId14"/>
    <p:sldId id="258" r:id="rId15"/>
    <p:sldId id="261" r:id="rId16"/>
    <p:sldId id="269" r:id="rId17"/>
    <p:sldId id="270" r:id="rId18"/>
    <p:sldId id="285" r:id="rId19"/>
    <p:sldId id="295" r:id="rId20"/>
    <p:sldId id="259" r:id="rId21"/>
    <p:sldId id="262" r:id="rId22"/>
    <p:sldId id="272" r:id="rId23"/>
    <p:sldId id="273" r:id="rId24"/>
    <p:sldId id="274" r:id="rId25"/>
    <p:sldId id="275" r:id="rId26"/>
    <p:sldId id="296" r:id="rId27"/>
    <p:sldId id="260" r:id="rId28"/>
    <p:sldId id="263" r:id="rId29"/>
    <p:sldId id="276" r:id="rId30"/>
    <p:sldId id="277" r:id="rId31"/>
    <p:sldId id="278" r:id="rId32"/>
    <p:sldId id="297" r:id="rId33"/>
    <p:sldId id="279" r:id="rId34"/>
    <p:sldId id="298" r:id="rId35"/>
    <p:sldId id="300" r:id="rId36"/>
    <p:sldId id="280" r:id="rId37"/>
    <p:sldId id="288" r:id="rId3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53B8D9"/>
    <a:srgbClr val="8FC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7" autoAdjust="0"/>
    <p:restoredTop sz="94655" autoAdjust="0"/>
  </p:normalViewPr>
  <p:slideViewPr>
    <p:cSldViewPr>
      <p:cViewPr>
        <p:scale>
          <a:sx n="120" d="100"/>
          <a:sy n="120" d="100"/>
        </p:scale>
        <p:origin x="-37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344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906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0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22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579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117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54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799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238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84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942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33DE-4134-4655-B58E-8A8C4D85F904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9727-24A4-4EA9-ADE8-6A1785616B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43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4.xml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27.xml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952"/>
            <a:ext cx="7088399" cy="6732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20888"/>
            <a:ext cx="1620000" cy="118566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51461"/>
            <a:ext cx="953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4" y="1150371"/>
            <a:ext cx="5112000" cy="327384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1" y="5260348"/>
            <a:ext cx="8214569" cy="1697044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555776" y="404664"/>
            <a:ext cx="39260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エシカル消費と</a:t>
            </a:r>
            <a:r>
              <a:rPr lang="en-US" altLang="ja-JP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SDGs</a:t>
            </a:r>
            <a:endParaRPr lang="ja-JP" altLang="en-US" sz="3000" b="1" dirty="0">
              <a:solidFill>
                <a:schemeClr val="accent5">
                  <a:lumMod val="7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5436096" y="1124743"/>
            <a:ext cx="3384376" cy="3240361"/>
          </a:xfrm>
          <a:prstGeom prst="roundRect">
            <a:avLst>
              <a:gd name="adj" fmla="val 35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88651"/>
            <a:ext cx="1584000" cy="173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676117" y="4737128"/>
            <a:ext cx="2547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エシカル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消費は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SDGs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とも</a:t>
            </a: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関わりがある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835696" y="5676371"/>
            <a:ext cx="5688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「目標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12 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つくる責任　つかう責任」は、</a:t>
            </a:r>
          </a:p>
          <a:p>
            <a:pPr algn="ctr"/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SDGs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のいろいろな目標とつながっている！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64" y="1388989"/>
            <a:ext cx="2916000" cy="269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3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77226" y="404664"/>
            <a:ext cx="6292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日本の</a:t>
            </a:r>
            <a:r>
              <a:rPr lang="en-US" altLang="ja-JP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SDGs</a:t>
            </a:r>
            <a:r>
              <a:rPr lang="ja-JP" altLang="en-US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達成度は世界で第</a:t>
            </a:r>
            <a:r>
              <a:rPr lang="en-US" altLang="ja-JP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19</a:t>
            </a:r>
            <a:r>
              <a:rPr lang="ja-JP" altLang="en-US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位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6" y="1126742"/>
            <a:ext cx="3456000" cy="5399218"/>
          </a:xfrm>
          <a:prstGeom prst="rect">
            <a:avLst/>
          </a:prstGeom>
        </p:spPr>
      </p:pic>
      <p:sp>
        <p:nvSpPr>
          <p:cNvPr id="13" name="角丸四角形 12"/>
          <p:cNvSpPr/>
          <p:nvPr/>
        </p:nvSpPr>
        <p:spPr>
          <a:xfrm>
            <a:off x="4139952" y="1237578"/>
            <a:ext cx="4680520" cy="3009700"/>
          </a:xfrm>
          <a:prstGeom prst="roundRect">
            <a:avLst>
              <a:gd name="adj" fmla="val 502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12" y="4502354"/>
            <a:ext cx="18716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5255813" y="4826859"/>
            <a:ext cx="1856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なるほど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491880" y="6310516"/>
            <a:ext cx="23439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出典：</a:t>
            </a:r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Sustainable Development  Report 2022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07" y="1593997"/>
            <a:ext cx="4242609" cy="22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484784"/>
            <a:ext cx="8676000" cy="467241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87624" y="417438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海外で作られた衣服の一生</a:t>
            </a:r>
            <a:r>
              <a:rPr lang="ja-JP" altLang="en-US" sz="2200" b="1" dirty="0">
                <a:solidFill>
                  <a:srgbClr val="0070C0"/>
                </a:solidFill>
              </a:rPr>
              <a:t>　</a:t>
            </a:r>
          </a:p>
          <a:p>
            <a:pPr algn="ctr"/>
            <a:r>
              <a:rPr lang="ja-JP" altLang="en-US" sz="24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～Ｔシャツの例～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88067"/>
            <a:ext cx="1800000" cy="144964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228184" y="4509120"/>
            <a:ext cx="1952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長い工程</a:t>
            </a:r>
            <a:r>
              <a:rPr kumimoji="1"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</a:t>
            </a:r>
          </a:p>
        </p:txBody>
      </p:sp>
    </p:spTree>
    <p:extLst>
      <p:ext uri="{BB962C8B-B14F-4D97-AF65-F5344CB8AC3E}">
        <p14:creationId xmlns:p14="http://schemas.microsoft.com/office/powerpoint/2010/main" val="414364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03573" y="548680"/>
            <a:ext cx="8136904" cy="5328592"/>
          </a:xfrm>
          <a:prstGeom prst="roundRect">
            <a:avLst>
              <a:gd name="adj" fmla="val 3964"/>
            </a:avLst>
          </a:prstGeom>
          <a:solidFill>
            <a:srgbClr val="8FC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971600" y="980728"/>
            <a:ext cx="6048672" cy="4752528"/>
          </a:xfrm>
          <a:prstGeom prst="rect">
            <a:avLst/>
          </a:prstGeom>
          <a:solidFill>
            <a:srgbClr val="53B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899592" y="908720"/>
            <a:ext cx="6048672" cy="4736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9632" y="1196752"/>
            <a:ext cx="604867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本日お伝えしたいこと</a:t>
            </a:r>
          </a:p>
          <a:p>
            <a:r>
              <a:rPr lang="ja-JP" altLang="en-US" sz="1200" b="1" dirty="0">
                <a:solidFill>
                  <a:schemeClr val="accent5">
                    <a:lumMod val="75000"/>
                  </a:schemeClr>
                </a:solidFill>
              </a:rPr>
              <a:t>　</a:t>
            </a: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1. 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私たちをとりまく様々な社会問題</a:t>
            </a:r>
          </a:p>
          <a:p>
            <a:r>
              <a:rPr lang="ja-JP" altLang="en-US" sz="16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エシカルな商品を探してみよう！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①ワーク　エシカルな商品を探そう！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②ワーク　個人ワーク・グループワーク・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</a:t>
            </a:r>
            <a:r>
              <a:rPr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  ディスカッション</a:t>
            </a:r>
            <a:endParaRPr lang="ja-JP" altLang="en-US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1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3. 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私たちの消費が未来を変える</a:t>
            </a:r>
          </a:p>
          <a:p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　～私たちのくらしとエシカル消費～</a:t>
            </a:r>
          </a:p>
          <a:p>
            <a:endParaRPr lang="ja-JP" altLang="en-US" sz="2400" b="1" dirty="0">
              <a:solidFill>
                <a:schemeClr val="bg1">
                  <a:lumMod val="8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07" y="4102058"/>
            <a:ext cx="2520000" cy="2622465"/>
          </a:xfrm>
          <a:prstGeom prst="rect">
            <a:avLst/>
          </a:prstGeom>
        </p:spPr>
      </p:pic>
      <p:pic>
        <p:nvPicPr>
          <p:cNvPr id="7" name="図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03" y="4671170"/>
            <a:ext cx="1620000" cy="314403"/>
          </a:xfrm>
          <a:prstGeom prst="rect">
            <a:avLst/>
          </a:prstGeom>
        </p:spPr>
      </p:pic>
      <p:pic>
        <p:nvPicPr>
          <p:cNvPr id="10" name="図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07" y="4671171"/>
            <a:ext cx="1620000" cy="314402"/>
          </a:xfrm>
          <a:prstGeom prst="rect">
            <a:avLst/>
          </a:prstGeom>
        </p:spPr>
      </p:pic>
      <p:pic>
        <p:nvPicPr>
          <p:cNvPr id="11" name="図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99476"/>
            <a:ext cx="1620000" cy="314403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7060171" y="3481844"/>
            <a:ext cx="145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チャレンジだ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ホー！</a:t>
            </a:r>
          </a:p>
        </p:txBody>
      </p:sp>
      <p:pic>
        <p:nvPicPr>
          <p:cNvPr id="14" name="図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65" y="4670840"/>
            <a:ext cx="1620000" cy="3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17200" cy="78176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2" y="1484784"/>
            <a:ext cx="7740000" cy="49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7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"/>
            <a:ext cx="9252000" cy="695424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44624"/>
            <a:ext cx="9144000" cy="68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04664"/>
            <a:ext cx="4090753" cy="8616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32" y="1628800"/>
            <a:ext cx="6120000" cy="356708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2" y="5195886"/>
            <a:ext cx="7848000" cy="90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9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74" y="2465362"/>
            <a:ext cx="6480000" cy="235337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2131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9" y="5339710"/>
            <a:ext cx="7893101" cy="7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8017"/>
            <a:ext cx="6660000" cy="298114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0" y="476760"/>
            <a:ext cx="3195790" cy="792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2" y="4885086"/>
            <a:ext cx="7908188" cy="156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88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6428" cy="6904963"/>
          </a:xfrm>
          <a:prstGeom prst="rect">
            <a:avLst/>
          </a:prstGeom>
        </p:spPr>
      </p:pic>
      <p:pic>
        <p:nvPicPr>
          <p:cNvPr id="717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165304"/>
            <a:ext cx="13589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1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6" y="2492896"/>
            <a:ext cx="82057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195736" y="4941168"/>
            <a:ext cx="374441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6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8" y="1488572"/>
            <a:ext cx="7740000" cy="49647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8" y="453669"/>
            <a:ext cx="8017200" cy="7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000" cy="688583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9"/>
            <a:ext cx="9144000" cy="68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6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7" y="454918"/>
            <a:ext cx="4103180" cy="828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54" y="2157719"/>
            <a:ext cx="5940000" cy="288125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6" y="5185246"/>
            <a:ext cx="785177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5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7322"/>
            <a:ext cx="5036831" cy="81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0" y="1772816"/>
            <a:ext cx="6480000" cy="283371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1" y="4941168"/>
            <a:ext cx="7867498" cy="1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55" y="1641701"/>
            <a:ext cx="5580000" cy="301201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760"/>
            <a:ext cx="3219245" cy="792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873386"/>
            <a:ext cx="7801661" cy="143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83" y="1707826"/>
            <a:ext cx="6480000" cy="29376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195790" cy="792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4904802"/>
            <a:ext cx="7863840" cy="140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2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" y="0"/>
            <a:ext cx="9180000" cy="6885839"/>
          </a:xfrm>
          <a:prstGeom prst="rect">
            <a:avLst/>
          </a:prstGeom>
        </p:spPr>
      </p:pic>
      <p:pic>
        <p:nvPicPr>
          <p:cNvPr id="2" name="図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64" y="6165304"/>
            <a:ext cx="135516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8572"/>
            <a:ext cx="7740000" cy="49647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30" y="476672"/>
            <a:ext cx="80168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98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000" cy="68853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" y="0"/>
            <a:ext cx="9029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4" y="472318"/>
            <a:ext cx="3219245" cy="792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228000" cy="350077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1" y="5301208"/>
            <a:ext cx="7860182" cy="7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5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39552" y="548680"/>
            <a:ext cx="8136904" cy="4608512"/>
          </a:xfrm>
          <a:prstGeom prst="roundRect">
            <a:avLst>
              <a:gd name="adj" fmla="val 5361"/>
            </a:avLst>
          </a:prstGeom>
          <a:solidFill>
            <a:srgbClr val="8FC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ﾂつつ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971600" y="980728"/>
            <a:ext cx="6048672" cy="3856028"/>
          </a:xfrm>
          <a:prstGeom prst="rect">
            <a:avLst/>
          </a:prstGeom>
          <a:solidFill>
            <a:srgbClr val="53B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899592" y="924922"/>
            <a:ext cx="6048672" cy="385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93" y="3824800"/>
            <a:ext cx="2348448" cy="2342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34849" y="1192025"/>
            <a:ext cx="612336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本日お伝えしたいこと</a:t>
            </a:r>
          </a:p>
          <a:p>
            <a:endParaRPr lang="ja-JP" altLang="en-US" dirty="0"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私たちをとりまく様々な社会問題</a:t>
            </a:r>
          </a:p>
          <a:p>
            <a:r>
              <a:rPr lang="ja-JP" altLang="en-US" sz="1600" dirty="0"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</a:t>
            </a: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エシカルな商品を探してみよう！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①ワーク　エシカルな商品を探そう！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 　②ワーク　個人ワーク・グループワーク・</a:t>
            </a: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</a:t>
            </a:r>
            <a:r>
              <a:rPr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  ディスカッション</a:t>
            </a:r>
            <a:endParaRPr lang="ja-JP" altLang="en-US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私たちの消費が未来を変える</a:t>
            </a:r>
          </a:p>
          <a:p>
            <a:r>
              <a:rPr lang="ja-JP" altLang="en-US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　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～私たちのくらしとエシカル消費～</a:t>
            </a:r>
          </a:p>
          <a:p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0111" y="314096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みんなで考える</a:t>
            </a:r>
            <a:r>
              <a:rPr kumimoji="1"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ホー！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80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1" y="476672"/>
            <a:ext cx="3600000" cy="85439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34" y="1988840"/>
            <a:ext cx="6480000" cy="290057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" y="5229200"/>
            <a:ext cx="7805318" cy="8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7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2" y="442895"/>
            <a:ext cx="3384000" cy="87785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96" y="1683574"/>
            <a:ext cx="5400000" cy="31135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4" y="5318147"/>
            <a:ext cx="7834579" cy="7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3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"/>
            <a:ext cx="9180000" cy="688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3" y="1283451"/>
            <a:ext cx="2880000" cy="24858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74" y="1484784"/>
            <a:ext cx="3600000" cy="31131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37152"/>
            <a:ext cx="2089231" cy="216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8" y="402426"/>
            <a:ext cx="5940000" cy="97598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8" y="5013176"/>
            <a:ext cx="7920000" cy="129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2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9" y="485900"/>
            <a:ext cx="3734926" cy="8568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24" y="3861048"/>
            <a:ext cx="1800000" cy="187318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7" y="1844824"/>
            <a:ext cx="8550006" cy="44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39552" y="548680"/>
            <a:ext cx="8136904" cy="4608512"/>
          </a:xfrm>
          <a:prstGeom prst="roundRect">
            <a:avLst>
              <a:gd name="adj" fmla="val 5361"/>
            </a:avLst>
          </a:prstGeom>
          <a:solidFill>
            <a:srgbClr val="8FC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ﾂつつ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971600" y="980728"/>
            <a:ext cx="6048672" cy="3856028"/>
          </a:xfrm>
          <a:prstGeom prst="rect">
            <a:avLst/>
          </a:prstGeom>
          <a:solidFill>
            <a:srgbClr val="53B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899592" y="924922"/>
            <a:ext cx="6048672" cy="385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34849" y="1192025"/>
            <a:ext cx="612336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本日お伝えしたいこと</a:t>
            </a:r>
          </a:p>
          <a:p>
            <a:endParaRPr lang="ja-JP" altLang="en-US" dirty="0"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1.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私たちをとりまく様々な社会問題</a:t>
            </a:r>
          </a:p>
          <a:p>
            <a:r>
              <a:rPr lang="ja-JP" altLang="en-US" sz="1600" dirty="0">
                <a:solidFill>
                  <a:schemeClr val="bg1">
                    <a:lumMod val="85000"/>
                  </a:schemeClr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</a:t>
            </a: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2. 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エシカルな商品を探してみよう！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①ワーク　エシカルな商品を探そう！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 　②ワーク　個人ワーク・グループワーク・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</a:t>
            </a:r>
            <a:r>
              <a:rPr lang="ja-JP" altLang="en-US" b="1" dirty="0" smtClean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 ディスカッション</a:t>
            </a:r>
            <a:endParaRPr lang="ja-JP" altLang="en-US" b="1" dirty="0">
              <a:solidFill>
                <a:schemeClr val="bg1">
                  <a:lumMod val="8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1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私たちの消費が未来を変える</a:t>
            </a:r>
          </a:p>
          <a:p>
            <a:r>
              <a:rPr lang="ja-JP" altLang="en-US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　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～私たちのくらしとエシカル消費～</a:t>
            </a:r>
          </a:p>
          <a:p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0111" y="314096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未来を変える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だホー！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61" y="3471506"/>
            <a:ext cx="182245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70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13" y="1305352"/>
            <a:ext cx="5292000" cy="529200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25108" y="4489375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なるほど、ホッホ～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78" y="4797152"/>
            <a:ext cx="16224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9" y="404664"/>
            <a:ext cx="7965563" cy="108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05" y="1772816"/>
            <a:ext cx="3024000" cy="237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52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2" y="908720"/>
            <a:ext cx="7920000" cy="59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149" y="4869160"/>
            <a:ext cx="144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7399149" y="4006851"/>
            <a:ext cx="16699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よりよい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未来のために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投票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ホー！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51" y="548680"/>
            <a:ext cx="5318150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8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39552" y="548680"/>
            <a:ext cx="8136904" cy="4608512"/>
          </a:xfrm>
          <a:prstGeom prst="roundRect">
            <a:avLst>
              <a:gd name="adj" fmla="val 5361"/>
            </a:avLst>
          </a:prstGeom>
          <a:solidFill>
            <a:srgbClr val="8FC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ﾂつつ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971600" y="980728"/>
            <a:ext cx="6048672" cy="3856028"/>
          </a:xfrm>
          <a:prstGeom prst="rect">
            <a:avLst/>
          </a:prstGeom>
          <a:solidFill>
            <a:srgbClr val="53B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899592" y="924922"/>
            <a:ext cx="6048672" cy="385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34849" y="1192025"/>
            <a:ext cx="6123368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本日お伝えしたいこと</a:t>
            </a:r>
          </a:p>
          <a:p>
            <a:endParaRPr lang="ja-JP" altLang="en-US" dirty="0"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1.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私たちをとりまく様々な社会問題</a:t>
            </a:r>
          </a:p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1600" dirty="0"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</a:t>
            </a: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2. 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エシカルな商品を探してみよう！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①ワーク　エシカルな商品を探そう！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  ②ワーク　個人ワーク・グループワーク・</a:t>
            </a:r>
          </a:p>
          <a:p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</a:t>
            </a:r>
            <a:r>
              <a:rPr lang="ja-JP" altLang="en-US" b="1" dirty="0" smtClean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 ディスカッション</a:t>
            </a:r>
            <a:endParaRPr lang="ja-JP" altLang="en-US" b="1" dirty="0">
              <a:solidFill>
                <a:schemeClr val="bg1">
                  <a:lumMod val="8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100" dirty="0">
                <a:solidFill>
                  <a:schemeClr val="bg1">
                    <a:lumMod val="85000"/>
                  </a:schemeClr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</a:p>
          <a:p>
            <a:r>
              <a:rPr lang="en-US" altLang="ja-JP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3. </a:t>
            </a:r>
            <a:r>
              <a:rPr lang="ja-JP" altLang="en-US" sz="2400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私たちの消費が未来を変える</a:t>
            </a:r>
          </a:p>
          <a:p>
            <a:r>
              <a:rPr lang="ja-JP" altLang="en-US" dirty="0">
                <a:solidFill>
                  <a:schemeClr val="bg1">
                    <a:lumMod val="85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　</a:t>
            </a:r>
            <a:r>
              <a:rPr lang="ja-JP" altLang="en-US" b="1" dirty="0">
                <a:solidFill>
                  <a:schemeClr val="bg1">
                    <a:lumMod val="8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～私たちのくらしとエシカル消費～</a:t>
            </a:r>
          </a:p>
          <a:p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0111" y="314096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いろんな課題が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ある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10" y="3712616"/>
            <a:ext cx="23352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4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51" y="732553"/>
            <a:ext cx="459105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383486"/>
            <a:ext cx="3240000" cy="4055042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78288"/>
            <a:ext cx="2700337" cy="167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36" y="260648"/>
            <a:ext cx="27000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35" y="4458528"/>
            <a:ext cx="1798682" cy="19800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239889" y="423244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なるほど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だホー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7496452" y="6438528"/>
            <a:ext cx="11079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写真：読売新聞社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3830320"/>
            <a:ext cx="1692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写真：ゲッティイメージズ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2474" y="359008"/>
            <a:ext cx="441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バングラデシュ　ラナプラザ事故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01060" y="2014154"/>
            <a:ext cx="278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南米チリの古着の山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39" y="4785357"/>
            <a:ext cx="1503200" cy="72416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52" y="710456"/>
            <a:ext cx="1503200" cy="72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5735"/>
            <a:ext cx="4176464" cy="321078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76" y="515904"/>
            <a:ext cx="2700000" cy="203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5723674" y="1053059"/>
            <a:ext cx="1845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食品ロスや</a:t>
            </a:r>
          </a:p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海洋ごみの</a:t>
            </a:r>
          </a:p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問題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55576" y="4848789"/>
            <a:ext cx="14414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日本でも問題に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なっている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だホー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64" y="3212976"/>
            <a:ext cx="4680000" cy="312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54" y="4428789"/>
            <a:ext cx="1798682" cy="1980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346621" y="4005064"/>
            <a:ext cx="26084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写真：株式会社日本フードエコロジーセンター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2008" y="395372"/>
            <a:ext cx="399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食品ロスとして捨てられる食料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99992" y="27809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pc="-15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spc="-15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海岸に打ち上げられるプラスチックごみ</a:t>
            </a:r>
            <a:r>
              <a:rPr lang="en-US" altLang="ja-JP" spc="-15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28882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7200000" cy="4937299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70384" y="5588967"/>
            <a:ext cx="300608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出典：エネルギー白書</a:t>
            </a:r>
            <a:r>
              <a:rPr lang="en-US" altLang="ja-JP" sz="9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2013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United </a:t>
            </a:r>
            <a:r>
              <a:rPr lang="en-US" altLang="ja-JP" sz="800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Nations,"The</a:t>
            </a:r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World at Six Billion"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United </a:t>
            </a:r>
            <a:r>
              <a:rPr lang="en-US" altLang="ja-JP" sz="800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Nations,"World</a:t>
            </a:r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Population Prospects 2010 Revision"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Energy Transitions: History, Requirements, Prospects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BP Statistical Review of World Energy June 2012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BP Energy Outlook 2030: January 2013</a:t>
            </a:r>
            <a:endParaRPr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09120"/>
            <a:ext cx="1764000" cy="1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7074024" y="3573016"/>
            <a:ext cx="2106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人口増加で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エネルギー消費量も</a:t>
            </a: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増え続ける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</a:t>
            </a:r>
          </a:p>
        </p:txBody>
      </p:sp>
      <p:sp>
        <p:nvSpPr>
          <p:cNvPr id="6" name="円/楕円 5"/>
          <p:cNvSpPr/>
          <p:nvPr/>
        </p:nvSpPr>
        <p:spPr>
          <a:xfrm>
            <a:off x="1881410" y="476672"/>
            <a:ext cx="3888432" cy="10081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505931" y="749895"/>
            <a:ext cx="271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エネルギーの問題</a:t>
            </a:r>
          </a:p>
        </p:txBody>
      </p:sp>
    </p:spTree>
    <p:extLst>
      <p:ext uri="{BB962C8B-B14F-4D97-AF65-F5344CB8AC3E}">
        <p14:creationId xmlns:p14="http://schemas.microsoft.com/office/powerpoint/2010/main" val="155533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6" y="183324"/>
            <a:ext cx="9072000" cy="641402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204" y="649286"/>
            <a:ext cx="270033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76" y="4652764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29120" y="4221088"/>
            <a:ext cx="21266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地球の平均気温は</a:t>
            </a: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徐々に上がって</a:t>
            </a: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いる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7236296" y="2996952"/>
            <a:ext cx="1645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平均気温は</a:t>
            </a:r>
          </a:p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上昇している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51520" y="3558208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出典：全国地球温暖化防止活動推進センター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465840" y="6381328"/>
            <a:ext cx="36984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出典：気象庁　世界の年平均気温偏差の経年変化（</a:t>
            </a:r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1891〜2021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年）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27" y="1182982"/>
            <a:ext cx="1788479" cy="84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7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915816" y="404664"/>
            <a:ext cx="32624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000" b="1" dirty="0">
                <a:solidFill>
                  <a:schemeClr val="accent5">
                    <a:lumMod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エシカル消費とは</a:t>
            </a:r>
            <a:endParaRPr lang="en-US" altLang="ja-JP" sz="3000" b="1" dirty="0">
              <a:solidFill>
                <a:schemeClr val="accent5">
                  <a:lumMod val="7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539551" y="1052736"/>
            <a:ext cx="8049175" cy="4355220"/>
          </a:xfrm>
          <a:prstGeom prst="roundRect">
            <a:avLst>
              <a:gd name="adj" fmla="val 706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29816" y="616530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出典：消費者庁　「倫理的消費」調査研究会取りまとめ</a:t>
            </a:r>
          </a:p>
        </p:txBody>
      </p:sp>
      <p:sp>
        <p:nvSpPr>
          <p:cNvPr id="12" name="円/楕円 11"/>
          <p:cNvSpPr/>
          <p:nvPr/>
        </p:nvSpPr>
        <p:spPr>
          <a:xfrm>
            <a:off x="4319972" y="4686672"/>
            <a:ext cx="2736304" cy="15865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27" y="4745009"/>
            <a:ext cx="1836000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26" y="5055704"/>
            <a:ext cx="1821396" cy="84852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8" y="1383127"/>
            <a:ext cx="7272000" cy="3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281</Words>
  <Application>Microsoft Office PowerPoint</Application>
  <PresentationFormat>画面に合わせる (4:3)</PresentationFormat>
  <Paragraphs>104</Paragraphs>
  <Slides>37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38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home</dc:creator>
  <cp:lastModifiedBy>home</cp:lastModifiedBy>
  <cp:revision>200</cp:revision>
  <dcterms:created xsi:type="dcterms:W3CDTF">2022-08-05T06:19:34Z</dcterms:created>
  <dcterms:modified xsi:type="dcterms:W3CDTF">2023-02-25T08:10:18Z</dcterms:modified>
</cp:coreProperties>
</file>