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36"/>
  </p:notesMasterIdLst>
  <p:sldIdLst>
    <p:sldId id="256" r:id="rId2"/>
    <p:sldId id="304" r:id="rId3"/>
    <p:sldId id="265" r:id="rId4"/>
    <p:sldId id="270" r:id="rId5"/>
    <p:sldId id="257" r:id="rId6"/>
    <p:sldId id="271" r:id="rId7"/>
    <p:sldId id="266" r:id="rId8"/>
    <p:sldId id="272" r:id="rId9"/>
    <p:sldId id="267" r:id="rId10"/>
    <p:sldId id="295" r:id="rId11"/>
    <p:sldId id="273" r:id="rId12"/>
    <p:sldId id="274" r:id="rId13"/>
    <p:sldId id="275" r:id="rId14"/>
    <p:sldId id="276" r:id="rId15"/>
    <p:sldId id="277" r:id="rId16"/>
    <p:sldId id="282" r:id="rId17"/>
    <p:sldId id="296" r:id="rId18"/>
    <p:sldId id="279" r:id="rId19"/>
    <p:sldId id="280" r:id="rId20"/>
    <p:sldId id="281" r:id="rId21"/>
    <p:sldId id="297" r:id="rId22"/>
    <p:sldId id="286" r:id="rId23"/>
    <p:sldId id="287" r:id="rId24"/>
    <p:sldId id="288" r:id="rId25"/>
    <p:sldId id="289" r:id="rId26"/>
    <p:sldId id="298" r:id="rId27"/>
    <p:sldId id="299" r:id="rId28"/>
    <p:sldId id="290" r:id="rId29"/>
    <p:sldId id="291" r:id="rId30"/>
    <p:sldId id="292" r:id="rId31"/>
    <p:sldId id="294" r:id="rId32"/>
    <p:sldId id="301" r:id="rId33"/>
    <p:sldId id="302" r:id="rId34"/>
    <p:sldId id="303" r:id="rId35"/>
  </p:sldIdLst>
  <p:sldSz cx="9144000" cy="6858000" type="screen4x3"/>
  <p:notesSz cx="6858000" cy="9144000"/>
  <p:embeddedFontLst>
    <p:embeddedFont>
      <p:font typeface="微軟正黑體" panose="020B0604030504040204" pitchFamily="34" charset="-120"/>
      <p:regular r:id="rId37"/>
      <p:bold r:id="rId38"/>
    </p:embeddedFont>
    <p:embeddedFont>
      <p:font typeface="コーポレート・ロゴ（ラウンド）" panose="020B0600070205080204" charset="-128"/>
      <p:regular r:id="rId39"/>
    </p:embeddedFont>
    <p:embeddedFont>
      <p:font typeface="Book Antiqua" panose="02040602050305030304" pitchFamily="18"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HGPｺﾞｼｯｸE" panose="020B0900000000000000" pitchFamily="50" charset="-128"/>
      <p:regular r:id="rId48"/>
    </p:embeddedFont>
    <p:embeddedFont>
      <p:font typeface="HGP創英角ｺﾞｼｯｸUB" panose="020B0900000000000000" pitchFamily="50" charset="-128"/>
      <p:regular r:id="rId49"/>
    </p:embeddedFont>
    <p:embeddedFont>
      <p:font typeface="HGP創英角ﾎﾟｯﾌﾟ体" panose="040B0A00000000000000" pitchFamily="50" charset="-128"/>
      <p:regular r:id="rId50"/>
    </p:embeddedFont>
    <p:embeddedFont>
      <p:font typeface="HG丸ｺﾞｼｯｸM-PRO" panose="020F0600000000000000" pitchFamily="50" charset="-128"/>
      <p:regular r:id="rId51"/>
    </p:embeddedFont>
    <p:embeddedFont>
      <p:font typeface="Lucida Sans" panose="020B0602030504020204" pitchFamily="34" charset="0"/>
      <p:regular r:id="rId52"/>
      <p:bold r:id="rId53"/>
      <p:italic r:id="rId54"/>
      <p:boldItalic r:id="rId55"/>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69900"/>
    <a:srgbClr val="5D8F41"/>
    <a:srgbClr val="BA9716"/>
    <a:srgbClr val="F6F8D8"/>
    <a:srgbClr val="FFFFCC"/>
    <a:srgbClr val="6198B1"/>
    <a:srgbClr val="0066CC"/>
    <a:srgbClr val="FDA40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73414" autoAdjust="0"/>
  </p:normalViewPr>
  <p:slideViewPr>
    <p:cSldViewPr>
      <p:cViewPr varScale="1">
        <p:scale>
          <a:sx n="45" d="100"/>
          <a:sy n="45" d="100"/>
        </p:scale>
        <p:origin x="1548"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85284-1928-40F3-B0D8-FE96484A9404}" type="datetimeFigureOut">
              <a:rPr kumimoji="1" lang="ja-JP" altLang="en-US" smtClean="0"/>
              <a:t>2023/8/8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9A99-5B38-4AE3-B921-CD0F74BDB550}" type="slidenum">
              <a:rPr kumimoji="1" lang="ja-JP" altLang="en-US" smtClean="0"/>
              <a:t>‹#›</a:t>
            </a:fld>
            <a:endParaRPr kumimoji="1" lang="ja-JP" altLang="en-US"/>
          </a:p>
        </p:txBody>
      </p:sp>
    </p:spTree>
    <p:extLst>
      <p:ext uri="{BB962C8B-B14F-4D97-AF65-F5344CB8AC3E}">
        <p14:creationId xmlns:p14="http://schemas.microsoft.com/office/powerpoint/2010/main" val="45624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契約について学ぼう</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a:t>
            </a:fld>
            <a:endParaRPr kumimoji="1" lang="ja-JP" altLang="en-US"/>
          </a:p>
        </p:txBody>
      </p:sp>
    </p:spTree>
    <p:extLst>
      <p:ext uri="{BB962C8B-B14F-4D97-AF65-F5344CB8AC3E}">
        <p14:creationId xmlns:p14="http://schemas.microsoft.com/office/powerpoint/2010/main" val="29711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それでは、「５千円で買い取りたい」と</a:t>
            </a:r>
          </a:p>
          <a:p>
            <a:r>
              <a:rPr kumimoji="1" lang="ja-JP" altLang="en-US" dirty="0"/>
              <a:t>言われたら、どうしますか。</a:t>
            </a:r>
          </a:p>
          <a:p>
            <a:endParaRPr kumimoji="1" lang="ja-JP" altLang="en-US" dirty="0"/>
          </a:p>
          <a:p>
            <a:r>
              <a:rPr kumimoji="1" lang="ja-JP" altLang="en-US" dirty="0"/>
              <a:t>　５千円だったら売ってもいいよ。</a:t>
            </a:r>
          </a:p>
          <a:p>
            <a:br>
              <a:rPr kumimoji="1" lang="ja-JP" altLang="en-US" dirty="0"/>
            </a:br>
            <a:r>
              <a:rPr kumimoji="1" lang="ja-JP" altLang="en-US" dirty="0"/>
              <a:t>そういうときに、意思表示が合致しているといい、契約が成立します。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10</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契約の成立</a:t>
            </a:r>
          </a:p>
          <a:p>
            <a:endParaRPr kumimoji="1" lang="ja-JP" altLang="en-US" dirty="0"/>
          </a:p>
          <a:p>
            <a:r>
              <a:rPr kumimoji="1" lang="ja-JP" altLang="en-US" dirty="0"/>
              <a:t>ここでクイズです。</a:t>
            </a:r>
          </a:p>
          <a:p>
            <a:endParaRPr kumimoji="1" lang="ja-JP" altLang="en-US" dirty="0"/>
          </a:p>
          <a:p>
            <a:r>
              <a:rPr kumimoji="1" lang="ja-JP" altLang="en-US" dirty="0"/>
              <a:t>クイズ　電話でピザを注文した場合、いつ契約が成立するのでしょうか。</a:t>
            </a:r>
          </a:p>
          <a:p>
            <a:r>
              <a:rPr kumimoji="1" lang="ja-JP" altLang="en-US" dirty="0"/>
              <a:t>①電話でピザを注文し、店員が「かしこまりました」と言ったとき</a:t>
            </a:r>
          </a:p>
          <a:p>
            <a:r>
              <a:rPr kumimoji="1" lang="ja-JP" altLang="en-US" dirty="0"/>
              <a:t>②ピザの代金を支払ったとき</a:t>
            </a:r>
          </a:p>
          <a:p>
            <a:r>
              <a:rPr kumimoji="1" lang="ja-JP" altLang="en-US" dirty="0"/>
              <a:t>③ピザを受け取ったとき</a:t>
            </a:r>
          </a:p>
          <a:p>
            <a:endParaRPr kumimoji="1" lang="ja-JP" altLang="en-US" dirty="0"/>
          </a:p>
          <a:p>
            <a:r>
              <a:rPr kumimoji="1" lang="ja-JP" altLang="en-US" dirty="0"/>
              <a:t>正解は①　電話で注文し、お店のスタッフが承諾したときです。</a:t>
            </a:r>
          </a:p>
          <a:p>
            <a:r>
              <a:rPr kumimoji="1" lang="ja-JP" altLang="en-US" dirty="0"/>
              <a:t>契約は、申し込みに対して、相手が承諾したときに成立します。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11</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なぜ代金を支払った時やピザを受け取ったときではないの？</a:t>
            </a:r>
          </a:p>
          <a:p>
            <a:endParaRPr kumimoji="1" lang="ja-JP" altLang="en-US" dirty="0"/>
          </a:p>
          <a:p>
            <a:r>
              <a:rPr kumimoji="1" lang="ja-JP" altLang="en-US" dirty="0"/>
              <a:t>では、一緒に考えてみましょう。</a:t>
            </a:r>
          </a:p>
          <a:p>
            <a:endParaRPr kumimoji="1" lang="ja-JP" altLang="en-US" dirty="0"/>
          </a:p>
          <a:p>
            <a:r>
              <a:rPr kumimoji="1" lang="ja-JP" altLang="en-US" dirty="0"/>
              <a:t>太郎君がピザを注文した後に、おじいちゃんが帰ってきました。</a:t>
            </a:r>
          </a:p>
          <a:p>
            <a:endParaRPr kumimoji="1" lang="ja-JP" altLang="en-US" dirty="0"/>
          </a:p>
          <a:p>
            <a:r>
              <a:rPr kumimoji="1" lang="ja-JP" altLang="en-US" dirty="0"/>
              <a:t>「今日は、特上の握り寿司の出前を取ろうか」とおじいちゃんが言ったので、</a:t>
            </a:r>
            <a:endParaRPr kumimoji="1" lang="en-US" altLang="ja-JP" dirty="0"/>
          </a:p>
          <a:p>
            <a:r>
              <a:rPr kumimoji="1" lang="ja-JP" altLang="en-US" dirty="0"/>
              <a:t>太郎君は急にお寿司が食べたくなりました。</a:t>
            </a:r>
            <a:endParaRPr kumimoji="1" lang="en-US" altLang="ja-JP" dirty="0"/>
          </a:p>
          <a:p>
            <a:endParaRPr kumimoji="1" lang="ja-JP" altLang="en-US" dirty="0"/>
          </a:p>
          <a:p>
            <a:r>
              <a:rPr kumimoji="1" lang="ja-JP" altLang="en-US" dirty="0"/>
              <a:t>太郎君は、ピザの宅配を断ろうと電話をしましたが、</a:t>
            </a:r>
            <a:endParaRPr kumimoji="1" lang="en-US" altLang="ja-JP" dirty="0"/>
          </a:p>
          <a:p>
            <a:r>
              <a:rPr kumimoji="1" lang="ja-JP" altLang="en-US" dirty="0"/>
              <a:t>「キャンセルはできない」と言われました。</a:t>
            </a:r>
            <a:endParaRPr kumimoji="1" lang="en-US" altLang="ja-JP" dirty="0"/>
          </a:p>
          <a:p>
            <a:r>
              <a:rPr kumimoji="1" lang="ja-JP" altLang="en-US" dirty="0"/>
              <a:t>そうこうしているうちにピザが届いてしまいました。</a:t>
            </a:r>
          </a:p>
          <a:p>
            <a:endParaRPr kumimoji="1" lang="ja-JP" altLang="en-US" dirty="0"/>
          </a:p>
          <a:p>
            <a:r>
              <a:rPr kumimoji="1" lang="ja-JP" altLang="en-US" dirty="0"/>
              <a:t>みなさんどう思いますか？</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12</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お店の立場に立って考えてみましょう。</a:t>
            </a:r>
          </a:p>
          <a:p>
            <a:endParaRPr kumimoji="1" lang="ja-JP" altLang="en-US" dirty="0"/>
          </a:p>
          <a:p>
            <a:r>
              <a:rPr kumimoji="1" lang="ja-JP" altLang="en-US" dirty="0"/>
              <a:t>「まだお金を払っていないから」「まだピザを受け取っていないから」と</a:t>
            </a:r>
          </a:p>
          <a:p>
            <a:r>
              <a:rPr kumimoji="1" lang="ja-JP" altLang="en-US" dirty="0"/>
              <a:t>キャンセルされたらどうでしょうか。</a:t>
            </a:r>
          </a:p>
          <a:p>
            <a:endParaRPr kumimoji="1" lang="ja-JP" altLang="en-US" dirty="0"/>
          </a:p>
          <a:p>
            <a:r>
              <a:rPr kumimoji="1" lang="ja-JP" altLang="en-US" dirty="0"/>
              <a:t>お店にとっては、せっかく作ったピザが無駄になってしまいます。</a:t>
            </a:r>
          </a:p>
          <a:p>
            <a:r>
              <a:rPr kumimoji="1" lang="ja-JP" altLang="en-US" dirty="0"/>
              <a:t>例えばピザを配達して玄関先で断られると困りますね。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13</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注文した側の立場に立って考えてみましょう。</a:t>
            </a:r>
          </a:p>
          <a:p>
            <a:endParaRPr kumimoji="1" lang="ja-JP" altLang="en-US" dirty="0"/>
          </a:p>
          <a:p>
            <a:r>
              <a:rPr kumimoji="1" lang="ja-JP" altLang="en-US" dirty="0"/>
              <a:t>代金を支払ったり、商品を受け取ったときに契約が成立すると、</a:t>
            </a:r>
          </a:p>
          <a:p>
            <a:r>
              <a:rPr kumimoji="1" lang="ja-JP" altLang="en-US" dirty="0"/>
              <a:t>注文した後に自由にキャンセルできてよいように思います。</a:t>
            </a:r>
          </a:p>
          <a:p>
            <a:endParaRPr kumimoji="1" lang="ja-JP" altLang="en-US" dirty="0"/>
          </a:p>
          <a:p>
            <a:r>
              <a:rPr kumimoji="1" lang="ja-JP" altLang="en-US" dirty="0"/>
              <a:t>しかし、お店から「まだ代金を受け取っていないから」</a:t>
            </a:r>
          </a:p>
          <a:p>
            <a:r>
              <a:rPr kumimoji="1" lang="ja-JP" altLang="en-US" dirty="0"/>
              <a:t>「まだ商品を渡していないから」とキャンセルされるとどうでしょうか。</a:t>
            </a:r>
          </a:p>
          <a:p>
            <a:endParaRPr kumimoji="1" lang="ja-JP" altLang="en-US" dirty="0"/>
          </a:p>
          <a:p>
            <a:r>
              <a:rPr kumimoji="1" lang="ja-JP" altLang="en-US" dirty="0"/>
              <a:t>例えばパーティーでピザを待っているのに届かないと困りますね。</a:t>
            </a:r>
          </a:p>
          <a:p>
            <a:endParaRPr kumimoji="1" lang="ja-JP" altLang="en-US" dirty="0"/>
          </a:p>
          <a:p>
            <a:r>
              <a:rPr kumimoji="1" lang="ja-JP" altLang="en-US" dirty="0"/>
              <a:t>　だから、ピザの申込みに対して、お店が「かしこまりました」と承諾したときに成立するんだね。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14</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契約書に名前を書いたり、ハンコを押したりしていないのに？</a:t>
            </a:r>
          </a:p>
          <a:p>
            <a:r>
              <a:rPr kumimoji="1" lang="ja-JP" altLang="en-US" dirty="0" err="1"/>
              <a:t>って</a:t>
            </a:r>
            <a:r>
              <a:rPr kumimoji="1" lang="ja-JP" altLang="en-US" dirty="0"/>
              <a:t>思う人がいるかもしれませんね。</a:t>
            </a:r>
          </a:p>
          <a:p>
            <a:endParaRPr kumimoji="1" lang="ja-JP" altLang="en-US" dirty="0"/>
          </a:p>
          <a:p>
            <a:r>
              <a:rPr kumimoji="1" lang="ja-JP" altLang="en-US" dirty="0"/>
              <a:t>契約書やハンコ、サインは、証拠を残すためのものです。</a:t>
            </a:r>
          </a:p>
          <a:p>
            <a:r>
              <a:rPr kumimoji="1" lang="ja-JP" altLang="en-US" dirty="0"/>
              <a:t>原則として契約は口約束でも成立します。</a:t>
            </a:r>
          </a:p>
          <a:p>
            <a:endParaRPr kumimoji="1" lang="ja-JP" altLang="en-US" dirty="0"/>
          </a:p>
          <a:p>
            <a:r>
              <a:rPr kumimoji="1" lang="ja-JP" altLang="en-US" dirty="0"/>
              <a:t>　契約書がなくても契約は成立するんだね。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15</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契約の成立　</a:t>
            </a:r>
            <a:r>
              <a:rPr kumimoji="1" lang="en-US" altLang="ja-JP" dirty="0"/>
              <a:t>(</a:t>
            </a:r>
            <a:r>
              <a:rPr kumimoji="1" lang="ja-JP" altLang="en-US" dirty="0"/>
              <a:t>ネット取引の場合</a:t>
            </a:r>
            <a:r>
              <a:rPr kumimoji="1" lang="en-US" altLang="ja-JP" dirty="0"/>
              <a:t>)</a:t>
            </a:r>
          </a:p>
          <a:p>
            <a:endParaRPr kumimoji="1" lang="ja-JP" altLang="en-US" dirty="0"/>
          </a:p>
          <a:p>
            <a:r>
              <a:rPr kumimoji="1" lang="ja-JP" altLang="en-US" dirty="0"/>
              <a:t>それでは、契約する相手と直接話ができないインターネットで注文をした場合は</a:t>
            </a:r>
          </a:p>
          <a:p>
            <a:r>
              <a:rPr kumimoji="1" lang="ja-JP" altLang="en-US" dirty="0"/>
              <a:t>いつ契約が成立するのでしょうか。</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16</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契約の成立</a:t>
            </a:r>
          </a:p>
          <a:p>
            <a:endParaRPr kumimoji="1" lang="ja-JP" altLang="en-US" dirty="0"/>
          </a:p>
          <a:p>
            <a:r>
              <a:rPr kumimoji="1" lang="ja-JP" altLang="en-US" dirty="0"/>
              <a:t>ここでクイズです。</a:t>
            </a:r>
          </a:p>
          <a:p>
            <a:r>
              <a:rPr kumimoji="1" lang="ja-JP" altLang="en-US" dirty="0"/>
              <a:t>インターネットでピザを注文したときは、いつ契約が成立するのでしょうか。</a:t>
            </a:r>
          </a:p>
          <a:p>
            <a:r>
              <a:rPr kumimoji="1" lang="ja-JP" altLang="en-US" dirty="0"/>
              <a:t>①画面でピザを選んで申込みボタンをクリックしたとき</a:t>
            </a:r>
          </a:p>
          <a:p>
            <a:r>
              <a:rPr kumimoji="1" lang="ja-JP" altLang="en-US" dirty="0"/>
              <a:t>②「注文を承りました」とウェブ画面に表示されたときやメールを受け取ったとき</a:t>
            </a:r>
          </a:p>
          <a:p>
            <a:endParaRPr kumimoji="1" lang="ja-JP" altLang="en-US" dirty="0"/>
          </a:p>
          <a:p>
            <a:r>
              <a:rPr kumimoji="1" lang="ja-JP" altLang="en-US" dirty="0"/>
              <a:t>正解 は ②です。</a:t>
            </a:r>
          </a:p>
          <a:p>
            <a:r>
              <a:rPr kumimoji="1" lang="ja-JP" altLang="en-US" dirty="0"/>
              <a:t>　</a:t>
            </a:r>
          </a:p>
          <a:p>
            <a:r>
              <a:rPr kumimoji="1" lang="ja-JP" altLang="en-US" dirty="0"/>
              <a:t>ピザを選んで申込みボタンをクリックすることで申込みとなります。</a:t>
            </a:r>
          </a:p>
          <a:p>
            <a:r>
              <a:rPr kumimoji="1" lang="ja-JP" altLang="en-US" dirty="0"/>
              <a:t>画面に承諾の表示がされたときや承諾のメールを受け取ったときに契約が成立します。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17</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２章　契約トラブルの解決方法</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18</a:t>
            </a:fld>
            <a:endParaRPr kumimoji="1" lang="ja-JP" altLang="en-US"/>
          </a:p>
        </p:txBody>
      </p:sp>
    </p:spTree>
    <p:extLst>
      <p:ext uri="{BB962C8B-B14F-4D97-AF65-F5344CB8AC3E}">
        <p14:creationId xmlns:p14="http://schemas.microsoft.com/office/powerpoint/2010/main" val="297117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契約が成立すると？</a:t>
            </a:r>
            <a:endParaRPr kumimoji="1" lang="en-US" altLang="ja-JP" dirty="0"/>
          </a:p>
          <a:p>
            <a:endParaRPr kumimoji="1" lang="ja-JP" altLang="en-US" dirty="0"/>
          </a:p>
          <a:p>
            <a:r>
              <a:rPr kumimoji="1" lang="ja-JP" altLang="en-US" dirty="0"/>
              <a:t>一度契約が成立すると、</a:t>
            </a:r>
          </a:p>
          <a:p>
            <a:r>
              <a:rPr kumimoji="1" lang="ja-JP" altLang="en-US" dirty="0"/>
              <a:t>合意した内容をお互いに守る義務があります。</a:t>
            </a:r>
          </a:p>
          <a:p>
            <a:r>
              <a:rPr kumimoji="1" lang="ja-JP" altLang="en-US" dirty="0"/>
              <a:t>契約した内容と違うことをしたり、</a:t>
            </a:r>
          </a:p>
          <a:p>
            <a:r>
              <a:rPr kumimoji="1" lang="ja-JP" altLang="en-US" dirty="0"/>
              <a:t>一方的な都合で契約をやめることはできません。</a:t>
            </a:r>
          </a:p>
          <a:p>
            <a:endParaRPr kumimoji="1" lang="ja-JP" altLang="en-US" dirty="0"/>
          </a:p>
          <a:p>
            <a:r>
              <a:rPr kumimoji="1" lang="ja-JP" altLang="en-US" dirty="0"/>
              <a:t>これを認めてしまうと、</a:t>
            </a:r>
          </a:p>
          <a:p>
            <a:r>
              <a:rPr kumimoji="1" lang="ja-JP" altLang="en-US" dirty="0"/>
              <a:t>みんなが安心して</a:t>
            </a:r>
          </a:p>
          <a:p>
            <a:r>
              <a:rPr kumimoji="1" lang="ja-JP" altLang="en-US" dirty="0"/>
              <a:t>契約を結ぶことができなくなるからです。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19</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a:t>
            </a:fld>
            <a:endParaRPr kumimoji="1" lang="ja-JP" altLang="en-US"/>
          </a:p>
        </p:txBody>
      </p:sp>
    </p:spTree>
    <p:extLst>
      <p:ext uri="{BB962C8B-B14F-4D97-AF65-F5344CB8AC3E}">
        <p14:creationId xmlns:p14="http://schemas.microsoft.com/office/powerpoint/2010/main" val="29711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ここでクイズです。</a:t>
            </a:r>
          </a:p>
          <a:p>
            <a:endParaRPr kumimoji="1" lang="ja-JP" altLang="en-US" dirty="0"/>
          </a:p>
          <a:p>
            <a:r>
              <a:rPr kumimoji="1" lang="ja-JP" altLang="en-US" dirty="0"/>
              <a:t>クイズ　</a:t>
            </a:r>
          </a:p>
          <a:p>
            <a:r>
              <a:rPr kumimoji="1" lang="ja-JP" altLang="en-US" dirty="0"/>
              <a:t>「明日、パーティーをするので午後３時にピザを配達してほしい」と電話をしました。</a:t>
            </a:r>
          </a:p>
          <a:p>
            <a:r>
              <a:rPr kumimoji="1" lang="ja-JP" altLang="en-US" dirty="0"/>
              <a:t>「かしこまりました」との返事だったのに、パーティーが終了した後にピザが届きました。</a:t>
            </a:r>
          </a:p>
          <a:p>
            <a:r>
              <a:rPr kumimoji="1" lang="ja-JP" altLang="en-US" dirty="0"/>
              <a:t>代金を支払わなければならないでしょうか。</a:t>
            </a:r>
          </a:p>
          <a:p>
            <a:endParaRPr kumimoji="1" lang="ja-JP" altLang="en-US" dirty="0"/>
          </a:p>
          <a:p>
            <a:r>
              <a:rPr kumimoji="1" lang="ja-JP" altLang="en-US" dirty="0"/>
              <a:t>①　代金を支払わなければならない　　②　代金を支払う必要はない</a:t>
            </a:r>
          </a:p>
          <a:p>
            <a:endParaRPr kumimoji="1" lang="ja-JP" altLang="en-US" dirty="0"/>
          </a:p>
          <a:p>
            <a:r>
              <a:rPr kumimoji="1" lang="ja-JP" altLang="en-US" dirty="0"/>
              <a:t>正解は、②　です。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20</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約束の時間に間に合わなかったら？</a:t>
            </a:r>
            <a:endParaRPr kumimoji="1" lang="en-US" altLang="ja-JP" dirty="0"/>
          </a:p>
          <a:p>
            <a:endParaRPr kumimoji="1" lang="ja-JP" altLang="en-US" dirty="0"/>
          </a:p>
          <a:p>
            <a:r>
              <a:rPr kumimoji="1" lang="ja-JP" altLang="en-US" dirty="0"/>
              <a:t>約束していた時間にピザが届かず、パーティーに間に合わなかった場合は、</a:t>
            </a:r>
          </a:p>
          <a:p>
            <a:r>
              <a:rPr kumimoji="1" lang="ja-JP" altLang="en-US" dirty="0"/>
              <a:t>注文をした側は契約をやめることができ、代金を支払う必要はありません。</a:t>
            </a:r>
          </a:p>
          <a:p>
            <a:endParaRPr kumimoji="1" lang="ja-JP" altLang="en-US" dirty="0"/>
          </a:p>
          <a:p>
            <a:r>
              <a:rPr kumimoji="1" lang="ja-JP" altLang="en-US" dirty="0"/>
              <a:t>法律用語では、債務不履行といいます。</a:t>
            </a:r>
          </a:p>
          <a:p>
            <a:r>
              <a:rPr kumimoji="1" lang="ja-JP" altLang="en-US" dirty="0"/>
              <a:t>ピザが間に合わなかったことで損害があれば、</a:t>
            </a:r>
          </a:p>
          <a:p>
            <a:r>
              <a:rPr kumimoji="1" lang="ja-JP" altLang="en-US" dirty="0"/>
              <a:t>損害賠償を請求できる場合もあります。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21</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商品に問題があったら？</a:t>
            </a:r>
          </a:p>
          <a:p>
            <a:endParaRPr kumimoji="1" lang="ja-JP" altLang="en-US" dirty="0"/>
          </a:p>
          <a:p>
            <a:r>
              <a:rPr kumimoji="1" lang="ja-JP" altLang="en-US" dirty="0"/>
              <a:t>購入した商品が不良品だったということはありませんか。</a:t>
            </a:r>
          </a:p>
          <a:p>
            <a:endParaRPr kumimoji="1" lang="ja-JP" altLang="en-US" dirty="0"/>
          </a:p>
          <a:p>
            <a:r>
              <a:rPr kumimoji="1" lang="ja-JP" altLang="en-US" dirty="0"/>
              <a:t>ここでクイズです。</a:t>
            </a:r>
          </a:p>
          <a:p>
            <a:endParaRPr kumimoji="1" lang="ja-JP" altLang="en-US" dirty="0"/>
          </a:p>
          <a:p>
            <a:r>
              <a:rPr kumimoji="1" lang="ja-JP" altLang="en-US" dirty="0"/>
              <a:t>クイズ　購入した商品が不良品だった場合、お店とメーカーのどちらに責任があるでしょうか。</a:t>
            </a:r>
          </a:p>
          <a:p>
            <a:r>
              <a:rPr kumimoji="1" lang="ja-JP" altLang="en-US" dirty="0"/>
              <a:t>①　お店　　②　メーカー</a:t>
            </a:r>
          </a:p>
          <a:p>
            <a:endParaRPr kumimoji="1" lang="ja-JP" altLang="en-US" dirty="0"/>
          </a:p>
          <a:p>
            <a:r>
              <a:rPr kumimoji="1" lang="ja-JP" altLang="en-US" dirty="0"/>
              <a:t>正解　　①　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22</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どうしてメーカーじゃないの？</a:t>
            </a:r>
          </a:p>
          <a:p>
            <a:endParaRPr kumimoji="1" lang="ja-JP" altLang="en-US" dirty="0"/>
          </a:p>
          <a:p>
            <a:endParaRPr kumimoji="1" lang="ja-JP" altLang="en-US" dirty="0"/>
          </a:p>
          <a:p>
            <a:r>
              <a:rPr kumimoji="1" lang="ja-JP" altLang="en-US" dirty="0"/>
              <a:t>売買契約の当事者はお店です。不良品を販売したお店に責任があります。</a:t>
            </a:r>
          </a:p>
          <a:p>
            <a:endParaRPr kumimoji="1" lang="ja-JP" altLang="en-US" dirty="0"/>
          </a:p>
          <a:p>
            <a:r>
              <a:rPr kumimoji="1" lang="ja-JP" altLang="en-US" dirty="0"/>
              <a:t>お店に責任があるのなら、お店に何が言えるの？</a:t>
            </a:r>
          </a:p>
          <a:p>
            <a:endParaRPr kumimoji="1" lang="ja-JP" altLang="en-US" dirty="0"/>
          </a:p>
          <a:p>
            <a:r>
              <a:rPr kumimoji="1" lang="ja-JP" altLang="en-US" dirty="0"/>
              <a:t>修理・交換、減額や返金を求めることができます。</a:t>
            </a:r>
          </a:p>
          <a:p>
            <a:endParaRPr kumimoji="1" lang="ja-JP" altLang="en-US" dirty="0"/>
          </a:p>
          <a:p>
            <a:endParaRPr kumimoji="1" lang="ja-JP" altLang="en-US" dirty="0"/>
          </a:p>
          <a:p>
            <a:endParaRPr kumimoji="1" lang="ja-JP" altLang="en-US" dirty="0"/>
          </a:p>
          <a:p>
            <a:r>
              <a:rPr kumimoji="1" lang="ja-JP" altLang="en-US" dirty="0"/>
              <a:t>なお、商品に欠陥があり、人が亡くなったり、健康を害したり、財産に損害を被った場合は、メーカーにも責任があります。</a:t>
            </a:r>
          </a:p>
          <a:p>
            <a:endParaRPr kumimoji="1" lang="ja-JP" altLang="en-US" dirty="0"/>
          </a:p>
          <a:p>
            <a:r>
              <a:rPr kumimoji="1" lang="ja-JP" altLang="en-US" dirty="0"/>
              <a:t>メーカーにも責任があるのなら、メーカーに何が言えるの？</a:t>
            </a:r>
          </a:p>
          <a:p>
            <a:endParaRPr kumimoji="1" lang="ja-JP" altLang="en-US" dirty="0"/>
          </a:p>
          <a:p>
            <a:r>
              <a:rPr kumimoji="1" lang="ja-JP" altLang="en-US" dirty="0"/>
              <a:t>損害をお金で賠償するよう求めることができます。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23</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契約をやめたいとき</a:t>
            </a:r>
            <a:endParaRPr kumimoji="1" lang="en-US" altLang="ja-JP" dirty="0"/>
          </a:p>
          <a:p>
            <a:endParaRPr kumimoji="1" lang="ja-JP" altLang="en-US" dirty="0"/>
          </a:p>
          <a:p>
            <a:r>
              <a:rPr kumimoji="1" lang="ja-JP" altLang="en-US" dirty="0"/>
              <a:t>どのようなときに契約をやめることができるのでしょうか？</a:t>
            </a:r>
          </a:p>
          <a:p>
            <a:endParaRPr kumimoji="1" lang="ja-JP" altLang="en-US" dirty="0"/>
          </a:p>
          <a:p>
            <a:r>
              <a:rPr kumimoji="1" lang="ja-JP" altLang="en-US" dirty="0"/>
              <a:t>民法により、次のような場合は、契約をやめることができます。</a:t>
            </a:r>
          </a:p>
          <a:p>
            <a:r>
              <a:rPr kumimoji="1" lang="ja-JP" altLang="en-US" dirty="0"/>
              <a:t>お互いに契約をやめることに合意したとき</a:t>
            </a:r>
          </a:p>
          <a:p>
            <a:r>
              <a:rPr kumimoji="1" lang="ja-JP" altLang="en-US" dirty="0"/>
              <a:t>契約で定められた義務を果たさないとき</a:t>
            </a:r>
          </a:p>
          <a:p>
            <a:r>
              <a:rPr kumimoji="1" lang="ja-JP" altLang="en-US" dirty="0"/>
              <a:t>だまされたり、おどされたりして契約したとき</a:t>
            </a:r>
          </a:p>
          <a:p>
            <a:r>
              <a:rPr kumimoji="1" lang="ja-JP" altLang="en-US" dirty="0"/>
              <a:t>未成年者が親権者の同意なく契約したとき　　など</a:t>
            </a:r>
          </a:p>
          <a:p>
            <a:endParaRPr kumimoji="1" lang="ja-JP" altLang="en-US" dirty="0"/>
          </a:p>
          <a:p>
            <a:r>
              <a:rPr kumimoji="1" lang="ja-JP" altLang="en-US" dirty="0"/>
              <a:t>その他、クーリング・オフという特別な制度があります。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24</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クーリング・オフ制度</a:t>
            </a:r>
            <a:endParaRPr kumimoji="1" lang="en-US" altLang="ja-JP" dirty="0"/>
          </a:p>
          <a:p>
            <a:endParaRPr kumimoji="1" lang="en-US" altLang="ja-JP" dirty="0"/>
          </a:p>
          <a:p>
            <a:r>
              <a:rPr kumimoji="1" lang="ja-JP" altLang="en-US" dirty="0"/>
              <a:t>クーリング・オフ制度とは、消費者がいったん契約をしても、</a:t>
            </a:r>
          </a:p>
          <a:p>
            <a:r>
              <a:rPr kumimoji="1" lang="ja-JP" altLang="en-US" dirty="0"/>
              <a:t>一定の期間内であれば、何の理由もなく一方的に無条件で</a:t>
            </a:r>
          </a:p>
          <a:p>
            <a:r>
              <a:rPr kumimoji="1" lang="ja-JP" altLang="en-US" dirty="0"/>
              <a:t>契約をやめることができる制度です。</a:t>
            </a:r>
          </a:p>
          <a:p>
            <a:r>
              <a:rPr kumimoji="1" lang="ja-JP" altLang="en-US" dirty="0"/>
              <a:t>　　　</a:t>
            </a:r>
          </a:p>
          <a:p>
            <a:r>
              <a:rPr kumimoji="1" lang="ja-JP" altLang="en-US" dirty="0"/>
              <a:t>一方的に契約をやめられるってすごい制度だね。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25</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クーリング・オフ制度</a:t>
            </a:r>
            <a:endParaRPr kumimoji="1" lang="en-US" altLang="ja-JP" dirty="0"/>
          </a:p>
          <a:p>
            <a:endParaRPr kumimoji="1" lang="en-US" altLang="ja-JP" dirty="0"/>
          </a:p>
          <a:p>
            <a:r>
              <a:rPr kumimoji="1" lang="ja-JP" altLang="en-US" dirty="0"/>
              <a:t>どんな契約でもクーリング・オフができるわけではありません。</a:t>
            </a:r>
          </a:p>
          <a:p>
            <a:endParaRPr kumimoji="1" lang="ja-JP" altLang="en-US" dirty="0"/>
          </a:p>
          <a:p>
            <a:r>
              <a:rPr kumimoji="1" lang="ja-JP" altLang="en-US" dirty="0"/>
              <a:t>クーリング・オフができるのは、</a:t>
            </a:r>
          </a:p>
          <a:p>
            <a:r>
              <a:rPr kumimoji="1" lang="ja-JP" altLang="en-US" dirty="0"/>
              <a:t>法律で定められている場合や、</a:t>
            </a:r>
          </a:p>
          <a:p>
            <a:r>
              <a:rPr kumimoji="1" lang="ja-JP" altLang="en-US" dirty="0"/>
              <a:t>事業者が自主的にクーリング・オフ制度を設けている場合に限られます。</a:t>
            </a:r>
          </a:p>
          <a:p>
            <a:endParaRPr kumimoji="1" lang="ja-JP" altLang="en-US" dirty="0"/>
          </a:p>
          <a:p>
            <a:r>
              <a:rPr kumimoji="1" lang="ja-JP" altLang="en-US" dirty="0"/>
              <a:t>　万能な制度ではないんだね。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26</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クーリング・オフ制度</a:t>
            </a:r>
            <a:endParaRPr kumimoji="1" lang="en-US" altLang="ja-JP" dirty="0"/>
          </a:p>
          <a:p>
            <a:endParaRPr kumimoji="1" lang="en-US" altLang="ja-JP" dirty="0"/>
          </a:p>
          <a:p>
            <a:r>
              <a:rPr kumimoji="1" lang="ja-JP" altLang="en-US" dirty="0"/>
              <a:t>特定商取引法では、消費者トラブルになりやすい取引にクーリング・オフを設けています。</a:t>
            </a:r>
          </a:p>
          <a:p>
            <a:endParaRPr kumimoji="1" lang="ja-JP" altLang="en-US" dirty="0"/>
          </a:p>
          <a:p>
            <a:r>
              <a:rPr kumimoji="1" lang="ja-JP" altLang="en-US" dirty="0"/>
              <a:t>訪問販売、電話勧誘、訪問購入など不意打ち性の高い取引</a:t>
            </a:r>
          </a:p>
          <a:p>
            <a:endParaRPr kumimoji="1" lang="ja-JP" altLang="en-US" dirty="0"/>
          </a:p>
          <a:p>
            <a:r>
              <a:rPr kumimoji="1" lang="ja-JP" altLang="en-US" dirty="0"/>
              <a:t>マルチ商法、内職商法など複雑な取引</a:t>
            </a:r>
          </a:p>
          <a:p>
            <a:endParaRPr kumimoji="1" lang="ja-JP" altLang="en-US" dirty="0"/>
          </a:p>
          <a:p>
            <a:r>
              <a:rPr kumimoji="1" lang="ja-JP" altLang="en-US" dirty="0"/>
              <a:t>エステや語学教室など一定期間継続する取引</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27</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ここでクイズです。</a:t>
            </a:r>
            <a:endParaRPr kumimoji="1" lang="en-US" altLang="ja-JP" dirty="0"/>
          </a:p>
          <a:p>
            <a:endParaRPr kumimoji="1" lang="ja-JP" altLang="en-US" dirty="0"/>
          </a:p>
          <a:p>
            <a:r>
              <a:rPr kumimoji="1" lang="ja-JP" altLang="en-US" dirty="0"/>
              <a:t>クイズ　　次のうち、特定商取引法により、クーリング・オフができるのはどれでしょうか。</a:t>
            </a:r>
          </a:p>
          <a:p>
            <a:r>
              <a:rPr kumimoji="1" lang="ja-JP" altLang="en-US" dirty="0"/>
              <a:t>①　店舗販売　</a:t>
            </a:r>
          </a:p>
          <a:p>
            <a:r>
              <a:rPr kumimoji="1" lang="ja-JP" altLang="en-US" dirty="0"/>
              <a:t>②　訪問販売　　</a:t>
            </a:r>
          </a:p>
          <a:p>
            <a:r>
              <a:rPr kumimoji="1" lang="ja-JP" altLang="en-US" dirty="0"/>
              <a:t>③　電話勧誘販売　　</a:t>
            </a:r>
          </a:p>
          <a:p>
            <a:r>
              <a:rPr kumimoji="1" lang="ja-JP" altLang="en-US" dirty="0"/>
              <a:t>④  通信販売</a:t>
            </a:r>
          </a:p>
          <a:p>
            <a:r>
              <a:rPr kumimoji="1" lang="ja-JP" altLang="en-US" dirty="0"/>
              <a:t>⑤　マルチ商法　</a:t>
            </a:r>
            <a:r>
              <a:rPr kumimoji="1" lang="en-US" altLang="ja-JP" dirty="0"/>
              <a:t>(</a:t>
            </a:r>
            <a:r>
              <a:rPr kumimoji="1" lang="ja-JP" altLang="en-US" dirty="0"/>
              <a:t>商品を買って人を紹介するとマージンがもらえるよ</a:t>
            </a:r>
            <a:r>
              <a:rPr kumimoji="1" lang="en-US" altLang="ja-JP" dirty="0"/>
              <a:t>)</a:t>
            </a:r>
            <a:r>
              <a:rPr kumimoji="1" lang="ja-JP" altLang="en-US" dirty="0"/>
              <a:t>　</a:t>
            </a:r>
          </a:p>
          <a:p>
            <a:endParaRPr kumimoji="1" lang="ja-JP" altLang="en-US" dirty="0"/>
          </a:p>
          <a:p>
            <a:r>
              <a:rPr kumimoji="1" lang="ja-JP" altLang="en-US" dirty="0"/>
              <a:t>正解　②、③、⑤　です。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28</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どうして、店舗販売と通信販売は、クーリング・オフができないの？</a:t>
            </a:r>
          </a:p>
          <a:p>
            <a:endParaRPr kumimoji="1" lang="ja-JP" altLang="en-US" dirty="0"/>
          </a:p>
          <a:p>
            <a:r>
              <a:rPr kumimoji="1" lang="ja-JP" altLang="en-US" dirty="0"/>
              <a:t>自ら店に出向いての購入や、</a:t>
            </a:r>
          </a:p>
          <a:p>
            <a:r>
              <a:rPr kumimoji="1" lang="ja-JP" altLang="en-US" dirty="0"/>
              <a:t>カタログやネットの画面を見て申込む通信販売は、</a:t>
            </a:r>
          </a:p>
          <a:p>
            <a:r>
              <a:rPr kumimoji="1" lang="ja-JP" altLang="en-US" dirty="0"/>
              <a:t>じっくり考えてから契約をするかどうか決めることができるので</a:t>
            </a:r>
          </a:p>
          <a:p>
            <a:r>
              <a:rPr kumimoji="1" lang="ja-JP" altLang="en-US" dirty="0"/>
              <a:t>対象外になっています。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29</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章　契約とは</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a:t>
            </a:fld>
            <a:endParaRPr kumimoji="1" lang="ja-JP" altLang="en-US"/>
          </a:p>
        </p:txBody>
      </p:sp>
    </p:spTree>
    <p:extLst>
      <p:ext uri="{BB962C8B-B14F-4D97-AF65-F5344CB8AC3E}">
        <p14:creationId xmlns:p14="http://schemas.microsoft.com/office/powerpoint/2010/main" val="297117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３章　どこに相談したらよいの？</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30</a:t>
            </a:fld>
            <a:endParaRPr kumimoji="1" lang="ja-JP" altLang="en-US"/>
          </a:p>
        </p:txBody>
      </p:sp>
    </p:spTree>
    <p:extLst>
      <p:ext uri="{BB962C8B-B14F-4D97-AF65-F5344CB8AC3E}">
        <p14:creationId xmlns:p14="http://schemas.microsoft.com/office/powerpoint/2010/main" val="297117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こんな時、どうする？</a:t>
            </a:r>
            <a:endParaRPr kumimoji="1" lang="en-US" altLang="ja-JP" dirty="0"/>
          </a:p>
          <a:p>
            <a:endParaRPr kumimoji="1" lang="en-US" altLang="ja-JP" dirty="0"/>
          </a:p>
          <a:p>
            <a:r>
              <a:rPr kumimoji="1" lang="ja-JP" altLang="en-US" dirty="0"/>
              <a:t>商品の購入やサービスの利用に関する契約トラブルや、</a:t>
            </a:r>
          </a:p>
          <a:p>
            <a:r>
              <a:rPr kumimoji="1" lang="ja-JP" altLang="en-US" dirty="0"/>
              <a:t>モバイルバッテリーが発火したなど製品トラブルに遭ったら、どこに相談したらよいの？　 </a:t>
            </a:r>
          </a:p>
          <a:p>
            <a:endParaRPr kumimoji="1" lang="ja-JP" altLang="en-US" dirty="0"/>
          </a:p>
          <a:p>
            <a:r>
              <a:rPr kumimoji="1" lang="ja-JP" altLang="en-US" dirty="0"/>
              <a:t>消費生活センターに相談しましょう。</a:t>
            </a:r>
          </a:p>
          <a:p>
            <a:r>
              <a:rPr kumimoji="1" lang="ja-JP" altLang="en-US" dirty="0"/>
              <a:t>全国の都道府県や市区町村にあり、地方公共団体が設置しています。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31</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こんな時、どうする？</a:t>
            </a:r>
            <a:endParaRPr kumimoji="1" lang="en-US" altLang="ja-JP" dirty="0"/>
          </a:p>
          <a:p>
            <a:endParaRPr kumimoji="1" lang="en-US" altLang="ja-JP" dirty="0"/>
          </a:p>
          <a:p>
            <a:r>
              <a:rPr kumimoji="1" lang="ja-JP" altLang="en-US" dirty="0"/>
              <a:t>消費生活センターに相談したらどんな対応をしてくれるの？</a:t>
            </a:r>
          </a:p>
          <a:p>
            <a:endParaRPr kumimoji="1" lang="ja-JP" altLang="en-US" dirty="0"/>
          </a:p>
          <a:p>
            <a:r>
              <a:rPr kumimoji="1" lang="ja-JP" altLang="en-US" dirty="0"/>
              <a:t>消費者関連の法律に基づき解決のためのアドバイスをしたり、</a:t>
            </a:r>
          </a:p>
          <a:p>
            <a:r>
              <a:rPr kumimoji="1" lang="ja-JP" altLang="en-US" dirty="0"/>
              <a:t>必要に応じて事業者との間に入って解決のための交渉のお手伝いをしたりします。</a:t>
            </a:r>
          </a:p>
          <a:p>
            <a:endParaRPr kumimoji="1" lang="ja-JP" altLang="en-US" dirty="0"/>
          </a:p>
          <a:p>
            <a:r>
              <a:rPr kumimoji="1" lang="ja-JP" altLang="en-US" dirty="0"/>
              <a:t>消費生活センターに相談することによって、</a:t>
            </a:r>
          </a:p>
          <a:p>
            <a:r>
              <a:rPr kumimoji="1" lang="ja-JP" altLang="en-US" dirty="0"/>
              <a:t>事業者の姿勢が変わったり、</a:t>
            </a:r>
          </a:p>
          <a:p>
            <a:r>
              <a:rPr kumimoji="1" lang="ja-JP" altLang="en-US" dirty="0"/>
              <a:t>製品が改良されたり、法律改正にもつながったりします。</a:t>
            </a:r>
          </a:p>
          <a:p>
            <a:endParaRPr kumimoji="1" lang="ja-JP" altLang="en-US" dirty="0"/>
          </a:p>
          <a:p>
            <a:r>
              <a:rPr kumimoji="1" lang="ja-JP" altLang="en-US" dirty="0"/>
              <a:t>　みんなの声が社会を良くするんだね。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32</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こんな時、どうする？</a:t>
            </a:r>
            <a:endParaRPr kumimoji="1" lang="en-US" altLang="ja-JP" dirty="0"/>
          </a:p>
          <a:p>
            <a:endParaRPr kumimoji="1" lang="en-US" altLang="ja-JP" dirty="0"/>
          </a:p>
          <a:p>
            <a:r>
              <a:rPr kumimoji="1" lang="ja-JP" altLang="en-US" dirty="0"/>
              <a:t> どのように相談したらよいの？</a:t>
            </a:r>
          </a:p>
          <a:p>
            <a:endParaRPr kumimoji="1" lang="ja-JP" altLang="en-US" dirty="0"/>
          </a:p>
          <a:p>
            <a:r>
              <a:rPr kumimoji="1" lang="ja-JP" altLang="en-US" dirty="0"/>
              <a:t>まず、消費生活センターに電話で相談してみましょう。</a:t>
            </a:r>
          </a:p>
          <a:p>
            <a:r>
              <a:rPr kumimoji="1" lang="ja-JP" altLang="en-US" dirty="0"/>
              <a:t>電話でアドバイスを受け、解決することがたくさんあります。</a:t>
            </a:r>
          </a:p>
          <a:p>
            <a:endParaRPr kumimoji="1" lang="ja-JP" altLang="en-US" dirty="0"/>
          </a:p>
          <a:p>
            <a:endParaRPr kumimoji="1" lang="ja-JP" altLang="en-US" dirty="0"/>
          </a:p>
          <a:p>
            <a:r>
              <a:rPr kumimoji="1" lang="ja-JP" altLang="en-US" dirty="0"/>
              <a:t>消費生活センターの電話番号は？</a:t>
            </a:r>
          </a:p>
          <a:p>
            <a:endParaRPr kumimoji="1" lang="ja-JP" altLang="en-US" dirty="0"/>
          </a:p>
          <a:p>
            <a:r>
              <a:rPr kumimoji="1" lang="ja-JP" altLang="en-US" dirty="0"/>
              <a:t>電話番号は１８８です。</a:t>
            </a:r>
          </a:p>
          <a:p>
            <a:r>
              <a:rPr kumimoji="1" lang="ja-JP" altLang="en-US" dirty="0"/>
              <a:t>１８８にかけるとお住まいの地域の消費生活センターなどの相談窓口につながります。</a:t>
            </a:r>
          </a:p>
          <a:p>
            <a:r>
              <a:rPr kumimoji="1" lang="ja-JP" altLang="en-US" dirty="0"/>
              <a:t>覚えておいてね。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33</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34</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私たちの生活は契約で成り立っている</a:t>
            </a:r>
          </a:p>
          <a:p>
            <a:endParaRPr kumimoji="1" lang="ja-JP" altLang="en-US" dirty="0"/>
          </a:p>
          <a:p>
            <a:r>
              <a:rPr kumimoji="1" lang="ja-JP" altLang="en-US" dirty="0"/>
              <a:t>私たちは、毎日の暮らしのなかでさまざまな契約をしています。</a:t>
            </a:r>
          </a:p>
          <a:p>
            <a:r>
              <a:rPr kumimoji="1" lang="ja-JP" altLang="en-US" dirty="0"/>
              <a:t>朝、目が覚めたら電気をつけたり、スマホでゲームができるのも、</a:t>
            </a:r>
          </a:p>
          <a:p>
            <a:r>
              <a:rPr kumimoji="1" lang="ja-JP" altLang="en-US" dirty="0"/>
              <a:t>電力会社や通信会社などと契約をしているからです。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4</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ここでクイズです。</a:t>
            </a:r>
          </a:p>
          <a:p>
            <a:endParaRPr kumimoji="1" lang="ja-JP" altLang="en-US" dirty="0"/>
          </a:p>
          <a:p>
            <a:r>
              <a:rPr kumimoji="1" lang="ja-JP" altLang="en-US" dirty="0"/>
              <a:t>クイズ　契約にあてはまるのはどれでしょうか。</a:t>
            </a:r>
          </a:p>
          <a:p>
            <a:r>
              <a:rPr kumimoji="1" lang="ja-JP" altLang="en-US" dirty="0"/>
              <a:t>①フリマサイトで個人の出品者から時計を買った</a:t>
            </a:r>
          </a:p>
          <a:p>
            <a:r>
              <a:rPr kumimoji="1" lang="ja-JP" altLang="en-US" dirty="0"/>
              <a:t>②友達と映画に行く約束をした</a:t>
            </a:r>
          </a:p>
          <a:p>
            <a:r>
              <a:rPr kumimoji="1" lang="ja-JP" altLang="en-US" dirty="0"/>
              <a:t>③コンビニでパンを買った</a:t>
            </a:r>
          </a:p>
          <a:p>
            <a:endParaRPr kumimoji="1" lang="ja-JP" altLang="en-US" dirty="0"/>
          </a:p>
          <a:p>
            <a:r>
              <a:rPr kumimoji="1" lang="ja-JP" altLang="en-US" dirty="0"/>
              <a:t>正解は①フリマサイトで個人の出品者から時計を買った　と　③コンビニでパンを買った　ときです。</a:t>
            </a:r>
          </a:p>
          <a:p>
            <a:endParaRPr kumimoji="1" lang="ja-JP" altLang="en-US" dirty="0"/>
          </a:p>
          <a:p>
            <a:r>
              <a:rPr kumimoji="1" lang="ja-JP" altLang="en-US" dirty="0"/>
              <a:t>　コンビニなどでの買い物も、金額に限らず、立派な契約なんだね。　　</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5</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契約とは</a:t>
            </a:r>
          </a:p>
          <a:p>
            <a:endParaRPr kumimoji="1" lang="ja-JP" altLang="en-US" dirty="0"/>
          </a:p>
          <a:p>
            <a:r>
              <a:rPr kumimoji="1" lang="ja-JP" altLang="en-US" dirty="0"/>
              <a:t>私たちは毎日さまざまな約束をして生活をしています。</a:t>
            </a:r>
          </a:p>
          <a:p>
            <a:r>
              <a:rPr kumimoji="1" lang="ja-JP" altLang="en-US" dirty="0"/>
              <a:t>友達と映画に行く約束をしたり、コンビニでパンを買う契約も、</a:t>
            </a:r>
          </a:p>
          <a:p>
            <a:r>
              <a:rPr kumimoji="1" lang="ja-JP" altLang="en-US" dirty="0"/>
              <a:t>パンを受け取る代わりにお金を支払うという約束で成り立っています。</a:t>
            </a:r>
            <a:br>
              <a:rPr kumimoji="1" lang="ja-JP" altLang="en-US" dirty="0"/>
            </a:br>
            <a:endParaRPr kumimoji="1" lang="ja-JP" altLang="en-US" dirty="0"/>
          </a:p>
          <a:p>
            <a:r>
              <a:rPr kumimoji="1" lang="ja-JP" altLang="en-US" dirty="0"/>
              <a:t>　契約も約束の一つなんだね。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6</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中古のオートバイを１０万円で買う契約をした場合について考えてみましょう。</a:t>
            </a:r>
          </a:p>
          <a:p>
            <a:endParaRPr kumimoji="1" lang="en-US" altLang="ja-JP" dirty="0"/>
          </a:p>
          <a:p>
            <a:r>
              <a:rPr kumimoji="1" lang="ja-JP" altLang="en-US" dirty="0"/>
              <a:t>お店にオートバイの引き渡しを求める権利と、</a:t>
            </a:r>
          </a:p>
          <a:p>
            <a:r>
              <a:rPr kumimoji="1" lang="ja-JP" altLang="en-US" dirty="0"/>
              <a:t>お店に１０万円を払う義務があります。</a:t>
            </a:r>
          </a:p>
          <a:p>
            <a:endParaRPr kumimoji="1" lang="ja-JP" altLang="en-US" dirty="0"/>
          </a:p>
          <a:p>
            <a:r>
              <a:rPr kumimoji="1" lang="ja-JP" altLang="en-US" dirty="0"/>
              <a:t>　契約すると権利と義務が発生するんだね。</a:t>
            </a:r>
          </a:p>
          <a:p>
            <a:endParaRPr kumimoji="1" lang="ja-JP" altLang="en-US" dirty="0"/>
          </a:p>
          <a:p>
            <a:r>
              <a:rPr kumimoji="1" lang="ja-JP" altLang="en-US" dirty="0"/>
              <a:t>１０万円を支払ったのにお店がオートバイを引き渡さない場合は、</a:t>
            </a:r>
          </a:p>
          <a:p>
            <a:r>
              <a:rPr kumimoji="1" lang="ja-JP" altLang="en-US" dirty="0"/>
              <a:t>義務を果たすよう裁判所に訴えることができます。</a:t>
            </a:r>
            <a:endParaRPr kumimoji="1" lang="en-US" altLang="ja-JP" dirty="0"/>
          </a:p>
          <a:p>
            <a:r>
              <a:rPr kumimoji="1" lang="ja-JP" altLang="en-US" dirty="0"/>
              <a:t>約束のうち、法的な拘束力があるのが契約です。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7</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契約の成立</a:t>
            </a:r>
          </a:p>
          <a:p>
            <a:endParaRPr kumimoji="1" lang="ja-JP" altLang="en-US" dirty="0"/>
          </a:p>
          <a:p>
            <a:r>
              <a:rPr kumimoji="1" lang="ja-JP" altLang="en-US" dirty="0"/>
              <a:t>契約は、当事者双方の意思表示が</a:t>
            </a:r>
          </a:p>
          <a:p>
            <a:r>
              <a:rPr kumimoji="1" lang="ja-JP" altLang="en-US" dirty="0"/>
              <a:t>合致することによって成立します。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8</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意思表示が合致するってどういうこと？</a:t>
            </a:r>
          </a:p>
          <a:p>
            <a:endParaRPr kumimoji="1" lang="ja-JP" altLang="en-US" dirty="0"/>
          </a:p>
          <a:p>
            <a:r>
              <a:rPr kumimoji="1" lang="ja-JP" altLang="en-US" dirty="0"/>
              <a:t>「訪問買い取り」の事例から考えてみましょう。</a:t>
            </a:r>
          </a:p>
          <a:p>
            <a:endParaRPr kumimoji="1" lang="ja-JP" altLang="en-US" dirty="0"/>
          </a:p>
          <a:p>
            <a:r>
              <a:rPr kumimoji="1" lang="ja-JP" altLang="en-US" dirty="0"/>
              <a:t>リサイクル業者から「不用品を買い取る」と電話があり、自宅に来てもらいました。</a:t>
            </a:r>
          </a:p>
          <a:p>
            <a:r>
              <a:rPr kumimoji="1" lang="ja-JP" altLang="en-US" dirty="0"/>
              <a:t>すると「貴金属を見せてほしい」と言われ、お気に入りのネックレスを見せたら、</a:t>
            </a:r>
          </a:p>
          <a:p>
            <a:r>
              <a:rPr kumimoji="1" lang="ja-JP" altLang="en-US" dirty="0"/>
              <a:t>「５０円で買い取りたい」と言われました。どうしますか。</a:t>
            </a:r>
          </a:p>
          <a:p>
            <a:endParaRPr kumimoji="1" lang="ja-JP" altLang="en-US" dirty="0"/>
          </a:p>
          <a:p>
            <a:r>
              <a:rPr kumimoji="1" lang="ja-JP" altLang="en-US" dirty="0"/>
              <a:t>　５０円なんかで売りたくない。断るよ。</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9</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8416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91368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91763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173435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03060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427546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83784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227636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274837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94636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2C275DB-20F3-4FD9-9A21-78DA347F17EC}" type="datetimeFigureOut">
              <a:rPr kumimoji="1" lang="ja-JP" altLang="en-US" smtClean="0"/>
              <a:t>2023/8/8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122495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275DB-20F3-4FD9-9A21-78DA347F17EC}" type="datetimeFigureOut">
              <a:rPr kumimoji="1" lang="ja-JP" altLang="en-US" smtClean="0"/>
              <a:t>2023/8/8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191726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9.png"/><Relationship Id="rId5" Type="http://schemas.openxmlformats.org/officeDocument/2006/relationships/image" Target="../media/image1.png"/><Relationship Id="rId10"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8.png"/><Relationship Id="rId3" Type="http://schemas.openxmlformats.org/officeDocument/2006/relationships/notesSlide" Target="../notesSlides/notesSlide11.xml"/><Relationship Id="rId7" Type="http://schemas.openxmlformats.org/officeDocument/2006/relationships/image" Target="../media/image10.png"/><Relationship Id="rId12"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9.png"/><Relationship Id="rId11" Type="http://schemas.openxmlformats.org/officeDocument/2006/relationships/image" Target="../media/image36.png"/><Relationship Id="rId5" Type="http://schemas.openxmlformats.org/officeDocument/2006/relationships/image" Target="../media/image1.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2.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2.xml"/><Relationship Id="rId7"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41.png"/><Relationship Id="rId5" Type="http://schemas.openxmlformats.org/officeDocument/2006/relationships/image" Target="../media/image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44.png"/><Relationship Id="rId5" Type="http://schemas.openxmlformats.org/officeDocument/2006/relationships/image" Target="../media/image1.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4.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6.png"/><Relationship Id="rId5" Type="http://schemas.openxmlformats.org/officeDocument/2006/relationships/image" Target="../media/image1.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15.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49.png"/><Relationship Id="rId5" Type="http://schemas.openxmlformats.org/officeDocument/2006/relationships/image" Target="../media/image1.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53.png"/><Relationship Id="rId5" Type="http://schemas.openxmlformats.org/officeDocument/2006/relationships/image" Target="../media/image1.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7.xml"/><Relationship Id="rId7" Type="http://schemas.openxmlformats.org/officeDocument/2006/relationships/image" Target="../media/image10.png"/><Relationship Id="rId12"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1.pn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61.png"/><Relationship Id="rId5" Type="http://schemas.openxmlformats.org/officeDocument/2006/relationships/image" Target="../media/image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20.xml"/><Relationship Id="rId7" Type="http://schemas.openxmlformats.org/officeDocument/2006/relationships/image" Target="../media/image11.png"/><Relationship Id="rId12" Type="http://schemas.openxmlformats.org/officeDocument/2006/relationships/image" Target="../media/image67.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9.png"/><Relationship Id="rId11" Type="http://schemas.openxmlformats.org/officeDocument/2006/relationships/image" Target="../media/image66.png"/><Relationship Id="rId5" Type="http://schemas.openxmlformats.org/officeDocument/2006/relationships/image" Target="../media/image1.pn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9.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68.png"/><Relationship Id="rId5" Type="http://schemas.openxmlformats.org/officeDocument/2006/relationships/image" Target="../media/image6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png"/><Relationship Id="rId3" Type="http://schemas.openxmlformats.org/officeDocument/2006/relationships/notesSlide" Target="../notesSlides/notesSlide22.xml"/><Relationship Id="rId7" Type="http://schemas.openxmlformats.org/officeDocument/2006/relationships/image" Target="../media/image10.png"/><Relationship Id="rId12"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9.png"/><Relationship Id="rId11" Type="http://schemas.openxmlformats.org/officeDocument/2006/relationships/image" Target="../media/image71.png"/><Relationship Id="rId5" Type="http://schemas.openxmlformats.org/officeDocument/2006/relationships/image" Target="../media/image1.png"/><Relationship Id="rId10" Type="http://schemas.openxmlformats.org/officeDocument/2006/relationships/image" Target="../media/image39.png"/><Relationship Id="rId4" Type="http://schemas.openxmlformats.org/officeDocument/2006/relationships/image" Target="../media/image70.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23.xml"/><Relationship Id="rId7" Type="http://schemas.openxmlformats.org/officeDocument/2006/relationships/image" Target="../media/image76.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1.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80.png"/><Relationship Id="rId5" Type="http://schemas.openxmlformats.org/officeDocument/2006/relationships/image" Target="../media/image1.pn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25.xml"/><Relationship Id="rId7" Type="http://schemas.openxmlformats.org/officeDocument/2006/relationships/image" Target="../media/image83.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1.png"/><Relationship Id="rId9" Type="http://schemas.openxmlformats.org/officeDocument/2006/relationships/image" Target="../media/image85.png"/></Relationships>
</file>

<file path=ppt/slides/_rels/slide2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26.xml"/><Relationship Id="rId7" Type="http://schemas.openxmlformats.org/officeDocument/2006/relationships/image" Target="../media/image88.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1.png"/><Relationship Id="rId5" Type="http://schemas.openxmlformats.org/officeDocument/2006/relationships/image" Target="../media/image87.png"/><Relationship Id="rId10" Type="http://schemas.microsoft.com/office/2007/relationships/hdphoto" Target="../media/hdphoto1.wdp"/><Relationship Id="rId4" Type="http://schemas.openxmlformats.org/officeDocument/2006/relationships/image" Target="../media/image86.png"/><Relationship Id="rId9"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27.xml"/><Relationship Id="rId7" Type="http://schemas.openxmlformats.org/officeDocument/2006/relationships/image" Target="../media/image93.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png"/><Relationship Id="rId3" Type="http://schemas.openxmlformats.org/officeDocument/2006/relationships/notesSlide" Target="../notesSlides/notesSlide28.xml"/><Relationship Id="rId7" Type="http://schemas.openxmlformats.org/officeDocument/2006/relationships/image" Target="../media/image63.png"/><Relationship Id="rId12" Type="http://schemas.openxmlformats.org/officeDocument/2006/relationships/image" Target="../media/image91.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97.png"/><Relationship Id="rId11" Type="http://schemas.openxmlformats.org/officeDocument/2006/relationships/image" Target="../media/image100.png"/><Relationship Id="rId5" Type="http://schemas.openxmlformats.org/officeDocument/2006/relationships/image" Target="../media/image96.png"/><Relationship Id="rId15" Type="http://schemas.openxmlformats.org/officeDocument/2006/relationships/image" Target="../media/image10.png"/><Relationship Id="rId10" Type="http://schemas.openxmlformats.org/officeDocument/2006/relationships/image" Target="../media/image99.png"/><Relationship Id="rId4" Type="http://schemas.openxmlformats.org/officeDocument/2006/relationships/image" Target="../media/image95.png"/><Relationship Id="rId9" Type="http://schemas.openxmlformats.org/officeDocument/2006/relationships/image" Target="../media/image58.png"/><Relationship Id="rId1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29.xml"/><Relationship Id="rId7" Type="http://schemas.openxmlformats.org/officeDocument/2006/relationships/image" Target="../media/image103.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notesSlide" Target="../notesSlides/notesSlide31.xml"/><Relationship Id="rId7" Type="http://schemas.openxmlformats.org/officeDocument/2006/relationships/image" Target="../media/image108.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107.png"/><Relationship Id="rId5" Type="http://schemas.openxmlformats.org/officeDocument/2006/relationships/image" Target="../media/image1.png"/><Relationship Id="rId4" Type="http://schemas.openxmlformats.org/officeDocument/2006/relationships/image" Target="../media/image10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11.pn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110.png"/><Relationship Id="rId5" Type="http://schemas.openxmlformats.org/officeDocument/2006/relationships/image" Target="../media/image1.png"/><Relationship Id="rId4" Type="http://schemas.openxmlformats.org/officeDocument/2006/relationships/image" Target="../media/image106.png"/></Relationships>
</file>

<file path=ppt/slides/_rels/slide3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notesSlide" Target="../notesSlides/notesSlide33.xml"/><Relationship Id="rId7" Type="http://schemas.openxmlformats.org/officeDocument/2006/relationships/image" Target="../media/image113.pn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112.png"/><Relationship Id="rId5" Type="http://schemas.openxmlformats.org/officeDocument/2006/relationships/image" Target="../media/image1.png"/><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33" y="414834"/>
            <a:ext cx="1275782" cy="468000"/>
          </a:xfrm>
          <a:prstGeom prst="rect">
            <a:avLst/>
          </a:prstGeom>
        </p:spPr>
      </p:pic>
      <p:sp>
        <p:nvSpPr>
          <p:cNvPr id="2" name="タイトル 1"/>
          <p:cNvSpPr>
            <a:spLocks noGrp="1"/>
          </p:cNvSpPr>
          <p:nvPr>
            <p:ph type="ctrTitle"/>
          </p:nvPr>
        </p:nvSpPr>
        <p:spPr>
          <a:xfrm>
            <a:off x="611560" y="806847"/>
            <a:ext cx="7772400" cy="1470025"/>
          </a:xfrm>
        </p:spPr>
        <p:txBody>
          <a:bodyPr>
            <a:normAutofit/>
          </a:bodyPr>
          <a:lstStyle/>
          <a:p>
            <a:r>
              <a:rPr kumimoji="1" lang="ja-JP" altLang="en-US" sz="5800" dirty="0">
                <a:solidFill>
                  <a:srgbClr val="0066CC"/>
                </a:solidFill>
                <a:latin typeface="HGP創英角ｺﾞｼｯｸUB" panose="020B0900000000000000" pitchFamily="50" charset="-128"/>
                <a:ea typeface="HGP創英角ｺﾞｼｯｸUB" panose="020B0900000000000000" pitchFamily="50" charset="-128"/>
              </a:rPr>
              <a:t>契約について学ぼう</a:t>
            </a:r>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380" y="1989312"/>
            <a:ext cx="6291239" cy="4248000"/>
          </a:xfrm>
          <a:prstGeom prst="rect">
            <a:avLst/>
          </a:prstGeom>
        </p:spPr>
      </p:pic>
    </p:spTree>
    <p:custDataLst>
      <p:tags r:id="rId1"/>
    </p:custDataLst>
    <p:extLst>
      <p:ext uri="{BB962C8B-B14F-4D97-AF65-F5344CB8AC3E}">
        <p14:creationId xmlns:p14="http://schemas.microsoft.com/office/powerpoint/2010/main" val="1688724697"/>
      </p:ext>
    </p:extLst>
  </p:cSld>
  <p:clrMapOvr>
    <a:masterClrMapping/>
  </p:clrMapOvr>
  <mc:AlternateContent xmlns:mc="http://schemas.openxmlformats.org/markup-compatibility/2006" xmlns:p14="http://schemas.microsoft.com/office/powerpoint/2010/main">
    <mc:Choice Requires="p14">
      <p:transition spd="slow" p14:dur="2000" advTm="11926"/>
    </mc:Choice>
    <mc:Fallback xmlns="">
      <p:transition spd="slow" advTm="119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E180D4A7-C9FB-4DFB-919C-405C955672EB}">
      <p14:showEvtLst xmlns:p14="http://schemas.microsoft.com/office/powerpoint/2010/main">
        <p14:playEvt time="0" objId="5"/>
        <p14:playEvt time="6240" objId="6"/>
        <p14:stopEvt time="10527" objId="6"/>
        <p14:stopEvt time="11926"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0" name="テキスト ボックス 19"/>
          <p:cNvSpPr txBox="1"/>
          <p:nvPr/>
        </p:nvSpPr>
        <p:spPr>
          <a:xfrm>
            <a:off x="683567" y="1556792"/>
            <a:ext cx="3980513" cy="733534"/>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それでは、「５千円で買い取りたい」と言われたら、どうしますか。</a:t>
            </a:r>
          </a:p>
        </p:txBody>
      </p:sp>
      <p:grpSp>
        <p:nvGrpSpPr>
          <p:cNvPr id="3" name="グループ化 2"/>
          <p:cNvGrpSpPr/>
          <p:nvPr/>
        </p:nvGrpSpPr>
        <p:grpSpPr>
          <a:xfrm>
            <a:off x="5436096" y="2245629"/>
            <a:ext cx="2686004" cy="1745386"/>
            <a:chOff x="5436096" y="2245629"/>
            <a:chExt cx="2686004" cy="1745386"/>
          </a:xfrm>
        </p:grpSpPr>
        <p:sp>
          <p:nvSpPr>
            <p:cNvPr id="10" name="円/楕円 9"/>
            <p:cNvSpPr/>
            <p:nvPr/>
          </p:nvSpPr>
          <p:spPr>
            <a:xfrm>
              <a:off x="5436096" y="2245629"/>
              <a:ext cx="1839198" cy="171272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724128" y="2711242"/>
              <a:ext cx="1671904" cy="861774"/>
            </a:xfrm>
            <a:prstGeom prst="rect">
              <a:avLst/>
            </a:prstGeom>
            <a:noFill/>
          </p:spPr>
          <p:txBody>
            <a:bodyPr wrap="square" rtlCol="0">
              <a:spAutoFit/>
            </a:bodyPr>
            <a:lstStyle/>
            <a:p>
              <a:pPr>
                <a:lnSpc>
                  <a:spcPts val="2000"/>
                </a:lnSpc>
              </a:pPr>
              <a:r>
                <a:rPr lang="ja-JP" altLang="en-US" sz="1200" dirty="0">
                  <a:latin typeface="HGPｺﾞｼｯｸE" panose="020B0900000000000000" pitchFamily="50" charset="-128"/>
                  <a:ea typeface="HGPｺﾞｼｯｸE" panose="020B0900000000000000" pitchFamily="50" charset="-128"/>
                </a:rPr>
                <a:t>５千円だったら</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売っても</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いいよ。</a:t>
              </a: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2371015"/>
              <a:ext cx="1461868" cy="1620000"/>
            </a:xfrm>
            <a:prstGeom prst="rect">
              <a:avLst/>
            </a:prstGeom>
          </p:spPr>
        </p:pic>
      </p:gr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3533" y="2518358"/>
            <a:ext cx="1643793" cy="1440000"/>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7864" y="2986817"/>
            <a:ext cx="1874307" cy="576000"/>
          </a:xfrm>
          <a:prstGeom prst="rect">
            <a:avLst/>
          </a:prstGeom>
        </p:spPr>
      </p:pic>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42694" y="4617128"/>
            <a:ext cx="3089264" cy="792000"/>
          </a:xfrm>
          <a:prstGeom prst="rect">
            <a:avLst/>
          </a:prstGeom>
        </p:spPr>
      </p:pic>
      <p:pic>
        <p:nvPicPr>
          <p:cNvPr id="9" name="図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13037" y="4653128"/>
            <a:ext cx="2798400" cy="792000"/>
          </a:xfrm>
          <a:prstGeom prst="rect">
            <a:avLst/>
          </a:prstGeom>
        </p:spPr>
      </p:pic>
    </p:spTree>
    <p:custDataLst>
      <p:tags r:id="rId1"/>
    </p:custDataLst>
    <p:extLst>
      <p:ext uri="{BB962C8B-B14F-4D97-AF65-F5344CB8AC3E}">
        <p14:creationId xmlns:p14="http://schemas.microsoft.com/office/powerpoint/2010/main" val="3084918459"/>
      </p:ext>
    </p:extLst>
  </p:cSld>
  <p:clrMapOvr>
    <a:masterClrMapping/>
  </p:clrMapOvr>
  <mc:AlternateContent xmlns:mc="http://schemas.openxmlformats.org/markup-compatibility/2006" xmlns:p14="http://schemas.microsoft.com/office/powerpoint/2010/main">
    <mc:Choice Requires="p14">
      <p:transition spd="slow" p14:dur="2000" advTm="22060"/>
    </mc:Choice>
    <mc:Fallback xmlns="">
      <p:transition spd="slow" advTm="220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extLst>
    <p:ext uri="{E180D4A7-C9FB-4DFB-919C-405C955672EB}">
      <p14:showEvtLst xmlns:p14="http://schemas.microsoft.com/office/powerpoint/2010/main">
        <p14:playEvt time="0" objId="5"/>
        <p14:playEvt time="8259" objId="12"/>
        <p14:stopEvt time="9295" objId="5"/>
        <p14:playEvt time="13709" objId="11"/>
        <p14:stopEvt time="14593" objId="12"/>
        <p14:stopEvt time="22060" objId="11"/>
      </p14:showEvtLst>
    </p:ext>
  </p:extLs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98" y="465332"/>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角丸四角形 19"/>
          <p:cNvSpPr/>
          <p:nvPr/>
        </p:nvSpPr>
        <p:spPr>
          <a:xfrm>
            <a:off x="646193" y="4892563"/>
            <a:ext cx="7855370" cy="120073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65942" y="1700808"/>
            <a:ext cx="7835621" cy="2952328"/>
          </a:xfrm>
          <a:prstGeom prst="roundRect">
            <a:avLst>
              <a:gd name="adj" fmla="val 1224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12137" y="5286922"/>
            <a:ext cx="1082864" cy="415498"/>
          </a:xfrm>
          <a:prstGeom prst="rect">
            <a:avLst/>
          </a:prstGeom>
          <a:noFill/>
        </p:spPr>
        <p:txBody>
          <a:bodyPr wrap="square" rtlCol="0">
            <a:spAutoFit/>
          </a:bodyPr>
          <a:lstStyle/>
          <a:p>
            <a:r>
              <a:rPr lang="ja-JP" altLang="en-US" sz="2100" dirty="0">
                <a:latin typeface="HGPｺﾞｼｯｸE" panose="020B0900000000000000" pitchFamily="50" charset="-128"/>
                <a:ea typeface="HGPｺﾞｼｯｸE" panose="020B0900000000000000" pitchFamily="50" charset="-128"/>
              </a:rPr>
              <a:t>正解は</a:t>
            </a:r>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672" y="1340904"/>
            <a:ext cx="1081989" cy="1224000"/>
          </a:xfrm>
          <a:prstGeom prst="rect">
            <a:avLst/>
          </a:prstGeom>
        </p:spPr>
      </p:pic>
      <p:sp>
        <p:nvSpPr>
          <p:cNvPr id="6" name="テキスト ボックス 5"/>
          <p:cNvSpPr txBox="1"/>
          <p:nvPr/>
        </p:nvSpPr>
        <p:spPr>
          <a:xfrm>
            <a:off x="1598661" y="1848271"/>
            <a:ext cx="6573739" cy="759182"/>
          </a:xfrm>
          <a:prstGeom prst="rect">
            <a:avLst/>
          </a:prstGeom>
          <a:noFill/>
        </p:spPr>
        <p:txBody>
          <a:bodyPr wrap="square" rtlCol="0">
            <a:spAutoFit/>
          </a:bodyPr>
          <a:lstStyle/>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電話でピザを注文した場合、</a:t>
            </a:r>
            <a:endParaRPr lang="en-US" altLang="ja-JP" sz="2000" dirty="0">
              <a:solidFill>
                <a:schemeClr val="accent3">
                  <a:lumMod val="75000"/>
                </a:schemeClr>
              </a:solidFill>
              <a:latin typeface="HGPｺﾞｼｯｸE" panose="020B0900000000000000" pitchFamily="50" charset="-128"/>
              <a:ea typeface="HGPｺﾞｼｯｸE" panose="020B0900000000000000" pitchFamily="50" charset="-128"/>
            </a:endParaRPr>
          </a:p>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いつ契約が成立するのでしょうか。</a:t>
            </a:r>
          </a:p>
        </p:txBody>
      </p:sp>
      <p:sp>
        <p:nvSpPr>
          <p:cNvPr id="7" name="テキスト ボックス 6"/>
          <p:cNvSpPr txBox="1"/>
          <p:nvPr/>
        </p:nvSpPr>
        <p:spPr>
          <a:xfrm>
            <a:off x="1331584" y="2790606"/>
            <a:ext cx="2385727" cy="1588897"/>
          </a:xfrm>
          <a:prstGeom prst="rect">
            <a:avLst/>
          </a:prstGeom>
          <a:noFill/>
        </p:spPr>
        <p:txBody>
          <a:bodyPr wrap="square" rtlCol="0">
            <a:spAutoFit/>
          </a:bodyPr>
          <a:lstStyle/>
          <a:p>
            <a:pPr>
              <a:lnSpc>
                <a:spcPts val="2400"/>
              </a:lnSpc>
            </a:pPr>
            <a:r>
              <a:rPr lang="ja-JP" altLang="en-US" sz="1600" dirty="0">
                <a:latin typeface="+mj-ea"/>
                <a:ea typeface="+mj-ea"/>
              </a:rPr>
              <a:t>電話でピザを</a:t>
            </a:r>
            <a:endParaRPr lang="en-US" altLang="ja-JP" sz="1600" dirty="0">
              <a:latin typeface="+mj-ea"/>
              <a:ea typeface="+mj-ea"/>
            </a:endParaRPr>
          </a:p>
          <a:p>
            <a:pPr>
              <a:lnSpc>
                <a:spcPts val="2400"/>
              </a:lnSpc>
            </a:pPr>
            <a:r>
              <a:rPr lang="ja-JP" altLang="en-US" sz="1600" dirty="0">
                <a:latin typeface="+mj-ea"/>
                <a:ea typeface="+mj-ea"/>
              </a:rPr>
              <a:t>注文し、店員が</a:t>
            </a:r>
            <a:endParaRPr lang="en-US" altLang="ja-JP" sz="1600" dirty="0">
              <a:latin typeface="+mj-ea"/>
              <a:ea typeface="+mj-ea"/>
            </a:endParaRPr>
          </a:p>
          <a:p>
            <a:pPr>
              <a:lnSpc>
                <a:spcPts val="2400"/>
              </a:lnSpc>
            </a:pPr>
            <a:r>
              <a:rPr lang="ja-JP" altLang="en-US" sz="1600" dirty="0">
                <a:latin typeface="+mj-ea"/>
                <a:ea typeface="+mj-ea"/>
              </a:rPr>
              <a:t>「かしこまり</a:t>
            </a:r>
            <a:endParaRPr lang="en-US" altLang="ja-JP" sz="1600" dirty="0">
              <a:latin typeface="+mj-ea"/>
              <a:ea typeface="+mj-ea"/>
            </a:endParaRPr>
          </a:p>
          <a:p>
            <a:pPr>
              <a:lnSpc>
                <a:spcPts val="2400"/>
              </a:lnSpc>
            </a:pPr>
            <a:r>
              <a:rPr lang="ja-JP" altLang="en-US" sz="1600" dirty="0">
                <a:latin typeface="+mj-ea"/>
                <a:ea typeface="+mj-ea"/>
              </a:rPr>
              <a:t>ました」と</a:t>
            </a:r>
            <a:endParaRPr lang="en-US" altLang="ja-JP" sz="1600" dirty="0">
              <a:latin typeface="+mj-ea"/>
              <a:ea typeface="+mj-ea"/>
            </a:endParaRPr>
          </a:p>
          <a:p>
            <a:pPr>
              <a:lnSpc>
                <a:spcPts val="2400"/>
              </a:lnSpc>
            </a:pPr>
            <a:r>
              <a:rPr lang="ja-JP" altLang="en-US" sz="1600" dirty="0">
                <a:latin typeface="+mj-ea"/>
                <a:ea typeface="+mj-ea"/>
              </a:rPr>
              <a:t>言ったとき</a:t>
            </a: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584" y="2708920"/>
            <a:ext cx="504000" cy="504000"/>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7705" y="2708920"/>
            <a:ext cx="504000" cy="504000"/>
          </a:xfrm>
          <a:prstGeom prst="rect">
            <a:avLst/>
          </a:prstGeom>
        </p:spPr>
      </p:pic>
      <p:pic>
        <p:nvPicPr>
          <p:cNvPr id="19" name="図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0208" y="2708920"/>
            <a:ext cx="504000" cy="504000"/>
          </a:xfrm>
          <a:prstGeom prst="rect">
            <a:avLst/>
          </a:prstGeom>
        </p:spPr>
      </p:pic>
      <p:sp>
        <p:nvSpPr>
          <p:cNvPr id="24" name="テキスト ボックス 23"/>
          <p:cNvSpPr txBox="1"/>
          <p:nvPr/>
        </p:nvSpPr>
        <p:spPr>
          <a:xfrm>
            <a:off x="4381705" y="2727641"/>
            <a:ext cx="1512224" cy="665567"/>
          </a:xfrm>
          <a:prstGeom prst="rect">
            <a:avLst/>
          </a:prstGeom>
          <a:noFill/>
        </p:spPr>
        <p:txBody>
          <a:bodyPr wrap="square" rtlCol="0">
            <a:spAutoFit/>
          </a:bodyPr>
          <a:lstStyle/>
          <a:p>
            <a:pPr>
              <a:lnSpc>
                <a:spcPts val="2400"/>
              </a:lnSpc>
            </a:pPr>
            <a:r>
              <a:rPr lang="ja-JP" altLang="en-US" sz="1600" dirty="0">
                <a:latin typeface="+mj-ea"/>
                <a:ea typeface="+mj-ea"/>
              </a:rPr>
              <a:t>ピザの代金を</a:t>
            </a:r>
          </a:p>
          <a:p>
            <a:pPr>
              <a:lnSpc>
                <a:spcPts val="2400"/>
              </a:lnSpc>
            </a:pPr>
            <a:r>
              <a:rPr lang="ja-JP" altLang="en-US" sz="1600" dirty="0">
                <a:latin typeface="+mj-ea"/>
                <a:ea typeface="+mj-ea"/>
              </a:rPr>
              <a:t>支払ったとき</a:t>
            </a:r>
          </a:p>
        </p:txBody>
      </p:sp>
      <p:pic>
        <p:nvPicPr>
          <p:cNvPr id="11" name="図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68594" y="3100305"/>
            <a:ext cx="1041040" cy="1476000"/>
          </a:xfrm>
          <a:prstGeom prst="rect">
            <a:avLst/>
          </a:prstGeom>
        </p:spPr>
      </p:pic>
      <p:pic>
        <p:nvPicPr>
          <p:cNvPr id="13" name="図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1705" y="3520851"/>
            <a:ext cx="1558447" cy="864000"/>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85434" y="3082305"/>
            <a:ext cx="1319451" cy="1512000"/>
          </a:xfrm>
          <a:prstGeom prst="rect">
            <a:avLst/>
          </a:prstGeom>
        </p:spPr>
      </p:pic>
      <p:sp>
        <p:nvSpPr>
          <p:cNvPr id="28" name="テキスト ボックス 27"/>
          <p:cNvSpPr txBox="1"/>
          <p:nvPr/>
        </p:nvSpPr>
        <p:spPr>
          <a:xfrm>
            <a:off x="6444208" y="2727641"/>
            <a:ext cx="1872208" cy="1008609"/>
          </a:xfrm>
          <a:prstGeom prst="rect">
            <a:avLst/>
          </a:prstGeom>
          <a:noFill/>
        </p:spPr>
        <p:txBody>
          <a:bodyPr wrap="square" rtlCol="0">
            <a:spAutoFit/>
          </a:bodyPr>
          <a:lstStyle/>
          <a:p>
            <a:pPr>
              <a:lnSpc>
                <a:spcPts val="2400"/>
              </a:lnSpc>
            </a:pPr>
            <a:r>
              <a:rPr lang="ja-JP" altLang="en-US" sz="1600" dirty="0">
                <a:latin typeface="+mj-ea"/>
                <a:ea typeface="+mj-ea"/>
              </a:rPr>
              <a:t>ピザを受け</a:t>
            </a:r>
            <a:endParaRPr lang="en-US" altLang="ja-JP" sz="1600" dirty="0">
              <a:latin typeface="+mj-ea"/>
              <a:ea typeface="+mj-ea"/>
            </a:endParaRPr>
          </a:p>
          <a:p>
            <a:pPr>
              <a:lnSpc>
                <a:spcPts val="2400"/>
              </a:lnSpc>
            </a:pPr>
            <a:r>
              <a:rPr lang="ja-JP" altLang="en-US" sz="1600" dirty="0">
                <a:latin typeface="+mj-ea"/>
                <a:ea typeface="+mj-ea"/>
              </a:rPr>
              <a:t>取った</a:t>
            </a:r>
            <a:endParaRPr lang="en-US" altLang="ja-JP" sz="1600" dirty="0">
              <a:latin typeface="+mj-ea"/>
              <a:ea typeface="+mj-ea"/>
            </a:endParaRPr>
          </a:p>
          <a:p>
            <a:pPr>
              <a:lnSpc>
                <a:spcPts val="2400"/>
              </a:lnSpc>
            </a:pPr>
            <a:r>
              <a:rPr lang="ja-JP" altLang="en-US" sz="1600" dirty="0">
                <a:latin typeface="+mj-ea"/>
                <a:ea typeface="+mj-ea"/>
              </a:rPr>
              <a:t>とき</a:t>
            </a:r>
          </a:p>
        </p:txBody>
      </p:sp>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44478" y="5202283"/>
            <a:ext cx="1170454" cy="900000"/>
          </a:xfrm>
          <a:prstGeom prst="rect">
            <a:avLst/>
          </a:prstGeom>
        </p:spPr>
      </p:pic>
      <p:pic>
        <p:nvPicPr>
          <p:cNvPr id="17" name="図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95001" y="5163209"/>
            <a:ext cx="720000" cy="720000"/>
          </a:xfrm>
          <a:prstGeom prst="rect">
            <a:avLst/>
          </a:prstGeom>
        </p:spPr>
      </p:pic>
      <p:pic>
        <p:nvPicPr>
          <p:cNvPr id="25" name="図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28617" y="4833296"/>
            <a:ext cx="888694" cy="1260000"/>
          </a:xfrm>
          <a:prstGeom prst="rect">
            <a:avLst/>
          </a:prstGeom>
        </p:spPr>
      </p:pic>
      <p:sp>
        <p:nvSpPr>
          <p:cNvPr id="22" name="正方形/長方形 21"/>
          <p:cNvSpPr/>
          <p:nvPr/>
        </p:nvSpPr>
        <p:spPr>
          <a:xfrm>
            <a:off x="5127960" y="5192024"/>
            <a:ext cx="3286870" cy="605294"/>
          </a:xfrm>
          <a:prstGeom prst="rect">
            <a:avLst/>
          </a:prstGeom>
        </p:spPr>
        <p:txBody>
          <a:bodyPr wrap="square">
            <a:spAutoFit/>
          </a:bodyPr>
          <a:lstStyle/>
          <a:p>
            <a:pPr>
              <a:lnSpc>
                <a:spcPts val="2000"/>
              </a:lnSpc>
            </a:pPr>
            <a:r>
              <a:rPr lang="ja-JP" altLang="en-US" sz="1500" dirty="0">
                <a:latin typeface="HGPｺﾞｼｯｸE" panose="020B0900000000000000" pitchFamily="50" charset="-128"/>
                <a:ea typeface="HGPｺﾞｼｯｸE" panose="020B0900000000000000" pitchFamily="50" charset="-128"/>
              </a:rPr>
              <a:t>契約は、申し込みに対して、</a:t>
            </a:r>
            <a:endParaRPr lang="en-US" altLang="ja-JP" sz="1500" dirty="0">
              <a:latin typeface="HGPｺﾞｼｯｸE" panose="020B0900000000000000" pitchFamily="50" charset="-128"/>
              <a:ea typeface="HGPｺﾞｼｯｸE" panose="020B0900000000000000" pitchFamily="50" charset="-128"/>
            </a:endParaRPr>
          </a:p>
          <a:p>
            <a:pPr>
              <a:lnSpc>
                <a:spcPts val="2000"/>
              </a:lnSpc>
            </a:pPr>
            <a:r>
              <a:rPr lang="ja-JP" altLang="en-US" sz="1500" dirty="0">
                <a:latin typeface="HGPｺﾞｼｯｸE" panose="020B0900000000000000" pitchFamily="50" charset="-128"/>
                <a:ea typeface="HGPｺﾞｼｯｸE" panose="020B0900000000000000" pitchFamily="50" charset="-128"/>
              </a:rPr>
              <a:t>相手が承諾したときに成立します。</a:t>
            </a:r>
          </a:p>
        </p:txBody>
      </p:sp>
    </p:spTree>
    <p:custDataLst>
      <p:tags r:id="rId1"/>
    </p:custDataLst>
    <p:extLst>
      <p:ext uri="{BB962C8B-B14F-4D97-AF65-F5344CB8AC3E}">
        <p14:creationId xmlns:p14="http://schemas.microsoft.com/office/powerpoint/2010/main" val="2398605911"/>
      </p:ext>
    </p:extLst>
  </p:cSld>
  <p:clrMapOvr>
    <a:masterClrMapping/>
  </p:clrMapOvr>
  <mc:AlternateContent xmlns:mc="http://schemas.openxmlformats.org/markup-compatibility/2006" xmlns:p14="http://schemas.microsoft.com/office/powerpoint/2010/main">
    <mc:Choice Requires="p14">
      <p:transition spd="slow" p14:dur="2000" advTm="49066"/>
    </mc:Choice>
    <mc:Fallback xmlns="">
      <p:transition spd="slow" advTm="49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par>
                                <p:cTn id="62" presetID="53" presetClass="entr" presetSubtype="16"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par>
                                <p:cTn id="80" presetID="14" presetClass="entr" presetSubtype="1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par>
                                <p:cTn id="83" presetID="14" presetClass="entr" presetSubtype="1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randombar(horizontal)">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4" grpId="0"/>
      <p:bldP spid="6" grpId="0"/>
      <p:bldP spid="7" grpId="0"/>
      <p:bldP spid="24" grpId="0"/>
      <p:bldP spid="28" grpId="0"/>
      <p:bldP spid="22" grpId="0"/>
    </p:bldLst>
  </p:timing>
  <p:extLst>
    <p:ext uri="{E180D4A7-C9FB-4DFB-919C-405C955672EB}">
      <p14:showEvtLst xmlns:p14="http://schemas.microsoft.com/office/powerpoint/2010/main">
        <p14:playEvt time="1437" objId="2"/>
        <p14:playEvt time="30544" objId="3"/>
        <p14:stopEvt time="30976" objId="2"/>
        <p14:stopEvt time="47575"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 12"/>
          <p:cNvSpPr/>
          <p:nvPr/>
        </p:nvSpPr>
        <p:spPr>
          <a:xfrm>
            <a:off x="667248" y="1556792"/>
            <a:ext cx="7778683"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テキスト ボックス 4"/>
          <p:cNvSpPr txBox="1"/>
          <p:nvPr/>
        </p:nvSpPr>
        <p:spPr>
          <a:xfrm>
            <a:off x="820984" y="1559277"/>
            <a:ext cx="7706675" cy="369332"/>
          </a:xfrm>
          <a:prstGeom prst="rect">
            <a:avLst/>
          </a:prstGeom>
          <a:noFill/>
        </p:spPr>
        <p:txBody>
          <a:bodyPr wrap="square" rtlCol="0">
            <a:spAutoFit/>
          </a:bodyPr>
          <a:lstStyle/>
          <a:p>
            <a:r>
              <a:rPr lang="ja-JP" altLang="en-US" dirty="0">
                <a:solidFill>
                  <a:schemeClr val="bg1"/>
                </a:solidFill>
                <a:latin typeface="HGPｺﾞｼｯｸE" panose="020B0900000000000000" pitchFamily="50" charset="-128"/>
                <a:ea typeface="HGPｺﾞｼｯｸE" panose="020B0900000000000000" pitchFamily="50" charset="-128"/>
              </a:rPr>
              <a:t>なぜ代金を支払った時やピザを受け取ったときではないの？</a:t>
            </a:r>
          </a:p>
        </p:txBody>
      </p:sp>
      <p:sp>
        <p:nvSpPr>
          <p:cNvPr id="3" name="テキスト ボックス 2"/>
          <p:cNvSpPr txBox="1"/>
          <p:nvPr/>
        </p:nvSpPr>
        <p:spPr>
          <a:xfrm>
            <a:off x="726845" y="2186489"/>
            <a:ext cx="5948448" cy="361637"/>
          </a:xfrm>
          <a:prstGeom prst="rect">
            <a:avLst/>
          </a:prstGeom>
          <a:noFill/>
        </p:spPr>
        <p:txBody>
          <a:bodyPr wrap="square" rtlCol="0">
            <a:spAutoFit/>
          </a:bodyPr>
          <a:lstStyle/>
          <a:p>
            <a:pPr>
              <a:lnSpc>
                <a:spcPts val="2100"/>
              </a:lnSpc>
            </a:pPr>
            <a:r>
              <a:rPr lang="ja-JP" altLang="en-US" sz="1600" dirty="0">
                <a:latin typeface="小塚ゴシック Pro R" pitchFamily="34" charset="-128"/>
                <a:ea typeface="小塚ゴシック Pro R" pitchFamily="34" charset="-128"/>
              </a:rPr>
              <a:t>太郎君がピザを注文した後に、おじいちゃんが帰ってきました。</a:t>
            </a: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9544" y="2348880"/>
            <a:ext cx="2424360" cy="1800000"/>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884" y="4127117"/>
            <a:ext cx="1606274" cy="1404000"/>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106" y="4437320"/>
            <a:ext cx="1786798" cy="1872000"/>
          </a:xfrm>
          <a:prstGeom prst="rect">
            <a:avLst/>
          </a:prstGeom>
        </p:spPr>
      </p:pic>
      <p:sp>
        <p:nvSpPr>
          <p:cNvPr id="12" name="テキスト ボックス 11"/>
          <p:cNvSpPr txBox="1"/>
          <p:nvPr/>
        </p:nvSpPr>
        <p:spPr>
          <a:xfrm>
            <a:off x="718389" y="2590889"/>
            <a:ext cx="5005739" cy="1054135"/>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「今日は、特上の握り寿司の出前を取ろうか」と</a:t>
            </a:r>
          </a:p>
          <a:p>
            <a:pPr>
              <a:lnSpc>
                <a:spcPts val="2500"/>
              </a:lnSpc>
            </a:pPr>
            <a:r>
              <a:rPr lang="ja-JP" altLang="en-US" sz="1600" dirty="0">
                <a:latin typeface="小塚ゴシック Pro R" pitchFamily="34" charset="-128"/>
                <a:ea typeface="小塚ゴシック Pro R" pitchFamily="34" charset="-128"/>
              </a:rPr>
              <a:t>おじいちゃんが言ったので、</a:t>
            </a:r>
          </a:p>
          <a:p>
            <a:pPr>
              <a:lnSpc>
                <a:spcPts val="2500"/>
              </a:lnSpc>
            </a:pPr>
            <a:r>
              <a:rPr lang="ja-JP" altLang="en-US" sz="1600" dirty="0">
                <a:latin typeface="小塚ゴシック Pro R" pitchFamily="34" charset="-128"/>
                <a:ea typeface="小塚ゴシック Pro R" pitchFamily="34" charset="-128"/>
              </a:rPr>
              <a:t>太郎君は急にお寿司が食べたくなりました。</a:t>
            </a:r>
          </a:p>
        </p:txBody>
      </p:sp>
      <p:sp>
        <p:nvSpPr>
          <p:cNvPr id="14" name="テキスト ボックス 13"/>
          <p:cNvSpPr txBox="1"/>
          <p:nvPr/>
        </p:nvSpPr>
        <p:spPr>
          <a:xfrm>
            <a:off x="2412823" y="3981449"/>
            <a:ext cx="5112569" cy="1695336"/>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太郎君は、ピザの宅配を断ろうと</a:t>
            </a:r>
            <a:endParaRPr lang="en-US" altLang="ja-JP" sz="1600" dirty="0">
              <a:latin typeface="小塚ゴシック Pro R" pitchFamily="34" charset="-128"/>
              <a:ea typeface="小塚ゴシック Pro R" pitchFamily="34" charset="-128"/>
            </a:endParaRPr>
          </a:p>
          <a:p>
            <a:pPr>
              <a:lnSpc>
                <a:spcPts val="2500"/>
              </a:lnSpc>
            </a:pPr>
            <a:r>
              <a:rPr lang="ja-JP" altLang="en-US" sz="1600" dirty="0">
                <a:latin typeface="小塚ゴシック Pro R" pitchFamily="34" charset="-128"/>
                <a:ea typeface="小塚ゴシック Pro R" pitchFamily="34" charset="-128"/>
              </a:rPr>
              <a:t>電話をしましたが、</a:t>
            </a:r>
          </a:p>
          <a:p>
            <a:pPr>
              <a:lnSpc>
                <a:spcPts val="2500"/>
              </a:lnSpc>
            </a:pPr>
            <a:r>
              <a:rPr lang="ja-JP" altLang="en-US" sz="1600" dirty="0">
                <a:latin typeface="小塚ゴシック Pro R" pitchFamily="34" charset="-128"/>
                <a:ea typeface="小塚ゴシック Pro R" pitchFamily="34" charset="-128"/>
              </a:rPr>
              <a:t>「キャンセルはできない」と言われました。</a:t>
            </a:r>
          </a:p>
          <a:p>
            <a:pPr>
              <a:lnSpc>
                <a:spcPts val="2500"/>
              </a:lnSpc>
            </a:pPr>
            <a:r>
              <a:rPr lang="ja-JP" altLang="en-US" sz="1600" dirty="0">
                <a:latin typeface="小塚ゴシック Pro R" pitchFamily="34" charset="-128"/>
                <a:ea typeface="小塚ゴシック Pro R" pitchFamily="34" charset="-128"/>
              </a:rPr>
              <a:t>そうこうしているうちに</a:t>
            </a:r>
            <a:endParaRPr lang="en-US" altLang="ja-JP" sz="1600" dirty="0">
              <a:latin typeface="小塚ゴシック Pro R" pitchFamily="34" charset="-128"/>
              <a:ea typeface="小塚ゴシック Pro R" pitchFamily="34" charset="-128"/>
            </a:endParaRPr>
          </a:p>
          <a:p>
            <a:pPr>
              <a:lnSpc>
                <a:spcPts val="2500"/>
              </a:lnSpc>
            </a:pPr>
            <a:r>
              <a:rPr lang="ja-JP" altLang="en-US" sz="1600" dirty="0">
                <a:latin typeface="小塚ゴシック Pro R" pitchFamily="34" charset="-128"/>
                <a:ea typeface="小塚ゴシック Pro R" pitchFamily="34" charset="-128"/>
              </a:rPr>
              <a:t>ピザが届いてしまいました。</a:t>
            </a:r>
          </a:p>
        </p:txBody>
      </p:sp>
    </p:spTree>
    <p:custDataLst>
      <p:tags r:id="rId1"/>
    </p:custDataLst>
    <p:extLst>
      <p:ext uri="{BB962C8B-B14F-4D97-AF65-F5344CB8AC3E}">
        <p14:creationId xmlns:p14="http://schemas.microsoft.com/office/powerpoint/2010/main" val="2169957098"/>
      </p:ext>
    </p:extLst>
  </p:cSld>
  <p:clrMapOvr>
    <a:masterClrMapping/>
  </p:clrMapOvr>
  <mc:AlternateContent xmlns:mc="http://schemas.openxmlformats.org/markup-compatibility/2006" xmlns:p14="http://schemas.microsoft.com/office/powerpoint/2010/main">
    <mc:Choice Requires="p14">
      <p:transition spd="slow" p14:dur="2000" advTm="52707"/>
    </mc:Choice>
    <mc:Fallback xmlns="">
      <p:transition spd="slow" advTm="527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3" grpId="0"/>
      <p:bldP spid="12" grpId="0"/>
      <p:bldP spid="14" grpId="0"/>
    </p:bldLst>
  </p:timing>
  <p:extLst>
    <p:ext uri="{E180D4A7-C9FB-4DFB-919C-405C955672EB}">
      <p14:showEvtLst xmlns:p14="http://schemas.microsoft.com/office/powerpoint/2010/main">
        <p14:playEvt time="1658" objId="15"/>
        <p14:stopEvt time="7189" objId="15"/>
        <p14:playEvt time="7700" objId="9"/>
        <p14:playEvt time="33051" objId="10"/>
        <p14:stopEvt time="33392" objId="9"/>
        <p14:playEvt time="46820" objId="11"/>
        <p14:stopEvt time="48506" objId="10"/>
        <p14:stopEvt time="52707" objId="11"/>
      </p14:showEvtLst>
    </p:ext>
  </p:extLs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 12"/>
          <p:cNvSpPr/>
          <p:nvPr/>
        </p:nvSpPr>
        <p:spPr>
          <a:xfrm>
            <a:off x="667248" y="1556792"/>
            <a:ext cx="7778683"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テキスト ボックス 4"/>
          <p:cNvSpPr txBox="1"/>
          <p:nvPr/>
        </p:nvSpPr>
        <p:spPr>
          <a:xfrm>
            <a:off x="798854" y="1556792"/>
            <a:ext cx="7706675" cy="369332"/>
          </a:xfrm>
          <a:prstGeom prst="rect">
            <a:avLst/>
          </a:prstGeom>
          <a:noFill/>
        </p:spPr>
        <p:txBody>
          <a:bodyPr wrap="square" rtlCol="0">
            <a:spAutoFit/>
          </a:bodyPr>
          <a:lstStyle/>
          <a:p>
            <a:r>
              <a:rPr lang="ja-JP" altLang="en-US" dirty="0">
                <a:solidFill>
                  <a:schemeClr val="bg1"/>
                </a:solidFill>
                <a:latin typeface="HGPｺﾞｼｯｸE" panose="020B0900000000000000" pitchFamily="50" charset="-128"/>
                <a:ea typeface="HGPｺﾞｼｯｸE" panose="020B0900000000000000" pitchFamily="50" charset="-128"/>
              </a:rPr>
              <a:t>お店の立場に立って考えてみましょう。</a:t>
            </a:r>
          </a:p>
        </p:txBody>
      </p:sp>
      <p:sp>
        <p:nvSpPr>
          <p:cNvPr id="3" name="テキスト ボックス 2"/>
          <p:cNvSpPr txBox="1"/>
          <p:nvPr/>
        </p:nvSpPr>
        <p:spPr>
          <a:xfrm>
            <a:off x="4063302" y="2492896"/>
            <a:ext cx="4061178" cy="1054135"/>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「まだお金を払っていないから」</a:t>
            </a:r>
            <a:endParaRPr lang="en-US" altLang="ja-JP" sz="1600" dirty="0">
              <a:latin typeface="小塚ゴシック Pro R" pitchFamily="34" charset="-128"/>
              <a:ea typeface="小塚ゴシック Pro R" pitchFamily="34" charset="-128"/>
            </a:endParaRPr>
          </a:p>
          <a:p>
            <a:pPr>
              <a:lnSpc>
                <a:spcPts val="2500"/>
              </a:lnSpc>
            </a:pPr>
            <a:r>
              <a:rPr lang="ja-JP" altLang="en-US" sz="1600" dirty="0">
                <a:latin typeface="小塚ゴシック Pro R" pitchFamily="34" charset="-128"/>
                <a:ea typeface="小塚ゴシック Pro R" pitchFamily="34" charset="-128"/>
              </a:rPr>
              <a:t>「まだピザを受け取っていないから」と</a:t>
            </a:r>
          </a:p>
          <a:p>
            <a:pPr>
              <a:lnSpc>
                <a:spcPts val="2500"/>
              </a:lnSpc>
            </a:pPr>
            <a:r>
              <a:rPr lang="ja-JP" altLang="en-US" sz="1600" dirty="0">
                <a:latin typeface="小塚ゴシック Pro R" pitchFamily="34" charset="-128"/>
                <a:ea typeface="小塚ゴシック Pro R" pitchFamily="34" charset="-128"/>
              </a:rPr>
              <a:t>キャンセルされたらどうでしょうか。</a:t>
            </a:r>
          </a:p>
        </p:txBody>
      </p:sp>
      <p:sp>
        <p:nvSpPr>
          <p:cNvPr id="9" name="テキスト ボックス 8"/>
          <p:cNvSpPr txBox="1"/>
          <p:nvPr/>
        </p:nvSpPr>
        <p:spPr>
          <a:xfrm>
            <a:off x="2253879" y="4392330"/>
            <a:ext cx="4121076" cy="1374735"/>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お店にとっては、せっかく作った</a:t>
            </a:r>
          </a:p>
          <a:p>
            <a:pPr>
              <a:lnSpc>
                <a:spcPts val="2500"/>
              </a:lnSpc>
            </a:pPr>
            <a:r>
              <a:rPr lang="ja-JP" altLang="en-US" sz="1600" dirty="0">
                <a:latin typeface="小塚ゴシック Pro R" pitchFamily="34" charset="-128"/>
                <a:ea typeface="小塚ゴシック Pro R" pitchFamily="34" charset="-128"/>
              </a:rPr>
              <a:t>ピザが無駄になってしまいます。</a:t>
            </a:r>
          </a:p>
          <a:p>
            <a:pPr>
              <a:lnSpc>
                <a:spcPts val="2500"/>
              </a:lnSpc>
            </a:pPr>
            <a:r>
              <a:rPr lang="ja-JP" altLang="en-US" sz="1600" dirty="0">
                <a:latin typeface="小塚ゴシック Pro R" pitchFamily="34" charset="-128"/>
                <a:ea typeface="小塚ゴシック Pro R" pitchFamily="34" charset="-128"/>
              </a:rPr>
              <a:t>例えばピザを配達して</a:t>
            </a:r>
          </a:p>
          <a:p>
            <a:pPr>
              <a:lnSpc>
                <a:spcPts val="2500"/>
              </a:lnSpc>
            </a:pPr>
            <a:r>
              <a:rPr lang="ja-JP" altLang="en-US" sz="1600" dirty="0">
                <a:latin typeface="小塚ゴシック Pro R" pitchFamily="34" charset="-128"/>
                <a:ea typeface="小塚ゴシック Pro R" pitchFamily="34" charset="-128"/>
              </a:rPr>
              <a:t>玄関先で断られると困りますね。</a:t>
            </a: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5192" y="4018820"/>
            <a:ext cx="2197724" cy="1764000"/>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2276872"/>
            <a:ext cx="2912058" cy="1980000"/>
          </a:xfrm>
          <a:prstGeom prst="rect">
            <a:avLst/>
          </a:prstGeom>
        </p:spPr>
      </p:pic>
    </p:spTree>
    <p:custDataLst>
      <p:tags r:id="rId1"/>
    </p:custDataLst>
    <p:extLst>
      <p:ext uri="{BB962C8B-B14F-4D97-AF65-F5344CB8AC3E}">
        <p14:creationId xmlns:p14="http://schemas.microsoft.com/office/powerpoint/2010/main" val="407409758"/>
      </p:ext>
    </p:extLst>
  </p:cSld>
  <p:clrMapOvr>
    <a:masterClrMapping/>
  </p:clrMapOvr>
  <mc:AlternateContent xmlns:mc="http://schemas.openxmlformats.org/markup-compatibility/2006" xmlns:p14="http://schemas.microsoft.com/office/powerpoint/2010/main">
    <mc:Choice Requires="p14">
      <p:transition spd="slow" p14:dur="2000" advTm="34363"/>
    </mc:Choice>
    <mc:Fallback xmlns="">
      <p:transition spd="slow" advTm="343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3" grpId="0"/>
      <p:bldP spid="9" grpId="0"/>
    </p:bldLst>
  </p:timing>
  <p:extLst>
    <p:ext uri="{E180D4A7-C9FB-4DFB-919C-405C955672EB}">
      <p14:showEvtLst xmlns:p14="http://schemas.microsoft.com/office/powerpoint/2010/main">
        <p14:playEvt time="1250" objId="11"/>
        <p14:stopEvt time="4722" objId="11"/>
        <p14:playEvt time="5613" objId="8"/>
        <p14:stopEvt time="17680" objId="8"/>
        <p14:playEvt time="18138" objId="10"/>
        <p14:stopEvt time="32132" objId="10"/>
      </p14:showEvtLst>
    </p:ext>
  </p:extLs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 12"/>
          <p:cNvSpPr/>
          <p:nvPr/>
        </p:nvSpPr>
        <p:spPr>
          <a:xfrm>
            <a:off x="667248" y="1556792"/>
            <a:ext cx="7778683"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テキスト ボックス 4"/>
          <p:cNvSpPr txBox="1"/>
          <p:nvPr/>
        </p:nvSpPr>
        <p:spPr>
          <a:xfrm>
            <a:off x="798854" y="1556792"/>
            <a:ext cx="7706675" cy="369332"/>
          </a:xfrm>
          <a:prstGeom prst="rect">
            <a:avLst/>
          </a:prstGeom>
          <a:noFill/>
        </p:spPr>
        <p:txBody>
          <a:bodyPr wrap="square" rtlCol="0">
            <a:spAutoFit/>
          </a:bodyPr>
          <a:lstStyle/>
          <a:p>
            <a:r>
              <a:rPr lang="ja-JP" altLang="en-US" dirty="0">
                <a:solidFill>
                  <a:schemeClr val="bg1"/>
                </a:solidFill>
                <a:latin typeface="HGPｺﾞｼｯｸE" panose="020B0900000000000000" pitchFamily="50" charset="-128"/>
                <a:ea typeface="HGPｺﾞｼｯｸE" panose="020B0900000000000000" pitchFamily="50" charset="-128"/>
              </a:rPr>
              <a:t>注文した側の立場に立って考えてみましょう。</a:t>
            </a:r>
          </a:p>
        </p:txBody>
      </p:sp>
      <p:sp>
        <p:nvSpPr>
          <p:cNvPr id="3" name="テキスト ボックス 2"/>
          <p:cNvSpPr txBox="1"/>
          <p:nvPr/>
        </p:nvSpPr>
        <p:spPr>
          <a:xfrm>
            <a:off x="798854" y="2132856"/>
            <a:ext cx="6005394" cy="630942"/>
          </a:xfrm>
          <a:prstGeom prst="rect">
            <a:avLst/>
          </a:prstGeom>
          <a:noFill/>
        </p:spPr>
        <p:txBody>
          <a:bodyPr wrap="square" rtlCol="0">
            <a:spAutoFit/>
          </a:bodyPr>
          <a:lstStyle/>
          <a:p>
            <a:pPr>
              <a:lnSpc>
                <a:spcPts val="2100"/>
              </a:lnSpc>
            </a:pPr>
            <a:r>
              <a:rPr lang="ja-JP" altLang="en-US" sz="1400" dirty="0">
                <a:latin typeface="+mj-ea"/>
                <a:ea typeface="+mj-ea"/>
              </a:rPr>
              <a:t>代金を支払ったり、商品を受け取ったときに契約が成立すると、</a:t>
            </a:r>
          </a:p>
          <a:p>
            <a:pPr>
              <a:lnSpc>
                <a:spcPts val="2100"/>
              </a:lnSpc>
            </a:pPr>
            <a:r>
              <a:rPr lang="ja-JP" altLang="en-US" sz="1400" dirty="0">
                <a:latin typeface="+mj-ea"/>
                <a:ea typeface="+mj-ea"/>
              </a:rPr>
              <a:t>注文した後に自由にキャンセルできてよいように思います。</a:t>
            </a:r>
          </a:p>
        </p:txBody>
      </p:sp>
      <p:sp>
        <p:nvSpPr>
          <p:cNvPr id="12" name="テキスト ボックス 11"/>
          <p:cNvSpPr txBox="1"/>
          <p:nvPr/>
        </p:nvSpPr>
        <p:spPr>
          <a:xfrm>
            <a:off x="3979936" y="2852936"/>
            <a:ext cx="4024239" cy="1169551"/>
          </a:xfrm>
          <a:prstGeom prst="rect">
            <a:avLst/>
          </a:prstGeom>
          <a:noFill/>
        </p:spPr>
        <p:txBody>
          <a:bodyPr wrap="square" rtlCol="0">
            <a:spAutoFit/>
          </a:bodyPr>
          <a:lstStyle/>
          <a:p>
            <a:pPr>
              <a:lnSpc>
                <a:spcPts val="2100"/>
              </a:lnSpc>
            </a:pPr>
            <a:r>
              <a:rPr lang="ja-JP" altLang="en-US" sz="1400" dirty="0">
                <a:latin typeface="+mj-ea"/>
                <a:ea typeface="+mj-ea"/>
              </a:rPr>
              <a:t>しかし、お店から「まだ代金を受け取っていないから、まだ商品を渡していないから」と</a:t>
            </a:r>
          </a:p>
          <a:p>
            <a:pPr>
              <a:lnSpc>
                <a:spcPts val="2100"/>
              </a:lnSpc>
            </a:pPr>
            <a:r>
              <a:rPr lang="ja-JP" altLang="en-US" sz="1400" dirty="0">
                <a:latin typeface="+mj-ea"/>
                <a:ea typeface="+mj-ea"/>
              </a:rPr>
              <a:t>キャンセルされる</a:t>
            </a:r>
          </a:p>
          <a:p>
            <a:pPr>
              <a:lnSpc>
                <a:spcPts val="2100"/>
              </a:lnSpc>
            </a:pPr>
            <a:r>
              <a:rPr lang="ja-JP" altLang="en-US" sz="1400" dirty="0">
                <a:latin typeface="+mj-ea"/>
                <a:ea typeface="+mj-ea"/>
              </a:rPr>
              <a:t>とどうでしょうか。</a:t>
            </a:r>
          </a:p>
        </p:txBody>
      </p:sp>
      <p:sp>
        <p:nvSpPr>
          <p:cNvPr id="14" name="テキスト ボックス 13"/>
          <p:cNvSpPr txBox="1"/>
          <p:nvPr/>
        </p:nvSpPr>
        <p:spPr>
          <a:xfrm>
            <a:off x="4038953" y="4400962"/>
            <a:ext cx="2068815" cy="900246"/>
          </a:xfrm>
          <a:prstGeom prst="rect">
            <a:avLst/>
          </a:prstGeom>
          <a:noFill/>
        </p:spPr>
        <p:txBody>
          <a:bodyPr wrap="square" rtlCol="0">
            <a:spAutoFit/>
          </a:bodyPr>
          <a:lstStyle/>
          <a:p>
            <a:pPr>
              <a:lnSpc>
                <a:spcPts val="2100"/>
              </a:lnSpc>
            </a:pPr>
            <a:r>
              <a:rPr lang="ja-JP" altLang="en-US" sz="1400" dirty="0">
                <a:latin typeface="+mj-ea"/>
                <a:ea typeface="+mj-ea"/>
              </a:rPr>
              <a:t>例えばパーティーで</a:t>
            </a:r>
          </a:p>
          <a:p>
            <a:pPr>
              <a:lnSpc>
                <a:spcPts val="2100"/>
              </a:lnSpc>
            </a:pPr>
            <a:r>
              <a:rPr lang="ja-JP" altLang="en-US" sz="1400" dirty="0">
                <a:latin typeface="+mj-ea"/>
                <a:ea typeface="+mj-ea"/>
              </a:rPr>
              <a:t>ピザを待っているのに</a:t>
            </a:r>
            <a:endParaRPr lang="en-US" altLang="ja-JP" sz="1400" dirty="0">
              <a:latin typeface="+mj-ea"/>
              <a:ea typeface="+mj-ea"/>
            </a:endParaRPr>
          </a:p>
          <a:p>
            <a:pPr>
              <a:lnSpc>
                <a:spcPts val="2100"/>
              </a:lnSpc>
            </a:pPr>
            <a:r>
              <a:rPr lang="ja-JP" altLang="en-US" sz="1400" dirty="0">
                <a:latin typeface="+mj-ea"/>
                <a:ea typeface="+mj-ea"/>
              </a:rPr>
              <a:t>届かないと困りますね。</a:t>
            </a: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621" y="3610751"/>
            <a:ext cx="3313538" cy="2556000"/>
          </a:xfrm>
          <a:prstGeom prst="rect">
            <a:avLst/>
          </a:prstGeom>
        </p:spPr>
      </p:pic>
      <p:grpSp>
        <p:nvGrpSpPr>
          <p:cNvPr id="2" name="グループ化 1"/>
          <p:cNvGrpSpPr/>
          <p:nvPr/>
        </p:nvGrpSpPr>
        <p:grpSpPr>
          <a:xfrm>
            <a:off x="6012160" y="3501008"/>
            <a:ext cx="2719547" cy="2700336"/>
            <a:chOff x="6012160" y="3501008"/>
            <a:chExt cx="2719547" cy="2700336"/>
          </a:xfrm>
        </p:grpSpPr>
        <p:sp>
          <p:nvSpPr>
            <p:cNvPr id="9" name="円/楕円 8"/>
            <p:cNvSpPr/>
            <p:nvPr/>
          </p:nvSpPr>
          <p:spPr>
            <a:xfrm>
              <a:off x="6012160" y="3501008"/>
              <a:ext cx="2384823" cy="199098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2617" y="4617344"/>
              <a:ext cx="1179090" cy="1584000"/>
            </a:xfrm>
            <a:prstGeom prst="rect">
              <a:avLst/>
            </a:prstGeom>
          </p:spPr>
        </p:pic>
        <p:sp>
          <p:nvSpPr>
            <p:cNvPr id="6" name="正方形/長方形 5"/>
            <p:cNvSpPr/>
            <p:nvPr/>
          </p:nvSpPr>
          <p:spPr>
            <a:xfrm>
              <a:off x="6220767" y="3763894"/>
              <a:ext cx="2383681" cy="1374735"/>
            </a:xfrm>
            <a:prstGeom prst="rect">
              <a:avLst/>
            </a:prstGeom>
          </p:spPr>
          <p:txBody>
            <a:bodyPr wrap="square">
              <a:spAutoFit/>
            </a:bodyPr>
            <a:lstStyle/>
            <a:p>
              <a:pPr>
                <a:lnSpc>
                  <a:spcPts val="2000"/>
                </a:lnSpc>
              </a:pPr>
              <a:r>
                <a:rPr lang="ja-JP" altLang="en-US" sz="1200" dirty="0">
                  <a:solidFill>
                    <a:schemeClr val="bg1"/>
                  </a:solidFill>
                  <a:latin typeface="07やさしさゴシック手書き" pitchFamily="50" charset="-128"/>
                  <a:ea typeface="07やさしさゴシック手書き" pitchFamily="50" charset="-128"/>
                </a:rPr>
                <a:t>　　　　　</a:t>
              </a:r>
              <a:r>
                <a:rPr lang="ja-JP" altLang="en-US" sz="1200" dirty="0">
                  <a:latin typeface="HGPｺﾞｼｯｸE" panose="020B0900000000000000" pitchFamily="50" charset="-128"/>
                  <a:ea typeface="HGPｺﾞｼｯｸE" panose="020B0900000000000000" pitchFamily="50" charset="-128"/>
                </a:rPr>
                <a:t>だから、</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　ピザの申込みに対して、</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お店が「かしこまりました」と</a:t>
              </a:r>
            </a:p>
            <a:p>
              <a:pPr>
                <a:lnSpc>
                  <a:spcPts val="2000"/>
                </a:lnSpc>
              </a:pPr>
              <a:r>
                <a:rPr lang="ja-JP" altLang="en-US" sz="1200" dirty="0">
                  <a:latin typeface="HGPｺﾞｼｯｸE" panose="020B0900000000000000" pitchFamily="50" charset="-128"/>
                  <a:ea typeface="HGPｺﾞｼｯｸE" panose="020B0900000000000000" pitchFamily="50" charset="-128"/>
                </a:rPr>
                <a:t>　承諾したときに</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　成立するんだね。</a:t>
              </a:r>
            </a:p>
          </p:txBody>
        </p:sp>
      </p:grpSp>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8585" y="2745048"/>
            <a:ext cx="1385840" cy="1116000"/>
          </a:xfrm>
          <a:prstGeom prst="rect">
            <a:avLst/>
          </a:prstGeom>
        </p:spPr>
      </p:pic>
    </p:spTree>
    <p:custDataLst>
      <p:tags r:id="rId1"/>
    </p:custDataLst>
    <p:extLst>
      <p:ext uri="{BB962C8B-B14F-4D97-AF65-F5344CB8AC3E}">
        <p14:creationId xmlns:p14="http://schemas.microsoft.com/office/powerpoint/2010/main" val="230670887"/>
      </p:ext>
    </p:extLst>
  </p:cSld>
  <p:clrMapOvr>
    <a:masterClrMapping/>
  </p:clrMapOvr>
  <mc:AlternateContent xmlns:mc="http://schemas.openxmlformats.org/markup-compatibility/2006" xmlns:p14="http://schemas.microsoft.com/office/powerpoint/2010/main">
    <mc:Choice Requires="p14">
      <p:transition spd="slow" p14:dur="2000" advTm="54281"/>
    </mc:Choice>
    <mc:Fallback xmlns="">
      <p:transition spd="slow" advTm="542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fltVal val="0"/>
                                          </p:val>
                                        </p:tav>
                                        <p:tav tm="100000">
                                          <p:val>
                                            <p:strVal val="#ppt_w"/>
                                          </p:val>
                                        </p:tav>
                                      </p:tavLst>
                                    </p:anim>
                                    <p:anim calcmode="lin" valueType="num">
                                      <p:cBhvr>
                                        <p:cTn id="37" dur="1000" fill="hold"/>
                                        <p:tgtEl>
                                          <p:spTgt spid="2"/>
                                        </p:tgtEl>
                                        <p:attrNameLst>
                                          <p:attrName>ppt_h</p:attrName>
                                        </p:attrNameLst>
                                      </p:cBhvr>
                                      <p:tavLst>
                                        <p:tav tm="0">
                                          <p:val>
                                            <p:fltVal val="0"/>
                                          </p:val>
                                        </p:tav>
                                        <p:tav tm="100000">
                                          <p:val>
                                            <p:strVal val="#ppt_h"/>
                                          </p:val>
                                        </p:tav>
                                      </p:tavLst>
                                    </p:anim>
                                    <p:anim calcmode="lin" valueType="num">
                                      <p:cBhvr>
                                        <p:cTn id="38" dur="1000" fill="hold"/>
                                        <p:tgtEl>
                                          <p:spTgt spid="2"/>
                                        </p:tgtEl>
                                        <p:attrNameLst>
                                          <p:attrName>style.rotation</p:attrName>
                                        </p:attrNameLst>
                                      </p:cBhvr>
                                      <p:tavLst>
                                        <p:tav tm="0">
                                          <p:val>
                                            <p:fltVal val="90"/>
                                          </p:val>
                                        </p:tav>
                                        <p:tav tm="100000">
                                          <p:val>
                                            <p:fltVal val="0"/>
                                          </p:val>
                                        </p:tav>
                                      </p:tavLst>
                                    </p:anim>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3" grpId="0"/>
      <p:bldP spid="12" grpId="0"/>
      <p:bldP spid="14" grpId="0"/>
    </p:bldLst>
  </p:timing>
  <p:extLst>
    <p:ext uri="{E180D4A7-C9FB-4DFB-919C-405C955672EB}">
      <p14:showEvtLst xmlns:p14="http://schemas.microsoft.com/office/powerpoint/2010/main">
        <p14:playEvt time="2305" objId="19"/>
        <p14:stopEvt time="6635" objId="19"/>
        <p14:playEvt time="7779" objId="15"/>
        <p14:playEvt time="20544" objId="16"/>
        <p14:stopEvt time="21022" objId="15"/>
        <p14:playEvt time="33477" objId="8"/>
        <p14:stopEvt time="34048" objId="16"/>
        <p14:stopEvt time="39287" objId="8"/>
        <p14:playEvt time="41191" objId="18"/>
        <p14:stopEvt time="53164" objId="18"/>
      </p14:showEvtLst>
    </p:ext>
  </p:extLs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3" name="テキスト ボックス 2"/>
          <p:cNvSpPr txBox="1"/>
          <p:nvPr/>
        </p:nvSpPr>
        <p:spPr>
          <a:xfrm>
            <a:off x="778345" y="1617031"/>
            <a:ext cx="3793655" cy="954107"/>
          </a:xfrm>
          <a:prstGeom prst="rect">
            <a:avLst/>
          </a:prstGeom>
          <a:noFill/>
        </p:spPr>
        <p:txBody>
          <a:bodyPr wrap="square" rtlCol="0">
            <a:spAutoFit/>
          </a:bodyPr>
          <a:lstStyle/>
          <a:p>
            <a:pPr>
              <a:lnSpc>
                <a:spcPts val="2100"/>
              </a:lnSpc>
            </a:pPr>
            <a:r>
              <a:rPr lang="ja-JP" altLang="en-US" sz="1400" dirty="0">
                <a:latin typeface="+mj-ea"/>
                <a:ea typeface="+mj-ea"/>
              </a:rPr>
              <a:t>契約書に名前を書いたり、</a:t>
            </a:r>
          </a:p>
          <a:p>
            <a:pPr>
              <a:lnSpc>
                <a:spcPts val="2100"/>
              </a:lnSpc>
            </a:pPr>
            <a:r>
              <a:rPr lang="ja-JP" altLang="en-US" sz="1400" dirty="0">
                <a:latin typeface="+mj-ea"/>
                <a:ea typeface="+mj-ea"/>
              </a:rPr>
              <a:t>ハンコを押したりしていないのに？</a:t>
            </a:r>
          </a:p>
          <a:p>
            <a:pPr>
              <a:lnSpc>
                <a:spcPct val="150000"/>
              </a:lnSpc>
            </a:pPr>
            <a:r>
              <a:rPr lang="ja-JP" altLang="en-US" sz="1400" dirty="0" err="1">
                <a:latin typeface="+mj-ea"/>
                <a:ea typeface="+mj-ea"/>
              </a:rPr>
              <a:t>って</a:t>
            </a:r>
            <a:r>
              <a:rPr lang="ja-JP" altLang="en-US" sz="1400" dirty="0">
                <a:latin typeface="+mj-ea"/>
                <a:ea typeface="+mj-ea"/>
              </a:rPr>
              <a:t>思う人がいるかもしれませんね。</a:t>
            </a:r>
          </a:p>
        </p:txBody>
      </p:sp>
      <p:sp>
        <p:nvSpPr>
          <p:cNvPr id="9" name="テキスト ボックス 8"/>
          <p:cNvSpPr txBox="1"/>
          <p:nvPr/>
        </p:nvSpPr>
        <p:spPr>
          <a:xfrm>
            <a:off x="1005666" y="3474438"/>
            <a:ext cx="2665290" cy="1169551"/>
          </a:xfrm>
          <a:prstGeom prst="rect">
            <a:avLst/>
          </a:prstGeom>
          <a:noFill/>
        </p:spPr>
        <p:txBody>
          <a:bodyPr wrap="square" rtlCol="0">
            <a:spAutoFit/>
          </a:bodyPr>
          <a:lstStyle/>
          <a:p>
            <a:pPr>
              <a:lnSpc>
                <a:spcPts val="2100"/>
              </a:lnSpc>
            </a:pPr>
            <a:r>
              <a:rPr lang="ja-JP" altLang="en-US" sz="1400" dirty="0">
                <a:latin typeface="+mj-ea"/>
                <a:ea typeface="+mj-ea"/>
              </a:rPr>
              <a:t>契約書やハンコ、サインは、</a:t>
            </a:r>
          </a:p>
          <a:p>
            <a:pPr>
              <a:lnSpc>
                <a:spcPts val="2100"/>
              </a:lnSpc>
            </a:pPr>
            <a:r>
              <a:rPr lang="ja-JP" altLang="en-US" sz="1400" dirty="0">
                <a:latin typeface="+mj-ea"/>
                <a:ea typeface="+mj-ea"/>
              </a:rPr>
              <a:t>証拠を残すためのものです。</a:t>
            </a:r>
          </a:p>
          <a:p>
            <a:pPr>
              <a:lnSpc>
                <a:spcPts val="2100"/>
              </a:lnSpc>
            </a:pPr>
            <a:r>
              <a:rPr lang="ja-JP" altLang="en-US" sz="1400" dirty="0">
                <a:latin typeface="+mj-ea"/>
                <a:ea typeface="+mj-ea"/>
              </a:rPr>
              <a:t>原則として契約は</a:t>
            </a:r>
          </a:p>
          <a:p>
            <a:pPr>
              <a:lnSpc>
                <a:spcPts val="2100"/>
              </a:lnSpc>
            </a:pPr>
            <a:r>
              <a:rPr lang="ja-JP" altLang="en-US" sz="1400" dirty="0">
                <a:latin typeface="+mj-ea"/>
                <a:ea typeface="+mj-ea"/>
              </a:rPr>
              <a:t>口約束でも成立します。</a:t>
            </a: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972264"/>
            <a:ext cx="2690357" cy="2232000"/>
          </a:xfrm>
          <a:prstGeom prst="rect">
            <a:avLst/>
          </a:prstGeom>
        </p:spPr>
      </p:pic>
      <p:grpSp>
        <p:nvGrpSpPr>
          <p:cNvPr id="5" name="グループ化 4"/>
          <p:cNvGrpSpPr/>
          <p:nvPr/>
        </p:nvGrpSpPr>
        <p:grpSpPr>
          <a:xfrm>
            <a:off x="5635513" y="3739962"/>
            <a:ext cx="2799796" cy="2354928"/>
            <a:chOff x="5635513" y="3739962"/>
            <a:chExt cx="2799796" cy="2354928"/>
          </a:xfrm>
        </p:grpSpPr>
        <p:sp>
          <p:nvSpPr>
            <p:cNvPr id="11" name="円/楕円 10"/>
            <p:cNvSpPr/>
            <p:nvPr/>
          </p:nvSpPr>
          <p:spPr>
            <a:xfrm>
              <a:off x="5635513" y="3739962"/>
              <a:ext cx="1800200" cy="16836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976156" y="4022635"/>
              <a:ext cx="1440160" cy="1118255"/>
            </a:xfrm>
            <a:prstGeom prst="rect">
              <a:avLst/>
            </a:prstGeom>
          </p:spPr>
          <p:txBody>
            <a:bodyPr wrap="square">
              <a:spAutoFit/>
            </a:bodyPr>
            <a:lstStyle/>
            <a:p>
              <a:pPr>
                <a:lnSpc>
                  <a:spcPts val="2000"/>
                </a:lnSpc>
              </a:pPr>
              <a:r>
                <a:rPr lang="ja-JP" altLang="en-US" sz="1200" dirty="0">
                  <a:latin typeface="HGPｺﾞｼｯｸE" panose="020B0900000000000000" pitchFamily="50" charset="-128"/>
                  <a:ea typeface="HGPｺﾞｼｯｸE" panose="020B0900000000000000" pitchFamily="50" charset="-128"/>
                </a:rPr>
                <a:t>契約書が</a:t>
              </a:r>
            </a:p>
            <a:p>
              <a:pPr>
                <a:lnSpc>
                  <a:spcPts val="2000"/>
                </a:lnSpc>
              </a:pPr>
              <a:r>
                <a:rPr lang="ja-JP" altLang="en-US" sz="1200" dirty="0">
                  <a:latin typeface="HGPｺﾞｼｯｸE" panose="020B0900000000000000" pitchFamily="50" charset="-128"/>
                  <a:ea typeface="HGPｺﾞｼｯｸE" panose="020B0900000000000000" pitchFamily="50" charset="-128"/>
                </a:rPr>
                <a:t>なくても</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契約は成立</a:t>
              </a:r>
            </a:p>
            <a:p>
              <a:pPr>
                <a:lnSpc>
                  <a:spcPts val="2000"/>
                </a:lnSpc>
              </a:pPr>
              <a:r>
                <a:rPr lang="ja-JP" altLang="en-US" sz="1200" dirty="0">
                  <a:latin typeface="HGPｺﾞｼｯｸE" panose="020B0900000000000000" pitchFamily="50" charset="-128"/>
                  <a:ea typeface="HGPｺﾞｼｯｸE" panose="020B0900000000000000" pitchFamily="50" charset="-128"/>
                </a:rPr>
                <a:t>するんだね。</a:t>
              </a:r>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119" y="4186890"/>
              <a:ext cx="1696190" cy="1908000"/>
            </a:xfrm>
            <a:prstGeom prst="rect">
              <a:avLst/>
            </a:prstGeom>
          </p:spPr>
        </p:pic>
      </p:grpSp>
      <p:sp>
        <p:nvSpPr>
          <p:cNvPr id="10" name="円/楕円 9"/>
          <p:cNvSpPr/>
          <p:nvPr/>
        </p:nvSpPr>
        <p:spPr>
          <a:xfrm>
            <a:off x="741396" y="3021876"/>
            <a:ext cx="2929560" cy="199592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3182" y="3483762"/>
            <a:ext cx="1862398" cy="2196000"/>
          </a:xfrm>
          <a:prstGeom prst="rect">
            <a:avLst/>
          </a:prstGeom>
        </p:spPr>
      </p:pic>
    </p:spTree>
    <p:custDataLst>
      <p:tags r:id="rId1"/>
    </p:custDataLst>
    <p:extLst>
      <p:ext uri="{BB962C8B-B14F-4D97-AF65-F5344CB8AC3E}">
        <p14:creationId xmlns:p14="http://schemas.microsoft.com/office/powerpoint/2010/main" val="4114122173"/>
      </p:ext>
    </p:extLst>
  </p:cSld>
  <p:clrMapOvr>
    <a:masterClrMapping/>
  </p:clrMapOvr>
  <mc:AlternateContent xmlns:mc="http://schemas.openxmlformats.org/markup-compatibility/2006" xmlns:p14="http://schemas.microsoft.com/office/powerpoint/2010/main">
    <mc:Choice Requires="p14">
      <p:transition spd="slow" p14:dur="2000" advTm="34422"/>
    </mc:Choice>
    <mc:Fallback xmlns="">
      <p:transition spd="slow" advTm="34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Lst>
  </p:timing>
  <p:extLst>
    <p:ext uri="{E180D4A7-C9FB-4DFB-919C-405C955672EB}">
      <p14:showEvtLst xmlns:p14="http://schemas.microsoft.com/office/powerpoint/2010/main">
        <p14:playEvt time="931" objId="8"/>
        <p14:playEvt time="12272" objId="13"/>
        <p14:stopEvt time="12706" objId="8"/>
        <p14:stopEvt time="26333" objId="13"/>
        <p14:playEvt time="26670" objId="14"/>
        <p14:stopEvt time="31095" objId="14"/>
      </p14:showEvtLst>
    </p:ext>
  </p:extLs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03" y="466007"/>
            <a:ext cx="8088204" cy="828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 name="正方形/長方形 1"/>
          <p:cNvSpPr/>
          <p:nvPr/>
        </p:nvSpPr>
        <p:spPr>
          <a:xfrm>
            <a:off x="844893" y="1535643"/>
            <a:ext cx="7416824" cy="712631"/>
          </a:xfrm>
          <a:prstGeom prst="rect">
            <a:avLst/>
          </a:prstGeom>
        </p:spPr>
        <p:txBody>
          <a:bodyPr wrap="square">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それでは、契約する相手と直接話ができないインターネットで</a:t>
            </a:r>
            <a:endParaRPr lang="en-US" altLang="ja-JP" sz="1700" dirty="0">
              <a:latin typeface="HGPｺﾞｼｯｸE" panose="020B0900000000000000" pitchFamily="50" charset="-128"/>
              <a:ea typeface="HGPｺﾞｼｯｸE" panose="020B0900000000000000" pitchFamily="50" charset="-128"/>
            </a:endParaRPr>
          </a:p>
          <a:p>
            <a:pPr algn="ctr">
              <a:lnSpc>
                <a:spcPts val="2600"/>
              </a:lnSpc>
            </a:pPr>
            <a:r>
              <a:rPr lang="ja-JP" altLang="en-US" sz="1700" dirty="0">
                <a:latin typeface="HGPｺﾞｼｯｸE" panose="020B0900000000000000" pitchFamily="50" charset="-128"/>
                <a:ea typeface="HGPｺﾞｼｯｸE" panose="020B0900000000000000" pitchFamily="50" charset="-128"/>
              </a:rPr>
              <a:t>注文をした場合はいつ契約が成立するのでしょうか。</a:t>
            </a: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7744" y="2639931"/>
            <a:ext cx="4291121" cy="2736000"/>
          </a:xfrm>
          <a:prstGeom prst="rect">
            <a:avLst/>
          </a:prstGeom>
        </p:spPr>
      </p:pic>
    </p:spTree>
    <p:custDataLst>
      <p:tags r:id="rId1"/>
    </p:custDataLst>
    <p:extLst>
      <p:ext uri="{BB962C8B-B14F-4D97-AF65-F5344CB8AC3E}">
        <p14:creationId xmlns:p14="http://schemas.microsoft.com/office/powerpoint/2010/main" val="966325018"/>
      </p:ext>
    </p:extLst>
  </p:cSld>
  <p:clrMapOvr>
    <a:masterClrMapping/>
  </p:clrMapOvr>
  <mc:AlternateContent xmlns:mc="http://schemas.openxmlformats.org/markup-compatibility/2006" xmlns:p14="http://schemas.microsoft.com/office/powerpoint/2010/main">
    <mc:Choice Requires="p14">
      <p:transition spd="slow" p14:dur="2000" advTm="21687"/>
    </mc:Choice>
    <mc:Fallback xmlns="">
      <p:transition spd="slow" advTm="21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E180D4A7-C9FB-4DFB-919C-405C955672EB}">
      <p14:showEvtLst xmlns:p14="http://schemas.microsoft.com/office/powerpoint/2010/main">
        <p14:playEvt time="1861" objId="5"/>
        <p14:stopEvt time="6457" objId="5"/>
        <p14:playEvt time="8020" objId="7"/>
        <p14:stopEvt time="18618" objId="7"/>
      </p14:showEvtLst>
    </p:ext>
  </p:extLs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角丸四角形 19"/>
          <p:cNvSpPr/>
          <p:nvPr/>
        </p:nvSpPr>
        <p:spPr>
          <a:xfrm>
            <a:off x="646193" y="4725145"/>
            <a:ext cx="7855370" cy="1368152"/>
          </a:xfrm>
          <a:prstGeom prst="roundRect">
            <a:avLst>
              <a:gd name="adj" fmla="val 1059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72" y="45694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65942" y="1772816"/>
            <a:ext cx="7835621" cy="2664296"/>
          </a:xfrm>
          <a:prstGeom prst="roundRect">
            <a:avLst>
              <a:gd name="adj" fmla="val 1224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12137" y="5136889"/>
            <a:ext cx="1082864" cy="415498"/>
          </a:xfrm>
          <a:prstGeom prst="rect">
            <a:avLst/>
          </a:prstGeom>
          <a:noFill/>
        </p:spPr>
        <p:txBody>
          <a:bodyPr wrap="square" rtlCol="0">
            <a:spAutoFit/>
          </a:bodyPr>
          <a:lstStyle/>
          <a:p>
            <a:r>
              <a:rPr lang="ja-JP" altLang="en-US" sz="2100" dirty="0">
                <a:latin typeface="HGPｺﾞｼｯｸE" panose="020B0900000000000000" pitchFamily="50" charset="-128"/>
                <a:ea typeface="HGPｺﾞｼｯｸE" panose="020B0900000000000000" pitchFamily="50" charset="-128"/>
              </a:rPr>
              <a:t>正解は</a:t>
            </a:r>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672" y="1340768"/>
            <a:ext cx="1081989" cy="1224000"/>
          </a:xfrm>
          <a:prstGeom prst="rect">
            <a:avLst/>
          </a:prstGeom>
        </p:spPr>
      </p:pic>
      <p:sp>
        <p:nvSpPr>
          <p:cNvPr id="6" name="テキスト ボックス 5"/>
          <p:cNvSpPr txBox="1"/>
          <p:nvPr/>
        </p:nvSpPr>
        <p:spPr>
          <a:xfrm>
            <a:off x="1598661" y="1920279"/>
            <a:ext cx="6573739" cy="759182"/>
          </a:xfrm>
          <a:prstGeom prst="rect">
            <a:avLst/>
          </a:prstGeom>
          <a:noFill/>
        </p:spPr>
        <p:txBody>
          <a:bodyPr wrap="square" rtlCol="0">
            <a:spAutoFit/>
          </a:bodyPr>
          <a:lstStyle/>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インターネットでピザを注文したときは、</a:t>
            </a:r>
          </a:p>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いつ契約が成立するのでしょうか。</a:t>
            </a:r>
          </a:p>
        </p:txBody>
      </p:sp>
      <p:sp>
        <p:nvSpPr>
          <p:cNvPr id="7" name="テキスト ボックス 6"/>
          <p:cNvSpPr txBox="1"/>
          <p:nvPr/>
        </p:nvSpPr>
        <p:spPr>
          <a:xfrm>
            <a:off x="1322177" y="2941886"/>
            <a:ext cx="2385727" cy="1374735"/>
          </a:xfrm>
          <a:prstGeom prst="rect">
            <a:avLst/>
          </a:prstGeom>
          <a:noFill/>
        </p:spPr>
        <p:txBody>
          <a:bodyPr wrap="square" rtlCol="0">
            <a:spAutoFit/>
          </a:bodyPr>
          <a:lstStyle/>
          <a:p>
            <a:pPr>
              <a:lnSpc>
                <a:spcPts val="2500"/>
              </a:lnSpc>
            </a:pPr>
            <a:r>
              <a:rPr lang="ja-JP" altLang="en-US" sz="1600" dirty="0">
                <a:latin typeface="+mj-ea"/>
                <a:ea typeface="+mj-ea"/>
              </a:rPr>
              <a:t>画面でピザを</a:t>
            </a:r>
          </a:p>
          <a:p>
            <a:pPr>
              <a:lnSpc>
                <a:spcPts val="2500"/>
              </a:lnSpc>
            </a:pPr>
            <a:r>
              <a:rPr lang="ja-JP" altLang="en-US" sz="1600" dirty="0">
                <a:latin typeface="+mj-ea"/>
                <a:ea typeface="+mj-ea"/>
              </a:rPr>
              <a:t>選んで</a:t>
            </a:r>
          </a:p>
          <a:p>
            <a:pPr>
              <a:lnSpc>
                <a:spcPts val="2500"/>
              </a:lnSpc>
            </a:pPr>
            <a:r>
              <a:rPr lang="ja-JP" altLang="en-US" sz="1600" dirty="0">
                <a:latin typeface="+mj-ea"/>
                <a:ea typeface="+mj-ea"/>
              </a:rPr>
              <a:t>申込みボタンを</a:t>
            </a:r>
          </a:p>
          <a:p>
            <a:pPr>
              <a:lnSpc>
                <a:spcPts val="2500"/>
              </a:lnSpc>
            </a:pPr>
            <a:r>
              <a:rPr lang="ja-JP" altLang="en-US" sz="1600" dirty="0">
                <a:latin typeface="+mj-ea"/>
                <a:ea typeface="+mj-ea"/>
              </a:rPr>
              <a:t>クリックしたとき</a:t>
            </a: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584" y="2860200"/>
            <a:ext cx="504000" cy="504000"/>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8785" y="2868880"/>
            <a:ext cx="504000" cy="504000"/>
          </a:xfrm>
          <a:prstGeom prst="rect">
            <a:avLst/>
          </a:prstGeom>
        </p:spPr>
      </p:pic>
      <p:sp>
        <p:nvSpPr>
          <p:cNvPr id="24" name="テキスト ボックス 23"/>
          <p:cNvSpPr txBox="1"/>
          <p:nvPr/>
        </p:nvSpPr>
        <p:spPr>
          <a:xfrm>
            <a:off x="4669737" y="2936093"/>
            <a:ext cx="2422543" cy="1374735"/>
          </a:xfrm>
          <a:prstGeom prst="rect">
            <a:avLst/>
          </a:prstGeom>
          <a:noFill/>
        </p:spPr>
        <p:txBody>
          <a:bodyPr wrap="square" rtlCol="0">
            <a:spAutoFit/>
          </a:bodyPr>
          <a:lstStyle/>
          <a:p>
            <a:pPr>
              <a:lnSpc>
                <a:spcPts val="2500"/>
              </a:lnSpc>
            </a:pPr>
            <a:r>
              <a:rPr lang="ja-JP" altLang="en-US" sz="1600" dirty="0">
                <a:latin typeface="+mj-ea"/>
                <a:ea typeface="+mj-ea"/>
              </a:rPr>
              <a:t>「注文を承りました」</a:t>
            </a:r>
          </a:p>
          <a:p>
            <a:pPr>
              <a:lnSpc>
                <a:spcPts val="2500"/>
              </a:lnSpc>
            </a:pPr>
            <a:r>
              <a:rPr lang="ja-JP" altLang="en-US" sz="1600" dirty="0">
                <a:latin typeface="+mj-ea"/>
                <a:ea typeface="+mj-ea"/>
              </a:rPr>
              <a:t>とウェブ画面に</a:t>
            </a:r>
          </a:p>
          <a:p>
            <a:pPr>
              <a:lnSpc>
                <a:spcPts val="2500"/>
              </a:lnSpc>
            </a:pPr>
            <a:r>
              <a:rPr lang="ja-JP" altLang="en-US" sz="1600" dirty="0">
                <a:latin typeface="+mj-ea"/>
                <a:ea typeface="+mj-ea"/>
              </a:rPr>
              <a:t>表示されたときや</a:t>
            </a:r>
          </a:p>
          <a:p>
            <a:pPr>
              <a:lnSpc>
                <a:spcPts val="2500"/>
              </a:lnSpc>
            </a:pPr>
            <a:r>
              <a:rPr lang="ja-JP" altLang="en-US" sz="1600" dirty="0">
                <a:latin typeface="+mj-ea"/>
                <a:ea typeface="+mj-ea"/>
              </a:rPr>
              <a:t>メールを受け取ったとき</a:t>
            </a:r>
          </a:p>
        </p:txBody>
      </p:sp>
      <p:sp>
        <p:nvSpPr>
          <p:cNvPr id="22" name="正方形/長方形 21"/>
          <p:cNvSpPr/>
          <p:nvPr/>
        </p:nvSpPr>
        <p:spPr>
          <a:xfrm>
            <a:off x="4248231" y="4850093"/>
            <a:ext cx="4107514" cy="1118255"/>
          </a:xfrm>
          <a:prstGeom prst="rect">
            <a:avLst/>
          </a:prstGeom>
        </p:spPr>
        <p:txBody>
          <a:bodyPr wrap="square">
            <a:spAutoFit/>
          </a:bodyPr>
          <a:lstStyle/>
          <a:p>
            <a:pPr>
              <a:lnSpc>
                <a:spcPts val="2000"/>
              </a:lnSpc>
            </a:pPr>
            <a:r>
              <a:rPr lang="ja-JP" altLang="en-US" sz="1500" dirty="0">
                <a:latin typeface="HGPｺﾞｼｯｸE" panose="020B0900000000000000" pitchFamily="50" charset="-128"/>
                <a:ea typeface="HGPｺﾞｼｯｸE" panose="020B0900000000000000" pitchFamily="50" charset="-128"/>
              </a:rPr>
              <a:t>ピザを選んで申込みボタンを</a:t>
            </a:r>
          </a:p>
          <a:p>
            <a:pPr>
              <a:lnSpc>
                <a:spcPts val="2000"/>
              </a:lnSpc>
            </a:pPr>
            <a:r>
              <a:rPr lang="ja-JP" altLang="en-US" sz="1500" dirty="0">
                <a:latin typeface="HGPｺﾞｼｯｸE" panose="020B0900000000000000" pitchFamily="50" charset="-128"/>
                <a:ea typeface="HGPｺﾞｼｯｸE" panose="020B0900000000000000" pitchFamily="50" charset="-128"/>
              </a:rPr>
              <a:t>クリックすることで申込みとなります。</a:t>
            </a:r>
          </a:p>
          <a:p>
            <a:pPr>
              <a:lnSpc>
                <a:spcPts val="2000"/>
              </a:lnSpc>
            </a:pPr>
            <a:r>
              <a:rPr lang="ja-JP" altLang="en-US" sz="1500" dirty="0">
                <a:latin typeface="HGPｺﾞｼｯｸE" panose="020B0900000000000000" pitchFamily="50" charset="-128"/>
                <a:ea typeface="HGPｺﾞｼｯｸE" panose="020B0900000000000000" pitchFamily="50" charset="-128"/>
              </a:rPr>
              <a:t>画面に承諾の表示がされたときや承諾の</a:t>
            </a:r>
          </a:p>
          <a:p>
            <a:pPr>
              <a:lnSpc>
                <a:spcPts val="2000"/>
              </a:lnSpc>
            </a:pPr>
            <a:r>
              <a:rPr lang="ja-JP" altLang="en-US" sz="1500" dirty="0">
                <a:latin typeface="HGPｺﾞｼｯｸE" panose="020B0900000000000000" pitchFamily="50" charset="-128"/>
                <a:ea typeface="HGPｺﾞｼｯｸE" panose="020B0900000000000000" pitchFamily="50" charset="-128"/>
              </a:rPr>
              <a:t>メールを受け取ったときに契約が成立します。</a:t>
            </a:r>
          </a:p>
        </p:txBody>
      </p:sp>
      <p:pic>
        <p:nvPicPr>
          <p:cNvPr id="5" name="図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7394" y="2948484"/>
            <a:ext cx="1061019" cy="1476000"/>
          </a:xfrm>
          <a:prstGeom prst="rect">
            <a:avLst/>
          </a:prstGeom>
        </p:spPr>
      </p:pic>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4851" y="2868880"/>
            <a:ext cx="1363573" cy="1368000"/>
          </a:xfrm>
          <a:prstGeom prst="rect">
            <a:avLst/>
          </a:prstGeom>
        </p:spPr>
      </p:pic>
      <p:pic>
        <p:nvPicPr>
          <p:cNvPr id="11" name="図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43678" y="4948638"/>
            <a:ext cx="1105073" cy="792000"/>
          </a:xfrm>
          <a:prstGeom prst="rect">
            <a:avLst/>
          </a:prstGeom>
        </p:spPr>
      </p:pic>
      <p:pic>
        <p:nvPicPr>
          <p:cNvPr id="2" name="図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95001" y="5013176"/>
            <a:ext cx="720000" cy="720000"/>
          </a:xfrm>
          <a:prstGeom prst="rect">
            <a:avLst/>
          </a:prstGeom>
        </p:spPr>
      </p:pic>
    </p:spTree>
    <p:custDataLst>
      <p:tags r:id="rId1"/>
    </p:custDataLst>
    <p:extLst>
      <p:ext uri="{BB962C8B-B14F-4D97-AF65-F5344CB8AC3E}">
        <p14:creationId xmlns:p14="http://schemas.microsoft.com/office/powerpoint/2010/main" val="2480543236"/>
      </p:ext>
    </p:extLst>
  </p:cSld>
  <p:clrMapOvr>
    <a:masterClrMapping/>
  </p:clrMapOvr>
  <mc:AlternateContent xmlns:mc="http://schemas.openxmlformats.org/markup-compatibility/2006" xmlns:p14="http://schemas.microsoft.com/office/powerpoint/2010/main">
    <mc:Choice Requires="p14">
      <p:transition spd="slow" p14:dur="2000" advTm="54946"/>
    </mc:Choice>
    <mc:Fallback xmlns="">
      <p:transition spd="slow" advTm="54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randombar(horizontal)">
                                      <p:cBhvr>
                                        <p:cTn id="62" dur="500"/>
                                        <p:tgtEl>
                                          <p:spTgt spid="2"/>
                                        </p:tgtEl>
                                      </p:cBhvr>
                                    </p:animEffect>
                                  </p:childTnLst>
                                </p:cTn>
                              </p:par>
                              <p:par>
                                <p:cTn id="63" presetID="14" presetClass="entr" presetSubtype="1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randombar(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4" grpId="0"/>
      <p:bldP spid="6" grpId="0"/>
      <p:bldP spid="7" grpId="0"/>
      <p:bldP spid="24" grpId="0"/>
      <p:bldP spid="22" grpId="0"/>
    </p:bldLst>
  </p:timing>
  <p:extLst>
    <p:ext uri="{E180D4A7-C9FB-4DFB-919C-405C955672EB}">
      <p14:showEvtLst xmlns:p14="http://schemas.microsoft.com/office/powerpoint/2010/main">
        <p14:playEvt time="1472" objId="3"/>
        <p14:stopEvt time="28774" objId="3"/>
        <p14:playEvt time="31203" objId="13"/>
        <p14:stopEvt time="52551" objId="13"/>
      </p14:showEvtLst>
    </p:ext>
  </p:extLs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3" y="2031405"/>
            <a:ext cx="7475485" cy="2124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833" y="414834"/>
            <a:ext cx="1275782" cy="468000"/>
          </a:xfrm>
          <a:prstGeom prst="rect">
            <a:avLst/>
          </a:prstGeom>
        </p:spPr>
      </p:pic>
      <p:sp>
        <p:nvSpPr>
          <p:cNvPr id="6" name="タイトル 5"/>
          <p:cNvSpPr>
            <a:spLocks noGrp="1"/>
          </p:cNvSpPr>
          <p:nvPr>
            <p:ph type="ctrTitle"/>
          </p:nvPr>
        </p:nvSpPr>
        <p:spPr>
          <a:xfrm>
            <a:off x="3419872" y="2492896"/>
            <a:ext cx="3960440" cy="1082551"/>
          </a:xfrm>
        </p:spPr>
        <p:txBody>
          <a:bodyPr>
            <a:noAutofit/>
          </a:bodyPr>
          <a:lstStyle/>
          <a:p>
            <a:pPr algn="l"/>
            <a: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契約トラブルの</a:t>
            </a:r>
            <a:br>
              <a:rPr lang="en-US" altLang="ja-JP"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br>
            <a: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解決方法</a:t>
            </a:r>
            <a:endParaRPr kumimoji="1"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3212976"/>
            <a:ext cx="2623080" cy="2916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44197908"/>
      </p:ext>
    </p:extLst>
  </p:cSld>
  <p:clrMapOvr>
    <a:masterClrMapping/>
  </p:clrMapOvr>
  <mc:AlternateContent xmlns:mc="http://schemas.openxmlformats.org/markup-compatibility/2006" xmlns:p14="http://schemas.microsoft.com/office/powerpoint/2010/main">
    <mc:Choice Requires="p14">
      <p:transition spd="slow" p14:dur="2000" advTm="11830"/>
    </mc:Choice>
    <mc:Fallback xmlns="">
      <p:transition spd="slow" advTm="118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E180D4A7-C9FB-4DFB-919C-405C955672EB}">
      <p14:showEvtLst xmlns:p14="http://schemas.microsoft.com/office/powerpoint/2010/main">
        <p14:playEvt time="2570" objId="7"/>
        <p14:pauseEvt time="11830" objId="7"/>
        <p14:stopEvt time="11830" objId="7"/>
      </p14:showEvtLst>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421" y="471906"/>
            <a:ext cx="8299157" cy="964800"/>
          </a:xfrm>
          <a:prstGeom prst="rect">
            <a:avLst/>
          </a:prstGeom>
        </p:spPr>
      </p:pic>
      <p:sp>
        <p:nvSpPr>
          <p:cNvPr id="6" name="正方形/長方形 5"/>
          <p:cNvSpPr/>
          <p:nvPr/>
        </p:nvSpPr>
        <p:spPr>
          <a:xfrm>
            <a:off x="1115616" y="1700808"/>
            <a:ext cx="6912768" cy="3672408"/>
          </a:xfrm>
          <a:prstGeom prst="rect">
            <a:avLst/>
          </a:prstGeom>
          <a:solidFill>
            <a:srgbClr val="5D8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115616" y="5229200"/>
            <a:ext cx="6912768" cy="2880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正方形/長方形 4"/>
          <p:cNvSpPr/>
          <p:nvPr/>
        </p:nvSpPr>
        <p:spPr>
          <a:xfrm>
            <a:off x="2267744" y="673532"/>
            <a:ext cx="3268844" cy="523220"/>
          </a:xfrm>
          <a:prstGeom prst="rect">
            <a:avLst/>
          </a:prstGeom>
        </p:spPr>
        <p:txBody>
          <a:bodyPr wrap="none">
            <a:spAutoFit/>
          </a:bodyPr>
          <a:lstStyle/>
          <a:p>
            <a:r>
              <a:rPr lang="ja-JP" altLang="en-US" sz="2800" dirty="0">
                <a:solidFill>
                  <a:schemeClr val="bg1"/>
                </a:solidFill>
                <a:latin typeface="HGPｺﾞｼｯｸE" panose="020B0900000000000000" pitchFamily="50" charset="-128"/>
                <a:ea typeface="HGPｺﾞｼｯｸE" panose="020B0900000000000000" pitchFamily="50" charset="-128"/>
              </a:rPr>
              <a:t>契約が成立すると？</a:t>
            </a:r>
          </a:p>
        </p:txBody>
      </p:sp>
      <p:sp>
        <p:nvSpPr>
          <p:cNvPr id="11" name="テキスト ボックス 10"/>
          <p:cNvSpPr txBox="1"/>
          <p:nvPr/>
        </p:nvSpPr>
        <p:spPr>
          <a:xfrm>
            <a:off x="1632670" y="1988840"/>
            <a:ext cx="5098303" cy="1528624"/>
          </a:xfrm>
          <a:prstGeom prst="rect">
            <a:avLst/>
          </a:prstGeom>
          <a:noFill/>
        </p:spPr>
        <p:txBody>
          <a:bodyPr wrap="square" rtlCol="0">
            <a:spAutoFit/>
          </a:bodyPr>
          <a:lstStyle/>
          <a:p>
            <a:pPr>
              <a:lnSpc>
                <a:spcPts val="2800"/>
              </a:lnSpc>
            </a:pPr>
            <a:r>
              <a:rPr lang="ja-JP" altLang="en-US" sz="1700" dirty="0">
                <a:solidFill>
                  <a:schemeClr val="bg1"/>
                </a:solidFill>
                <a:latin typeface="HGPｺﾞｼｯｸE" panose="020B0900000000000000" pitchFamily="50" charset="-128"/>
                <a:ea typeface="HGPｺﾞｼｯｸE" panose="020B0900000000000000" pitchFamily="50" charset="-128"/>
              </a:rPr>
              <a:t>一度契約が成立すると、</a:t>
            </a:r>
          </a:p>
          <a:p>
            <a:pPr>
              <a:lnSpc>
                <a:spcPts val="2800"/>
              </a:lnSpc>
            </a:pPr>
            <a:r>
              <a:rPr lang="ja-JP" altLang="en-US" sz="1700" dirty="0">
                <a:solidFill>
                  <a:schemeClr val="bg1"/>
                </a:solidFill>
                <a:latin typeface="HGPｺﾞｼｯｸE" panose="020B0900000000000000" pitchFamily="50" charset="-128"/>
                <a:ea typeface="HGPｺﾞｼｯｸE" panose="020B0900000000000000" pitchFamily="50" charset="-128"/>
              </a:rPr>
              <a:t>合意した内容をお互いに守る義務があります。</a:t>
            </a:r>
          </a:p>
          <a:p>
            <a:pPr>
              <a:lnSpc>
                <a:spcPts val="2800"/>
              </a:lnSpc>
            </a:pPr>
            <a:r>
              <a:rPr lang="ja-JP" altLang="en-US" sz="1700" dirty="0">
                <a:solidFill>
                  <a:schemeClr val="bg1"/>
                </a:solidFill>
                <a:latin typeface="HGPｺﾞｼｯｸE" panose="020B0900000000000000" pitchFamily="50" charset="-128"/>
                <a:ea typeface="HGPｺﾞｼｯｸE" panose="020B0900000000000000" pitchFamily="50" charset="-128"/>
              </a:rPr>
              <a:t>契約した内容と違うことをしたり、</a:t>
            </a:r>
          </a:p>
          <a:p>
            <a:pPr>
              <a:lnSpc>
                <a:spcPts val="2800"/>
              </a:lnSpc>
            </a:pPr>
            <a:r>
              <a:rPr lang="ja-JP" altLang="en-US" sz="1700" dirty="0">
                <a:solidFill>
                  <a:schemeClr val="bg1"/>
                </a:solidFill>
                <a:latin typeface="HGPｺﾞｼｯｸE" panose="020B0900000000000000" pitchFamily="50" charset="-128"/>
                <a:ea typeface="HGPｺﾞｼｯｸE" panose="020B0900000000000000" pitchFamily="50" charset="-128"/>
              </a:rPr>
              <a:t>一方的な都合で契約をやめることはできません。</a:t>
            </a:r>
          </a:p>
        </p:txBody>
      </p:sp>
      <p:sp>
        <p:nvSpPr>
          <p:cNvPr id="7" name="テキスト ボックス 6"/>
          <p:cNvSpPr txBox="1"/>
          <p:nvPr/>
        </p:nvSpPr>
        <p:spPr>
          <a:xfrm>
            <a:off x="1625080" y="3644057"/>
            <a:ext cx="4595514" cy="1169551"/>
          </a:xfrm>
          <a:prstGeom prst="rect">
            <a:avLst/>
          </a:prstGeom>
          <a:noFill/>
        </p:spPr>
        <p:txBody>
          <a:bodyPr wrap="square" rtlCol="0">
            <a:spAutoFit/>
          </a:bodyPr>
          <a:lstStyle/>
          <a:p>
            <a:pPr>
              <a:lnSpc>
                <a:spcPts val="2800"/>
              </a:lnSpc>
            </a:pPr>
            <a:r>
              <a:rPr lang="ja-JP" altLang="en-US" sz="1700" dirty="0">
                <a:solidFill>
                  <a:schemeClr val="bg1"/>
                </a:solidFill>
                <a:latin typeface="HGPｺﾞｼｯｸE" panose="020B0900000000000000" pitchFamily="50" charset="-128"/>
                <a:ea typeface="HGPｺﾞｼｯｸE" panose="020B0900000000000000" pitchFamily="50" charset="-128"/>
              </a:rPr>
              <a:t>これを認めてしまうと、</a:t>
            </a:r>
          </a:p>
          <a:p>
            <a:pPr>
              <a:lnSpc>
                <a:spcPts val="2800"/>
              </a:lnSpc>
            </a:pPr>
            <a:r>
              <a:rPr lang="ja-JP" altLang="en-US" sz="1700" dirty="0">
                <a:solidFill>
                  <a:schemeClr val="bg1"/>
                </a:solidFill>
                <a:latin typeface="HGPｺﾞｼｯｸE" panose="020B0900000000000000" pitchFamily="50" charset="-128"/>
                <a:ea typeface="HGPｺﾞｼｯｸE" panose="020B0900000000000000" pitchFamily="50" charset="-128"/>
              </a:rPr>
              <a:t>みんなが安心して</a:t>
            </a:r>
          </a:p>
          <a:p>
            <a:pPr>
              <a:lnSpc>
                <a:spcPts val="2800"/>
              </a:lnSpc>
            </a:pPr>
            <a:r>
              <a:rPr lang="ja-JP" altLang="en-US" sz="1700" dirty="0">
                <a:solidFill>
                  <a:schemeClr val="bg1"/>
                </a:solidFill>
                <a:latin typeface="HGPｺﾞｼｯｸE" panose="020B0900000000000000" pitchFamily="50" charset="-128"/>
                <a:ea typeface="HGPｺﾞｼｯｸE" panose="020B0900000000000000" pitchFamily="50" charset="-128"/>
              </a:rPr>
              <a:t>契約を結ぶことができなくなるからです。</a:t>
            </a:r>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8" y="3219026"/>
            <a:ext cx="1981204" cy="2874270"/>
          </a:xfrm>
          <a:prstGeom prst="rect">
            <a:avLst/>
          </a:prstGeom>
        </p:spPr>
      </p:pic>
    </p:spTree>
    <p:custDataLst>
      <p:tags r:id="rId1"/>
    </p:custDataLst>
    <p:extLst>
      <p:ext uri="{BB962C8B-B14F-4D97-AF65-F5344CB8AC3E}">
        <p14:creationId xmlns:p14="http://schemas.microsoft.com/office/powerpoint/2010/main" val="2752918539"/>
      </p:ext>
    </p:extLst>
  </p:cSld>
  <p:clrMapOvr>
    <a:masterClrMapping/>
  </p:clrMapOvr>
  <mc:AlternateContent xmlns:mc="http://schemas.openxmlformats.org/markup-compatibility/2006" xmlns:p14="http://schemas.microsoft.com/office/powerpoint/2010/main">
    <mc:Choice Requires="p14">
      <p:transition spd="slow" p14:dur="2000" advTm="35176"/>
    </mc:Choice>
    <mc:Fallback xmlns="">
      <p:transition spd="slow" advTm="35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extLst>
    <p:ext uri="{E180D4A7-C9FB-4DFB-919C-405C955672EB}">
      <p14:showEvtLst xmlns:p14="http://schemas.microsoft.com/office/powerpoint/2010/main">
        <p14:playEvt time="1979" objId="12"/>
        <p14:stopEvt time="4719" objId="12"/>
        <p14:playEvt time="6784" objId="3"/>
        <p14:stopEvt time="34079" objId="3"/>
      </p14:showEvtLst>
    </p:ext>
  </p:extLs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17" y="2492896"/>
            <a:ext cx="8208912" cy="1528898"/>
          </a:xfrm>
          <a:prstGeom prst="rect">
            <a:avLst/>
          </a:prstGeom>
        </p:spPr>
      </p:pic>
    </p:spTree>
    <p:custDataLst>
      <p:tags r:id="rId1"/>
    </p:custDataLst>
    <p:extLst>
      <p:ext uri="{BB962C8B-B14F-4D97-AF65-F5344CB8AC3E}">
        <p14:creationId xmlns:p14="http://schemas.microsoft.com/office/powerpoint/2010/main" val="306477424"/>
      </p:ext>
    </p:extLst>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extLst>
    <p:ext uri="{E180D4A7-C9FB-4DFB-919C-405C955672EB}">
      <p14:showEvtLst xmlns:p14="http://schemas.microsoft.com/office/powerpoint/2010/main">
        <p14:playEvt time="0" objId="3"/>
        <p14:stopEvt time="4738"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40" y="4891559"/>
            <a:ext cx="4931971"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43437" y="1844825"/>
            <a:ext cx="7835621" cy="2808311"/>
          </a:xfrm>
          <a:prstGeom prst="roundRect">
            <a:avLst>
              <a:gd name="adj" fmla="val 9529"/>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672" y="1484784"/>
            <a:ext cx="1081989" cy="1224000"/>
          </a:xfrm>
          <a:prstGeom prst="rect">
            <a:avLst/>
          </a:prstGeom>
        </p:spPr>
      </p:pic>
      <p:sp>
        <p:nvSpPr>
          <p:cNvPr id="7" name="テキスト ボックス 6"/>
          <p:cNvSpPr txBox="1"/>
          <p:nvPr/>
        </p:nvSpPr>
        <p:spPr>
          <a:xfrm>
            <a:off x="1547663" y="3879769"/>
            <a:ext cx="2304257" cy="733534"/>
          </a:xfrm>
          <a:prstGeom prst="rect">
            <a:avLst/>
          </a:prstGeom>
          <a:noFill/>
        </p:spPr>
        <p:txBody>
          <a:bodyPr wrap="square" rtlCol="0">
            <a:spAutoFit/>
          </a:bodyPr>
          <a:lstStyle/>
          <a:p>
            <a:pPr>
              <a:lnSpc>
                <a:spcPts val="2500"/>
              </a:lnSpc>
            </a:pPr>
            <a:r>
              <a:rPr lang="ja-JP" altLang="en-US" sz="1600" dirty="0">
                <a:latin typeface="+mj-ea"/>
                <a:ea typeface="+mj-ea"/>
              </a:rPr>
              <a:t>代金を支払わなければ</a:t>
            </a:r>
            <a:endParaRPr lang="en-US" altLang="ja-JP" sz="1600" dirty="0">
              <a:latin typeface="+mj-ea"/>
              <a:ea typeface="+mj-ea"/>
            </a:endParaRPr>
          </a:p>
          <a:p>
            <a:pPr>
              <a:lnSpc>
                <a:spcPts val="2500"/>
              </a:lnSpc>
            </a:pPr>
            <a:r>
              <a:rPr lang="ja-JP" altLang="en-US" sz="1600" dirty="0">
                <a:latin typeface="+mj-ea"/>
                <a:ea typeface="+mj-ea"/>
              </a:rPr>
              <a:t>ならない</a:t>
            </a: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7944" y="3861048"/>
            <a:ext cx="504000" cy="504000"/>
          </a:xfrm>
          <a:prstGeom prst="rect">
            <a:avLst/>
          </a:prstGeom>
        </p:spPr>
      </p:pic>
      <p:sp>
        <p:nvSpPr>
          <p:cNvPr id="24" name="テキスト ボックス 23"/>
          <p:cNvSpPr txBox="1"/>
          <p:nvPr/>
        </p:nvSpPr>
        <p:spPr>
          <a:xfrm>
            <a:off x="4571944" y="3879769"/>
            <a:ext cx="1440216" cy="733534"/>
          </a:xfrm>
          <a:prstGeom prst="rect">
            <a:avLst/>
          </a:prstGeom>
          <a:noFill/>
        </p:spPr>
        <p:txBody>
          <a:bodyPr wrap="square" rtlCol="0">
            <a:spAutoFit/>
          </a:bodyPr>
          <a:lstStyle/>
          <a:p>
            <a:pPr>
              <a:lnSpc>
                <a:spcPts val="2500"/>
              </a:lnSpc>
            </a:pPr>
            <a:r>
              <a:rPr lang="ja-JP" altLang="en-US" sz="1600" dirty="0">
                <a:latin typeface="+mj-ea"/>
                <a:ea typeface="+mj-ea"/>
              </a:rPr>
              <a:t>代金を支払う</a:t>
            </a:r>
            <a:endParaRPr lang="en-US" altLang="ja-JP" sz="1600" dirty="0">
              <a:latin typeface="+mj-ea"/>
              <a:ea typeface="+mj-ea"/>
            </a:endParaRPr>
          </a:p>
          <a:p>
            <a:pPr>
              <a:lnSpc>
                <a:spcPts val="2500"/>
              </a:lnSpc>
            </a:pPr>
            <a:r>
              <a:rPr lang="ja-JP" altLang="en-US" sz="1600" dirty="0">
                <a:latin typeface="+mj-ea"/>
                <a:ea typeface="+mj-ea"/>
              </a:rPr>
              <a:t>必要はない</a:t>
            </a:r>
          </a:p>
        </p:txBody>
      </p:sp>
      <p:sp>
        <p:nvSpPr>
          <p:cNvPr id="18" name="テキスト ボックス 17"/>
          <p:cNvSpPr txBox="1"/>
          <p:nvPr/>
        </p:nvSpPr>
        <p:spPr>
          <a:xfrm>
            <a:off x="1598661" y="1988840"/>
            <a:ext cx="6212408" cy="1759456"/>
          </a:xfrm>
          <a:prstGeom prst="rect">
            <a:avLst/>
          </a:prstGeom>
          <a:noFill/>
        </p:spPr>
        <p:txBody>
          <a:bodyPr wrap="square" rtlCol="0">
            <a:spAutoFit/>
          </a:bodyPr>
          <a:lstStyle/>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「明日、パーティーをするので午後３時にピザを</a:t>
            </a:r>
          </a:p>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配達してほしい」と電話をしました。</a:t>
            </a:r>
          </a:p>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「かしこまりました」との返事だったのに、</a:t>
            </a:r>
          </a:p>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パーティーが終了した後にピザが届きました。</a:t>
            </a:r>
          </a:p>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代金を支払わなければならないでしょうか。</a:t>
            </a:r>
          </a:p>
        </p:txBody>
      </p:sp>
      <p:sp>
        <p:nvSpPr>
          <p:cNvPr id="2" name="正方形/長方形 1"/>
          <p:cNvSpPr/>
          <p:nvPr/>
        </p:nvSpPr>
        <p:spPr>
          <a:xfrm>
            <a:off x="896963" y="5284679"/>
            <a:ext cx="992579" cy="415498"/>
          </a:xfrm>
          <a:prstGeom prst="rect">
            <a:avLst/>
          </a:prstGeom>
        </p:spPr>
        <p:txBody>
          <a:bodyPr wrap="none">
            <a:spAutoFit/>
          </a:bodyPr>
          <a:lstStyle/>
          <a:p>
            <a:r>
              <a:rPr lang="ja-JP" altLang="en-US" sz="2100" dirty="0">
                <a:latin typeface="HGPｺﾞｼｯｸE" panose="020B0900000000000000" pitchFamily="50" charset="-128"/>
                <a:ea typeface="HGPｺﾞｼｯｸE" panose="020B0900000000000000" pitchFamily="50" charset="-128"/>
              </a:rPr>
              <a:t>正解は</a:t>
            </a:r>
          </a:p>
        </p:txBody>
      </p:sp>
      <p:pic>
        <p:nvPicPr>
          <p:cNvPr id="922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6679" y="5174339"/>
            <a:ext cx="719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722" y="3861048"/>
            <a:ext cx="50006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0751" y="4968858"/>
            <a:ext cx="1445265" cy="1080000"/>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877" y="495746"/>
            <a:ext cx="824865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88224" y="2096784"/>
            <a:ext cx="1763854" cy="2448000"/>
          </a:xfrm>
          <a:prstGeom prst="rect">
            <a:avLst/>
          </a:prstGeom>
        </p:spPr>
      </p:pic>
    </p:spTree>
    <p:custDataLst>
      <p:tags r:id="rId1"/>
    </p:custDataLst>
    <p:extLst>
      <p:ext uri="{BB962C8B-B14F-4D97-AF65-F5344CB8AC3E}">
        <p14:creationId xmlns:p14="http://schemas.microsoft.com/office/powerpoint/2010/main" val="371135873"/>
      </p:ext>
    </p:extLst>
  </p:cSld>
  <p:clrMapOvr>
    <a:masterClrMapping/>
  </p:clrMapOvr>
  <mc:AlternateContent xmlns:mc="http://schemas.openxmlformats.org/markup-compatibility/2006" xmlns:p14="http://schemas.microsoft.com/office/powerpoint/2010/main">
    <mc:Choice Requires="p14">
      <p:transition spd="slow" p14:dur="2000" advTm="56326"/>
    </mc:Choice>
    <mc:Fallback xmlns="">
      <p:transition spd="slow" advTm="56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par>
                                <p:cTn id="48" presetID="16" presetClass="entr" presetSubtype="21" fill="hold" nodeType="withEffect">
                                  <p:stCondLst>
                                    <p:cond delay="0"/>
                                  </p:stCondLst>
                                  <p:childTnLst>
                                    <p:set>
                                      <p:cBhvr>
                                        <p:cTn id="49" dur="1" fill="hold">
                                          <p:stCondLst>
                                            <p:cond delay="0"/>
                                          </p:stCondLst>
                                        </p:cTn>
                                        <p:tgtEl>
                                          <p:spTgt spid="9221"/>
                                        </p:tgtEl>
                                        <p:attrNameLst>
                                          <p:attrName>style.visibility</p:attrName>
                                        </p:attrNameLst>
                                      </p:cBhvr>
                                      <p:to>
                                        <p:strVal val="visible"/>
                                      </p:to>
                                    </p:set>
                                    <p:animEffect transition="in" filter="barn(inVertical)">
                                      <p:cBhvr>
                                        <p:cTn id="50" dur="500"/>
                                        <p:tgtEl>
                                          <p:spTgt spid="922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9220"/>
                                        </p:tgtEl>
                                        <p:attrNameLst>
                                          <p:attrName>style.visibility</p:attrName>
                                        </p:attrNameLst>
                                      </p:cBhvr>
                                      <p:to>
                                        <p:strVal val="visible"/>
                                      </p:to>
                                    </p:set>
                                    <p:animEffect transition="in" filter="randombar(horizontal)">
                                      <p:cBhvr>
                                        <p:cTn id="55" dur="500"/>
                                        <p:tgtEl>
                                          <p:spTgt spid="9220"/>
                                        </p:tgtEl>
                                      </p:cBhvr>
                                    </p:animEffect>
                                  </p:childTnLst>
                                </p:cTn>
                              </p:par>
                              <p:par>
                                <p:cTn id="56" presetID="14" presetClass="entr" presetSubtype="1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24" grpId="0"/>
      <p:bldP spid="18" grpId="0"/>
      <p:bldP spid="2" grpId="0"/>
    </p:bldLst>
  </p:timing>
  <p:extLst>
    <p:ext uri="{E180D4A7-C9FB-4DFB-919C-405C955672EB}">
      <p14:showEvtLst xmlns:p14="http://schemas.microsoft.com/office/powerpoint/2010/main">
        <p14:playEvt time="936" objId="5"/>
        <p14:stopEvt time="7325" objId="5"/>
        <p14:playEvt time="9575" objId="6"/>
        <p14:stopEvt time="45227" objId="6"/>
        <p14:playEvt time="46702" objId="8"/>
        <p14:stopEvt time="52442" objId="8"/>
      </p14:showEvtLst>
    </p:ext>
  </p:extLs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6" name="テキスト ボックス 5"/>
          <p:cNvSpPr txBox="1"/>
          <p:nvPr/>
        </p:nvSpPr>
        <p:spPr>
          <a:xfrm>
            <a:off x="816477" y="3484552"/>
            <a:ext cx="4312072" cy="1323439"/>
          </a:xfrm>
          <a:prstGeom prst="rect">
            <a:avLst/>
          </a:prstGeom>
          <a:noFill/>
        </p:spPr>
        <p:txBody>
          <a:bodyPr wrap="square" rtlCol="0">
            <a:spAutoFit/>
          </a:bodyPr>
          <a:lstStyle/>
          <a:p>
            <a:pPr>
              <a:lnSpc>
                <a:spcPts val="2400"/>
              </a:lnSpc>
            </a:pPr>
            <a:r>
              <a:rPr lang="ja-JP" altLang="en-US" sz="1400" dirty="0">
                <a:latin typeface="+mj-ea"/>
                <a:ea typeface="+mj-ea"/>
              </a:rPr>
              <a:t>法律用語では、</a:t>
            </a:r>
            <a:r>
              <a:rPr lang="ja-JP" altLang="en-US" sz="1700" dirty="0">
                <a:solidFill>
                  <a:srgbClr val="C00000"/>
                </a:solidFill>
                <a:latin typeface="HGPｺﾞｼｯｸE" panose="020B0900000000000000" pitchFamily="50" charset="-128"/>
                <a:ea typeface="HGPｺﾞｼｯｸE" panose="020B0900000000000000" pitchFamily="50" charset="-128"/>
              </a:rPr>
              <a:t>債務不履行</a:t>
            </a:r>
            <a:r>
              <a:rPr lang="ja-JP" altLang="en-US" sz="1400" dirty="0">
                <a:latin typeface="+mj-ea"/>
                <a:ea typeface="+mj-ea"/>
              </a:rPr>
              <a:t>といいます。</a:t>
            </a:r>
          </a:p>
          <a:p>
            <a:pPr>
              <a:lnSpc>
                <a:spcPts val="2400"/>
              </a:lnSpc>
            </a:pPr>
            <a:r>
              <a:rPr lang="ja-JP" altLang="en-US" sz="1400" dirty="0">
                <a:latin typeface="+mj-ea"/>
                <a:ea typeface="+mj-ea"/>
              </a:rPr>
              <a:t>ピザが間に合わなかったことで</a:t>
            </a:r>
          </a:p>
          <a:p>
            <a:pPr>
              <a:lnSpc>
                <a:spcPts val="2400"/>
              </a:lnSpc>
            </a:pPr>
            <a:r>
              <a:rPr lang="ja-JP" altLang="en-US" sz="1400" dirty="0">
                <a:latin typeface="+mj-ea"/>
                <a:ea typeface="+mj-ea"/>
              </a:rPr>
              <a:t>損害があれば、</a:t>
            </a:r>
          </a:p>
          <a:p>
            <a:pPr>
              <a:lnSpc>
                <a:spcPts val="2400"/>
              </a:lnSpc>
            </a:pPr>
            <a:r>
              <a:rPr lang="ja-JP" altLang="en-US" sz="1400" dirty="0">
                <a:latin typeface="+mj-ea"/>
                <a:ea typeface="+mj-ea"/>
              </a:rPr>
              <a:t>損害賠償を請求できる場合もあります。</a:t>
            </a:r>
          </a:p>
        </p:txBody>
      </p:sp>
      <p:sp>
        <p:nvSpPr>
          <p:cNvPr id="7" name="テキスト ボックス 6"/>
          <p:cNvSpPr txBox="1"/>
          <p:nvPr/>
        </p:nvSpPr>
        <p:spPr>
          <a:xfrm>
            <a:off x="808069" y="1615386"/>
            <a:ext cx="4896544" cy="1276824"/>
          </a:xfrm>
          <a:prstGeom prst="rect">
            <a:avLst/>
          </a:prstGeom>
          <a:noFill/>
        </p:spPr>
        <p:txBody>
          <a:bodyPr wrap="square" rtlCol="0">
            <a:spAutoFit/>
          </a:bodyPr>
          <a:lstStyle/>
          <a:p>
            <a:pPr>
              <a:lnSpc>
                <a:spcPts val="2400"/>
              </a:lnSpc>
            </a:pPr>
            <a:r>
              <a:rPr lang="ja-JP" altLang="en-US" sz="1400" dirty="0">
                <a:latin typeface="+mj-ea"/>
                <a:ea typeface="+mj-ea"/>
              </a:rPr>
              <a:t>約束していた時間にピザが届かず、</a:t>
            </a:r>
          </a:p>
          <a:p>
            <a:pPr>
              <a:lnSpc>
                <a:spcPts val="2400"/>
              </a:lnSpc>
            </a:pPr>
            <a:r>
              <a:rPr lang="ja-JP" altLang="en-US" sz="1400" dirty="0">
                <a:latin typeface="+mj-ea"/>
                <a:ea typeface="+mj-ea"/>
              </a:rPr>
              <a:t>パーティーに間に合わなかった場合は、</a:t>
            </a:r>
          </a:p>
          <a:p>
            <a:pPr>
              <a:lnSpc>
                <a:spcPts val="2400"/>
              </a:lnSpc>
            </a:pPr>
            <a:r>
              <a:rPr lang="ja-JP" altLang="en-US" sz="1400" dirty="0">
                <a:latin typeface="+mj-ea"/>
                <a:ea typeface="+mj-ea"/>
              </a:rPr>
              <a:t>注文をした側は契約をやめることができ、</a:t>
            </a:r>
          </a:p>
          <a:p>
            <a:pPr>
              <a:lnSpc>
                <a:spcPts val="2400"/>
              </a:lnSpc>
            </a:pPr>
            <a:r>
              <a:rPr lang="ja-JP" altLang="en-US" sz="1400" dirty="0">
                <a:latin typeface="+mj-ea"/>
                <a:ea typeface="+mj-ea"/>
              </a:rPr>
              <a:t>代金を支払う必要はありません。</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59329"/>
            <a:ext cx="824865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1818" y="1656562"/>
            <a:ext cx="2302510" cy="1548000"/>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3861048"/>
            <a:ext cx="1360823" cy="1872000"/>
          </a:xfrm>
          <a:prstGeom prst="rect">
            <a:avLst/>
          </a:prstGeom>
        </p:spPr>
      </p:pic>
    </p:spTree>
    <p:custDataLst>
      <p:tags r:id="rId1"/>
    </p:custDataLst>
    <p:extLst>
      <p:ext uri="{BB962C8B-B14F-4D97-AF65-F5344CB8AC3E}">
        <p14:creationId xmlns:p14="http://schemas.microsoft.com/office/powerpoint/2010/main" val="3347275182"/>
      </p:ext>
    </p:extLst>
  </p:cSld>
  <p:clrMapOvr>
    <a:masterClrMapping/>
  </p:clrMapOvr>
  <mc:AlternateContent xmlns:mc="http://schemas.openxmlformats.org/markup-compatibility/2006" xmlns:p14="http://schemas.microsoft.com/office/powerpoint/2010/main">
    <mc:Choice Requires="p14">
      <p:transition spd="slow" p14:dur="2000" advTm="35272"/>
    </mc:Choice>
    <mc:Fallback xmlns="">
      <p:transition spd="slow" advTm="35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extLst>
    <p:ext uri="{E180D4A7-C9FB-4DFB-919C-405C955672EB}">
      <p14:showEvtLst xmlns:p14="http://schemas.microsoft.com/office/powerpoint/2010/main">
        <p14:playEvt time="1854" objId="3"/>
        <p14:stopEvt time="18425" objId="3"/>
        <p14:playEvt time="18959" objId="5"/>
        <p14:stopEvt time="33694" objId="5"/>
      </p14:showEvtLst>
    </p:ext>
  </p:extLs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06" y="467218"/>
            <a:ext cx="8289794" cy="9648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65942" y="2132855"/>
            <a:ext cx="7835621" cy="2522901"/>
          </a:xfrm>
          <a:prstGeom prst="roundRect">
            <a:avLst>
              <a:gd name="adj" fmla="val 7646"/>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672" y="1772816"/>
            <a:ext cx="1081989" cy="1224000"/>
          </a:xfrm>
          <a:prstGeom prst="rect">
            <a:avLst/>
          </a:prstGeom>
        </p:spPr>
      </p:pic>
      <p:sp>
        <p:nvSpPr>
          <p:cNvPr id="7" name="テキスト ボックス 6"/>
          <p:cNvSpPr txBox="1"/>
          <p:nvPr/>
        </p:nvSpPr>
        <p:spPr>
          <a:xfrm>
            <a:off x="1691623" y="3591737"/>
            <a:ext cx="1008170" cy="367408"/>
          </a:xfrm>
          <a:prstGeom prst="rect">
            <a:avLst/>
          </a:prstGeom>
          <a:noFill/>
        </p:spPr>
        <p:txBody>
          <a:bodyPr wrap="square" rtlCol="0">
            <a:spAutoFit/>
          </a:bodyPr>
          <a:lstStyle/>
          <a:p>
            <a:pPr>
              <a:lnSpc>
                <a:spcPts val="2500"/>
              </a:lnSpc>
            </a:pPr>
            <a:r>
              <a:rPr lang="ja-JP" altLang="en-US" sz="1600" dirty="0">
                <a:latin typeface="+mj-ea"/>
                <a:ea typeface="+mj-ea"/>
              </a:rPr>
              <a:t>お 店</a:t>
            </a: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7624" y="3573016"/>
            <a:ext cx="504000" cy="504000"/>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5472" y="3573016"/>
            <a:ext cx="504000" cy="504000"/>
          </a:xfrm>
          <a:prstGeom prst="rect">
            <a:avLst/>
          </a:prstGeom>
        </p:spPr>
      </p:pic>
      <p:sp>
        <p:nvSpPr>
          <p:cNvPr id="24" name="テキスト ボックス 23"/>
          <p:cNvSpPr txBox="1"/>
          <p:nvPr/>
        </p:nvSpPr>
        <p:spPr>
          <a:xfrm>
            <a:off x="5405895" y="3618549"/>
            <a:ext cx="1220760" cy="412934"/>
          </a:xfrm>
          <a:prstGeom prst="rect">
            <a:avLst/>
          </a:prstGeom>
          <a:noFill/>
        </p:spPr>
        <p:txBody>
          <a:bodyPr wrap="square" rtlCol="0">
            <a:spAutoFit/>
          </a:bodyPr>
          <a:lstStyle/>
          <a:p>
            <a:pPr>
              <a:lnSpc>
                <a:spcPts val="2500"/>
              </a:lnSpc>
            </a:pPr>
            <a:r>
              <a:rPr lang="ja-JP" altLang="en-US" sz="1600" dirty="0">
                <a:latin typeface="+mj-ea"/>
                <a:ea typeface="+mj-ea"/>
              </a:rPr>
              <a:t>メーカー</a:t>
            </a:r>
          </a:p>
        </p:txBody>
      </p:sp>
      <p:sp>
        <p:nvSpPr>
          <p:cNvPr id="18" name="テキスト ボックス 17"/>
          <p:cNvSpPr txBox="1"/>
          <p:nvPr/>
        </p:nvSpPr>
        <p:spPr>
          <a:xfrm>
            <a:off x="1599953" y="2276872"/>
            <a:ext cx="6356424" cy="759182"/>
          </a:xfrm>
          <a:prstGeom prst="rect">
            <a:avLst/>
          </a:prstGeom>
          <a:noFill/>
        </p:spPr>
        <p:txBody>
          <a:bodyPr wrap="square" rtlCol="0">
            <a:spAutoFit/>
          </a:bodyPr>
          <a:lstStyle/>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購入した商品が不良品だった場合、</a:t>
            </a:r>
          </a:p>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お店とメーカーのどちらに責任があるでしょうか。</a:t>
            </a:r>
          </a:p>
        </p:txBody>
      </p:sp>
      <p:sp>
        <p:nvSpPr>
          <p:cNvPr id="2" name="正方形/長方形 1"/>
          <p:cNvSpPr/>
          <p:nvPr/>
        </p:nvSpPr>
        <p:spPr>
          <a:xfrm>
            <a:off x="1763688" y="1634897"/>
            <a:ext cx="5616624" cy="353943"/>
          </a:xfrm>
          <a:prstGeom prst="rect">
            <a:avLst/>
          </a:prstGeom>
        </p:spPr>
        <p:txBody>
          <a:bodyPr wrap="square">
            <a:spAutoFit/>
          </a:bodyPr>
          <a:lstStyle/>
          <a:p>
            <a:r>
              <a:rPr lang="ja-JP" altLang="en-US" sz="1700" dirty="0">
                <a:latin typeface="HGPｺﾞｼｯｸE" panose="020B0900000000000000" pitchFamily="50" charset="-128"/>
                <a:ea typeface="HGPｺﾞｼｯｸE" panose="020B0900000000000000" pitchFamily="50" charset="-128"/>
              </a:rPr>
              <a:t>購入した商品が不良品だったということはありませんか。</a:t>
            </a:r>
          </a:p>
        </p:txBody>
      </p:sp>
      <p:sp>
        <p:nvSpPr>
          <p:cNvPr id="5" name="テキスト ボックス 4"/>
          <p:cNvSpPr txBox="1"/>
          <p:nvPr/>
        </p:nvSpPr>
        <p:spPr>
          <a:xfrm>
            <a:off x="2267744" y="659485"/>
            <a:ext cx="5945410" cy="523220"/>
          </a:xfrm>
          <a:prstGeom prst="rect">
            <a:avLst/>
          </a:prstGeom>
          <a:noFill/>
        </p:spPr>
        <p:txBody>
          <a:bodyPr wrap="square" rtlCol="0">
            <a:spAutoFit/>
          </a:bodyPr>
          <a:lstStyle/>
          <a:p>
            <a:r>
              <a:rPr lang="ja-JP" altLang="en-US" sz="2800" dirty="0">
                <a:solidFill>
                  <a:schemeClr val="bg1"/>
                </a:solidFill>
                <a:latin typeface="HGPｺﾞｼｯｸE" panose="020B0900000000000000" pitchFamily="50" charset="-128"/>
                <a:ea typeface="HGPｺﾞｼｯｸE" panose="020B0900000000000000" pitchFamily="50" charset="-128"/>
              </a:rPr>
              <a:t>商品に問題があったら？</a:t>
            </a:r>
          </a:p>
        </p:txBody>
      </p:sp>
      <p:pic>
        <p:nvPicPr>
          <p:cNvPr id="1024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689" y="4871781"/>
            <a:ext cx="4925423"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911590" y="5287983"/>
            <a:ext cx="992579" cy="415498"/>
          </a:xfrm>
          <a:prstGeom prst="rect">
            <a:avLst/>
          </a:prstGeom>
        </p:spPr>
        <p:txBody>
          <a:bodyPr wrap="none">
            <a:spAutoFit/>
          </a:bodyPr>
          <a:lstStyle/>
          <a:p>
            <a:r>
              <a:rPr lang="ja-JP" altLang="en-US" sz="2100" dirty="0">
                <a:latin typeface="HGPｺﾞｼｯｸE" panose="020B0900000000000000" pitchFamily="50" charset="-128"/>
                <a:ea typeface="HGPｺﾞｼｯｸE" panose="020B0900000000000000" pitchFamily="50" charset="-128"/>
              </a:rPr>
              <a:t>正解は</a:t>
            </a:r>
          </a:p>
        </p:txBody>
      </p:sp>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5816" y="5165109"/>
            <a:ext cx="720000" cy="720000"/>
          </a:xfrm>
          <a:prstGeom prst="rect">
            <a:avLst/>
          </a:prstGeom>
        </p:spPr>
      </p:pic>
      <p:pic>
        <p:nvPicPr>
          <p:cNvPr id="13" name="図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61046" y="3533843"/>
            <a:ext cx="1314354" cy="1116000"/>
          </a:xfrm>
          <a:prstGeom prst="rect">
            <a:avLst/>
          </a:prstGeom>
        </p:spPr>
      </p:pic>
      <p:pic>
        <p:nvPicPr>
          <p:cNvPr id="14" name="図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55116" y="3065310"/>
            <a:ext cx="1383949" cy="1656000"/>
          </a:xfrm>
          <a:prstGeom prst="rect">
            <a:avLst/>
          </a:prstGeom>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5579" y="5075874"/>
            <a:ext cx="13112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72853929"/>
      </p:ext>
    </p:extLst>
  </p:cSld>
  <p:clrMapOvr>
    <a:masterClrMapping/>
  </p:clrMapOvr>
  <mc:AlternateContent xmlns:mc="http://schemas.openxmlformats.org/markup-compatibility/2006" xmlns:p14="http://schemas.microsoft.com/office/powerpoint/2010/main">
    <mc:Choice Requires="p14">
      <p:transition spd="slow" p14:dur="2000" advTm="37487"/>
    </mc:Choice>
    <mc:Fallback xmlns="">
      <p:transition spd="slow" advTm="37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par>
                                <p:cTn id="60" presetID="16" presetClass="entr" presetSubtype="21" fill="hold" nodeType="withEffect">
                                  <p:stCondLst>
                                    <p:cond delay="0"/>
                                  </p:stCondLst>
                                  <p:childTnLst>
                                    <p:set>
                                      <p:cBhvr>
                                        <p:cTn id="61" dur="1" fill="hold">
                                          <p:stCondLst>
                                            <p:cond delay="0"/>
                                          </p:stCondLst>
                                        </p:cTn>
                                        <p:tgtEl>
                                          <p:spTgt spid="10242"/>
                                        </p:tgtEl>
                                        <p:attrNameLst>
                                          <p:attrName>style.visibility</p:attrName>
                                        </p:attrNameLst>
                                      </p:cBhvr>
                                      <p:to>
                                        <p:strVal val="visible"/>
                                      </p:to>
                                    </p:set>
                                    <p:animEffect transition="in" filter="barn(inVertical)">
                                      <p:cBhvr>
                                        <p:cTn id="62" dur="500"/>
                                        <p:tgtEl>
                                          <p:spTgt spid="102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randombar(horizontal)">
                                      <p:cBhvr>
                                        <p:cTn id="67" dur="500"/>
                                        <p:tgtEl>
                                          <p:spTgt spid="10"/>
                                        </p:tgtEl>
                                      </p:cBhvr>
                                    </p:animEffect>
                                  </p:childTnLst>
                                </p:cTn>
                              </p:par>
                              <p:par>
                                <p:cTn id="68" presetID="14" presetClass="entr" presetSubtype="10" fill="hold" nodeType="withEffect">
                                  <p:stCondLst>
                                    <p:cond delay="0"/>
                                  </p:stCondLst>
                                  <p:childTnLst>
                                    <p:set>
                                      <p:cBhvr>
                                        <p:cTn id="69" dur="1" fill="hold">
                                          <p:stCondLst>
                                            <p:cond delay="0"/>
                                          </p:stCondLst>
                                        </p:cTn>
                                        <p:tgtEl>
                                          <p:spTgt spid="1026"/>
                                        </p:tgtEl>
                                        <p:attrNameLst>
                                          <p:attrName>style.visibility</p:attrName>
                                        </p:attrNameLst>
                                      </p:cBhvr>
                                      <p:to>
                                        <p:strVal val="visible"/>
                                      </p:to>
                                    </p:set>
                                    <p:animEffect transition="in" filter="randombar(horizontal)">
                                      <p:cBhvr>
                                        <p:cTn id="7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24" grpId="0"/>
      <p:bldP spid="18" grpId="0"/>
      <p:bldP spid="2" grpId="0"/>
      <p:bldP spid="6" grpId="0"/>
    </p:bldLst>
  </p:timing>
  <p:extLst>
    <p:ext uri="{E180D4A7-C9FB-4DFB-919C-405C955672EB}">
      <p14:showEvtLst xmlns:p14="http://schemas.microsoft.com/office/powerpoint/2010/main">
        <p14:playEvt time="1078" objId="20"/>
        <p14:stopEvt time="3949" objId="20"/>
        <p14:playEvt time="6536" objId="21"/>
        <p14:stopEvt time="11410" objId="21"/>
        <p14:playEvt time="12416" objId="17"/>
        <p14:playEvt time="31436" objId="19"/>
        <p14:stopEvt time="32269" objId="17"/>
        <p14:stopEvt time="37117" objId="19"/>
      </p14:showEvtLst>
    </p:ext>
  </p:extLs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733" y="4993038"/>
            <a:ext cx="23891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5285" y="2597477"/>
            <a:ext cx="2387159" cy="612000"/>
          </a:xfrm>
          <a:prstGeom prst="rect">
            <a:avLst/>
          </a:prstGeom>
        </p:spPr>
      </p:pic>
      <p:sp>
        <p:nvSpPr>
          <p:cNvPr id="11" name="円/楕円 10"/>
          <p:cNvSpPr/>
          <p:nvPr/>
        </p:nvSpPr>
        <p:spPr>
          <a:xfrm>
            <a:off x="6300192" y="2342454"/>
            <a:ext cx="1729800" cy="120777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2" name="テキスト ボックス 21"/>
          <p:cNvSpPr txBox="1"/>
          <p:nvPr/>
        </p:nvSpPr>
        <p:spPr>
          <a:xfrm>
            <a:off x="3681684" y="1715389"/>
            <a:ext cx="4659259" cy="593945"/>
          </a:xfrm>
          <a:prstGeom prst="rect">
            <a:avLst/>
          </a:prstGeom>
          <a:noFill/>
        </p:spPr>
        <p:txBody>
          <a:bodyPr wrap="square" rtlCol="0">
            <a:spAutoFit/>
          </a:bodyPr>
          <a:lstStyle/>
          <a:p>
            <a:pPr>
              <a:lnSpc>
                <a:spcPts val="2100"/>
              </a:lnSpc>
            </a:pPr>
            <a:r>
              <a:rPr lang="ja-JP" altLang="en-US" sz="1400" dirty="0">
                <a:latin typeface="+mj-ea"/>
                <a:ea typeface="+mj-ea"/>
              </a:rPr>
              <a:t>売買契約の当事者はお店です。不良品を販売したお店に</a:t>
            </a:r>
          </a:p>
          <a:p>
            <a:pPr>
              <a:lnSpc>
                <a:spcPts val="2100"/>
              </a:lnSpc>
            </a:pPr>
            <a:r>
              <a:rPr lang="ja-JP" altLang="en-US" sz="1400" dirty="0">
                <a:latin typeface="+mj-ea"/>
                <a:ea typeface="+mj-ea"/>
              </a:rPr>
              <a:t>責任があります。</a:t>
            </a:r>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3982638"/>
            <a:ext cx="1627622" cy="1584000"/>
          </a:xfrm>
          <a:prstGeom prst="rect">
            <a:avLst/>
          </a:prstGeom>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951" y="476672"/>
            <a:ext cx="82915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132057" y="3789040"/>
            <a:ext cx="4659259" cy="863250"/>
          </a:xfrm>
          <a:prstGeom prst="rect">
            <a:avLst/>
          </a:prstGeom>
          <a:noFill/>
        </p:spPr>
        <p:txBody>
          <a:bodyPr wrap="square" rtlCol="0">
            <a:spAutoFit/>
          </a:bodyPr>
          <a:lstStyle/>
          <a:p>
            <a:pPr>
              <a:lnSpc>
                <a:spcPts val="2100"/>
              </a:lnSpc>
            </a:pPr>
            <a:r>
              <a:rPr lang="ja-JP" altLang="en-US" sz="1400" dirty="0">
                <a:latin typeface="+mj-ea"/>
                <a:ea typeface="+mj-ea"/>
              </a:rPr>
              <a:t>なお、商品に欠陥があり、人が亡くなったり、</a:t>
            </a:r>
          </a:p>
          <a:p>
            <a:pPr>
              <a:lnSpc>
                <a:spcPts val="2100"/>
              </a:lnSpc>
            </a:pPr>
            <a:r>
              <a:rPr lang="ja-JP" altLang="en-US" sz="1400" dirty="0">
                <a:latin typeface="+mj-ea"/>
                <a:ea typeface="+mj-ea"/>
              </a:rPr>
              <a:t>健康を害したり、財産に損害を被った場合は、</a:t>
            </a:r>
          </a:p>
          <a:p>
            <a:pPr>
              <a:lnSpc>
                <a:spcPts val="2100"/>
              </a:lnSpc>
            </a:pPr>
            <a:r>
              <a:rPr lang="ja-JP" altLang="en-US" sz="1400" dirty="0">
                <a:latin typeface="+mj-ea"/>
                <a:ea typeface="+mj-ea"/>
              </a:rPr>
              <a:t>メーカーにも責任があります。</a:t>
            </a:r>
          </a:p>
        </p:txBody>
      </p:sp>
      <p:grpSp>
        <p:nvGrpSpPr>
          <p:cNvPr id="2" name="グループ化 1"/>
          <p:cNvGrpSpPr/>
          <p:nvPr/>
        </p:nvGrpSpPr>
        <p:grpSpPr>
          <a:xfrm>
            <a:off x="720661" y="1788169"/>
            <a:ext cx="2466433" cy="1772617"/>
            <a:chOff x="720661" y="1788169"/>
            <a:chExt cx="2466433" cy="1772617"/>
          </a:xfrm>
        </p:grpSpPr>
        <p:sp>
          <p:nvSpPr>
            <p:cNvPr id="7" name="円/楕円 6"/>
            <p:cNvSpPr/>
            <p:nvPr/>
          </p:nvSpPr>
          <p:spPr>
            <a:xfrm>
              <a:off x="745885" y="1788169"/>
              <a:ext cx="1566634" cy="15666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20661" y="2102126"/>
              <a:ext cx="1591858" cy="938719"/>
            </a:xfrm>
            <a:prstGeom prst="rect">
              <a:avLst/>
            </a:prstGeom>
          </p:spPr>
          <p:txBody>
            <a:bodyPr wrap="square">
              <a:spAutoFit/>
            </a:bodyPr>
            <a:lstStyle/>
            <a:p>
              <a:pPr algn="ctr">
                <a:lnSpc>
                  <a:spcPts val="2200"/>
                </a:lnSpc>
              </a:pPr>
              <a:r>
                <a:rPr lang="ja-JP" altLang="en-US" sz="1300" dirty="0">
                  <a:latin typeface="HGPｺﾞｼｯｸE" panose="020B0900000000000000" pitchFamily="50" charset="-128"/>
                  <a:ea typeface="HGPｺﾞｼｯｸE" panose="020B0900000000000000" pitchFamily="50" charset="-128"/>
                </a:rPr>
                <a:t>どうして</a:t>
              </a:r>
              <a:endParaRPr lang="en-US" altLang="ja-JP" sz="1300" dirty="0">
                <a:latin typeface="HGPｺﾞｼｯｸE" panose="020B0900000000000000" pitchFamily="50" charset="-128"/>
                <a:ea typeface="HGPｺﾞｼｯｸE" panose="020B0900000000000000" pitchFamily="50" charset="-128"/>
              </a:endParaRPr>
            </a:p>
            <a:p>
              <a:pPr algn="ctr">
                <a:lnSpc>
                  <a:spcPts val="2200"/>
                </a:lnSpc>
              </a:pPr>
              <a:r>
                <a:rPr lang="ja-JP" altLang="en-US" sz="1300" dirty="0">
                  <a:latin typeface="HGPｺﾞｼｯｸE" panose="020B0900000000000000" pitchFamily="50" charset="-128"/>
                  <a:ea typeface="HGPｺﾞｼｯｸE" panose="020B0900000000000000" pitchFamily="50" charset="-128"/>
                </a:rPr>
                <a:t>メーカー</a:t>
              </a:r>
              <a:endParaRPr lang="en-US" altLang="ja-JP" sz="1300" dirty="0">
                <a:latin typeface="HGPｺﾞｼｯｸE" panose="020B0900000000000000" pitchFamily="50" charset="-128"/>
                <a:ea typeface="HGPｺﾞｼｯｸE" panose="020B0900000000000000" pitchFamily="50" charset="-128"/>
              </a:endParaRPr>
            </a:p>
            <a:p>
              <a:pPr algn="ctr">
                <a:lnSpc>
                  <a:spcPts val="2200"/>
                </a:lnSpc>
              </a:pPr>
              <a:r>
                <a:rPr lang="ja-JP" altLang="en-US" sz="1300" dirty="0">
                  <a:latin typeface="HGPｺﾞｼｯｸE" panose="020B0900000000000000" pitchFamily="50" charset="-128"/>
                  <a:ea typeface="HGPｺﾞｼｯｸE" panose="020B0900000000000000" pitchFamily="50" charset="-128"/>
                </a:rPr>
                <a:t>じゃないの？</a:t>
              </a:r>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7704" y="1913914"/>
              <a:ext cx="1279390" cy="1646872"/>
            </a:xfrm>
            <a:prstGeom prst="rect">
              <a:avLst/>
            </a:prstGeom>
          </p:spPr>
        </p:pic>
      </p:grpSp>
      <p:sp>
        <p:nvSpPr>
          <p:cNvPr id="6" name="テキスト ボックス 5"/>
          <p:cNvSpPr txBox="1"/>
          <p:nvPr/>
        </p:nvSpPr>
        <p:spPr>
          <a:xfrm>
            <a:off x="3717174" y="2721449"/>
            <a:ext cx="2044075" cy="307777"/>
          </a:xfrm>
          <a:prstGeom prst="rect">
            <a:avLst/>
          </a:prstGeom>
          <a:noFill/>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rPr>
              <a:t>お店に何が言えるの？</a:t>
            </a:r>
          </a:p>
        </p:txBody>
      </p:sp>
      <p:sp>
        <p:nvSpPr>
          <p:cNvPr id="15" name="正方形/長方形 14"/>
          <p:cNvSpPr/>
          <p:nvPr/>
        </p:nvSpPr>
        <p:spPr>
          <a:xfrm>
            <a:off x="6429470" y="2624702"/>
            <a:ext cx="1471245" cy="584775"/>
          </a:xfrm>
          <a:prstGeom prst="rect">
            <a:avLst/>
          </a:prstGeom>
        </p:spPr>
        <p:txBody>
          <a:bodyPr wrap="square">
            <a:spAutoFit/>
          </a:bodyPr>
          <a:lstStyle/>
          <a:p>
            <a:pPr algn="ctr"/>
            <a:r>
              <a:rPr lang="ja-JP" altLang="en-US" sz="1600" dirty="0">
                <a:latin typeface="HGPｺﾞｼｯｸE" panose="020B0900000000000000" pitchFamily="50" charset="-128"/>
                <a:ea typeface="HGPｺﾞｼｯｸE" panose="020B0900000000000000" pitchFamily="50" charset="-128"/>
              </a:rPr>
              <a:t>修理・交換</a:t>
            </a:r>
          </a:p>
          <a:p>
            <a:pPr algn="ctr"/>
            <a:r>
              <a:rPr lang="ja-JP" altLang="en-US" sz="1600" dirty="0">
                <a:latin typeface="HGPｺﾞｼｯｸE" panose="020B0900000000000000" pitchFamily="50" charset="-128"/>
                <a:ea typeface="HGPｺﾞｼｯｸE" panose="020B0900000000000000" pitchFamily="50" charset="-128"/>
              </a:rPr>
              <a:t>減額や返金</a:t>
            </a:r>
          </a:p>
        </p:txBody>
      </p:sp>
      <p:sp>
        <p:nvSpPr>
          <p:cNvPr id="19" name="テキスト ボックス 18"/>
          <p:cNvSpPr txBox="1"/>
          <p:nvPr/>
        </p:nvSpPr>
        <p:spPr>
          <a:xfrm>
            <a:off x="1224255" y="5143949"/>
            <a:ext cx="2339633" cy="307777"/>
          </a:xfrm>
          <a:prstGeom prst="rect">
            <a:avLst/>
          </a:prstGeom>
          <a:noFill/>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rPr>
              <a:t>メーカーに何が言えるの？</a:t>
            </a:r>
          </a:p>
        </p:txBody>
      </p:sp>
      <p:sp>
        <p:nvSpPr>
          <p:cNvPr id="20" name="円/楕円 19"/>
          <p:cNvSpPr/>
          <p:nvPr/>
        </p:nvSpPr>
        <p:spPr>
          <a:xfrm>
            <a:off x="4043938" y="4750266"/>
            <a:ext cx="1729800" cy="104612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142444" y="5086130"/>
            <a:ext cx="1471245" cy="338554"/>
          </a:xfrm>
          <a:prstGeom prst="rect">
            <a:avLst/>
          </a:prstGeom>
        </p:spPr>
        <p:txBody>
          <a:bodyPr wrap="square">
            <a:spAutoFit/>
          </a:bodyPr>
          <a:lstStyle/>
          <a:p>
            <a:pPr algn="ctr"/>
            <a:r>
              <a:rPr lang="ja-JP" altLang="en-US" sz="1600" dirty="0">
                <a:latin typeface="HGPｺﾞｼｯｸE" panose="020B0900000000000000" pitchFamily="50" charset="-128"/>
                <a:ea typeface="HGPｺﾞｼｯｸE" panose="020B0900000000000000" pitchFamily="50" charset="-128"/>
              </a:rPr>
              <a:t>損害賠償</a:t>
            </a:r>
          </a:p>
        </p:txBody>
      </p:sp>
    </p:spTree>
    <p:custDataLst>
      <p:tags r:id="rId1"/>
    </p:custDataLst>
    <p:extLst>
      <p:ext uri="{BB962C8B-B14F-4D97-AF65-F5344CB8AC3E}">
        <p14:creationId xmlns:p14="http://schemas.microsoft.com/office/powerpoint/2010/main" val="1448542874"/>
      </p:ext>
    </p:extLst>
  </p:cSld>
  <p:clrMapOvr>
    <a:masterClrMapping/>
  </p:clrMapOvr>
  <mc:AlternateContent xmlns:mc="http://schemas.openxmlformats.org/markup-compatibility/2006" xmlns:p14="http://schemas.microsoft.com/office/powerpoint/2010/main">
    <mc:Choice Requires="p14">
      <p:transition spd="slow" p14:dur="2000" advTm="57044"/>
    </mc:Choice>
    <mc:Fallback xmlns="">
      <p:transition spd="slow" advTm="57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barn(inVertical)">
                                      <p:cBhvr>
                                        <p:cTn id="51" dur="500"/>
                                        <p:tgtEl>
                                          <p:spTgt spid="102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P spid="16" grpId="0"/>
      <p:bldP spid="6" grpId="0"/>
      <p:bldP spid="15" grpId="0"/>
      <p:bldP spid="19" grpId="0"/>
      <p:bldP spid="20" grpId="0" animBg="1"/>
      <p:bldP spid="21" grpId="0"/>
    </p:bldLst>
  </p:timing>
  <p:extLst>
    <p:ext uri="{E180D4A7-C9FB-4DFB-919C-405C955672EB}">
      <p14:showEvtLst xmlns:p14="http://schemas.microsoft.com/office/powerpoint/2010/main">
        <p14:playEvt time="1432" objId="24"/>
        <p14:stopEvt time="3466" objId="24"/>
        <p14:playEvt time="4956" objId="9"/>
        <p14:stopEvt time="14544" objId="9"/>
        <p14:playEvt time="15548" objId="10"/>
        <p14:stopEvt time="21615" objId="10"/>
        <p14:playEvt time="21920" objId="13"/>
        <p14:stopEvt time="28907" objId="13"/>
        <p14:playEvt time="29809" objId="8"/>
        <p14:stopEvt time="42667" objId="8"/>
        <p14:playEvt time="43006" objId="18"/>
        <p14:stopEvt time="49205" objId="18"/>
        <p14:playEvt time="49700" objId="23"/>
        <p14:stopEvt time="55655" objId="23"/>
      </p14:showEvtLst>
    </p:ext>
  </p:extLs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p:cNvSpPr/>
          <p:nvPr/>
        </p:nvSpPr>
        <p:spPr>
          <a:xfrm>
            <a:off x="755576" y="2204864"/>
            <a:ext cx="7704856" cy="2212877"/>
          </a:xfrm>
          <a:prstGeom prst="rect">
            <a:avLst/>
          </a:prstGeom>
          <a:solidFill>
            <a:srgbClr val="FF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724" y="457293"/>
            <a:ext cx="8289794" cy="9648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 name="正方形/長方形 1"/>
          <p:cNvSpPr/>
          <p:nvPr/>
        </p:nvSpPr>
        <p:spPr>
          <a:xfrm>
            <a:off x="1115616" y="1634897"/>
            <a:ext cx="7097538" cy="353943"/>
          </a:xfrm>
          <a:prstGeom prst="rect">
            <a:avLst/>
          </a:prstGeom>
        </p:spPr>
        <p:txBody>
          <a:bodyPr wrap="square">
            <a:spAutoFit/>
          </a:bodyPr>
          <a:lstStyle/>
          <a:p>
            <a:r>
              <a:rPr lang="ja-JP" altLang="en-US" sz="1700" dirty="0">
                <a:latin typeface="HGPｺﾞｼｯｸE" panose="020B0900000000000000" pitchFamily="50" charset="-128"/>
                <a:ea typeface="HGPｺﾞｼｯｸE" panose="020B0900000000000000" pitchFamily="50" charset="-128"/>
              </a:rPr>
              <a:t>どのようなときにいったん成立した契約をやめることができるのでしょうか？</a:t>
            </a:r>
          </a:p>
        </p:txBody>
      </p:sp>
      <p:sp>
        <p:nvSpPr>
          <p:cNvPr id="5" name="テキスト ボックス 4"/>
          <p:cNvSpPr txBox="1"/>
          <p:nvPr/>
        </p:nvSpPr>
        <p:spPr>
          <a:xfrm>
            <a:off x="2267744" y="659485"/>
            <a:ext cx="5945410" cy="523220"/>
          </a:xfrm>
          <a:prstGeom prst="rect">
            <a:avLst/>
          </a:prstGeom>
          <a:noFill/>
        </p:spPr>
        <p:txBody>
          <a:bodyPr wrap="square" rtlCol="0">
            <a:spAutoFit/>
          </a:bodyPr>
          <a:lstStyle/>
          <a:p>
            <a:r>
              <a:rPr lang="ja-JP" altLang="en-US" sz="2800" dirty="0">
                <a:solidFill>
                  <a:schemeClr val="bg1"/>
                </a:solidFill>
                <a:latin typeface="HGPｺﾞｼｯｸE" panose="020B0900000000000000" pitchFamily="50" charset="-128"/>
                <a:ea typeface="HGPｺﾞｼｯｸE" panose="020B0900000000000000" pitchFamily="50" charset="-128"/>
              </a:rPr>
              <a:t>契約をやめたい</a:t>
            </a:r>
            <a:r>
              <a:rPr lang="en-US" altLang="ja-JP" sz="2800" dirty="0">
                <a:solidFill>
                  <a:schemeClr val="bg1"/>
                </a:solidFill>
                <a:latin typeface="HGPｺﾞｼｯｸE" panose="020B0900000000000000" pitchFamily="50" charset="-128"/>
                <a:ea typeface="HGPｺﾞｼｯｸE" panose="020B0900000000000000" pitchFamily="50" charset="-128"/>
              </a:rPr>
              <a:t>(</a:t>
            </a:r>
            <a:r>
              <a:rPr lang="ja-JP" altLang="en-US" sz="2800" dirty="0">
                <a:solidFill>
                  <a:schemeClr val="bg1"/>
                </a:solidFill>
                <a:latin typeface="HGPｺﾞｼｯｸE" panose="020B0900000000000000" pitchFamily="50" charset="-128"/>
                <a:ea typeface="HGPｺﾞｼｯｸE" panose="020B0900000000000000" pitchFamily="50" charset="-128"/>
              </a:rPr>
              <a:t>解消したい</a:t>
            </a:r>
            <a:r>
              <a:rPr lang="en-US" altLang="ja-JP" sz="2800" dirty="0">
                <a:solidFill>
                  <a:schemeClr val="bg1"/>
                </a:solidFill>
                <a:latin typeface="HGPｺﾞｼｯｸE" panose="020B0900000000000000" pitchFamily="50" charset="-128"/>
                <a:ea typeface="HGPｺﾞｼｯｸE" panose="020B0900000000000000" pitchFamily="50" charset="-128"/>
              </a:rPr>
              <a:t>)</a:t>
            </a:r>
            <a:r>
              <a:rPr lang="ja-JP" altLang="en-US" sz="2800" dirty="0">
                <a:solidFill>
                  <a:schemeClr val="bg1"/>
                </a:solidFill>
                <a:latin typeface="HGPｺﾞｼｯｸE" panose="020B0900000000000000" pitchFamily="50" charset="-128"/>
                <a:ea typeface="HGPｺﾞｼｯｸE" panose="020B0900000000000000" pitchFamily="50" charset="-128"/>
              </a:rPr>
              <a:t>とき</a:t>
            </a:r>
          </a:p>
        </p:txBody>
      </p:sp>
      <p:sp>
        <p:nvSpPr>
          <p:cNvPr id="6" name="正方形/長方形 5"/>
          <p:cNvSpPr/>
          <p:nvPr/>
        </p:nvSpPr>
        <p:spPr>
          <a:xfrm>
            <a:off x="1289867" y="2329509"/>
            <a:ext cx="6594501" cy="1938992"/>
          </a:xfrm>
          <a:prstGeom prst="rect">
            <a:avLst/>
          </a:prstGeom>
        </p:spPr>
        <p:txBody>
          <a:bodyPr wrap="square">
            <a:spAutoFit/>
          </a:bodyPr>
          <a:lstStyle/>
          <a:p>
            <a:pPr>
              <a:lnSpc>
                <a:spcPct val="150000"/>
              </a:lnSpc>
            </a:pPr>
            <a:r>
              <a:rPr lang="ja-JP" altLang="en-US" sz="1600" dirty="0">
                <a:latin typeface="HGPｺﾞｼｯｸE" panose="020B0900000000000000" pitchFamily="50" charset="-128"/>
                <a:ea typeface="HGPｺﾞｼｯｸE" panose="020B0900000000000000" pitchFamily="50" charset="-128"/>
              </a:rPr>
              <a:t>民法により、次のような場合は、契約をやめることができます。</a:t>
            </a:r>
          </a:p>
          <a:p>
            <a:pPr marL="342900" indent="-342900">
              <a:lnSpc>
                <a:spcPct val="150000"/>
              </a:lnSpc>
              <a:buFont typeface="+mj-lt"/>
              <a:buAutoNum type="arabicPeriod"/>
            </a:pPr>
            <a:r>
              <a:rPr lang="ja-JP" altLang="en-US" sz="1600" dirty="0">
                <a:solidFill>
                  <a:srgbClr val="0070C0"/>
                </a:solidFill>
                <a:latin typeface="HGPｺﾞｼｯｸE" panose="020B0900000000000000" pitchFamily="50" charset="-128"/>
                <a:ea typeface="HGPｺﾞｼｯｸE" panose="020B0900000000000000" pitchFamily="50" charset="-128"/>
              </a:rPr>
              <a:t>お互いに契約をやめることに合意したとき</a:t>
            </a:r>
          </a:p>
          <a:p>
            <a:pPr marL="342900" indent="-342900">
              <a:lnSpc>
                <a:spcPct val="150000"/>
              </a:lnSpc>
              <a:buFont typeface="+mj-lt"/>
              <a:buAutoNum type="arabicPeriod"/>
            </a:pPr>
            <a:r>
              <a:rPr lang="ja-JP" altLang="en-US" sz="1600" dirty="0">
                <a:solidFill>
                  <a:srgbClr val="0070C0"/>
                </a:solidFill>
                <a:latin typeface="HGPｺﾞｼｯｸE" panose="020B0900000000000000" pitchFamily="50" charset="-128"/>
                <a:ea typeface="HGPｺﾞｼｯｸE" panose="020B0900000000000000" pitchFamily="50" charset="-128"/>
              </a:rPr>
              <a:t>契約で定められた義務を果たさないとき</a:t>
            </a:r>
          </a:p>
          <a:p>
            <a:pPr marL="342900" indent="-342900">
              <a:lnSpc>
                <a:spcPct val="150000"/>
              </a:lnSpc>
              <a:buFont typeface="+mj-lt"/>
              <a:buAutoNum type="arabicPeriod"/>
            </a:pPr>
            <a:r>
              <a:rPr lang="ja-JP" altLang="en-US" sz="1600" dirty="0">
                <a:solidFill>
                  <a:srgbClr val="0070C0"/>
                </a:solidFill>
                <a:latin typeface="HGPｺﾞｼｯｸE" panose="020B0900000000000000" pitchFamily="50" charset="-128"/>
                <a:ea typeface="HGPｺﾞｼｯｸE" panose="020B0900000000000000" pitchFamily="50" charset="-128"/>
              </a:rPr>
              <a:t>だまされたり、おどされたりして契約したとき</a:t>
            </a:r>
          </a:p>
          <a:p>
            <a:pPr marL="342900" indent="-342900">
              <a:lnSpc>
                <a:spcPct val="150000"/>
              </a:lnSpc>
              <a:buFont typeface="+mj-lt"/>
              <a:buAutoNum type="arabicPeriod"/>
            </a:pPr>
            <a:r>
              <a:rPr lang="ja-JP" altLang="en-US" sz="1600" dirty="0">
                <a:solidFill>
                  <a:srgbClr val="0070C0"/>
                </a:solidFill>
                <a:latin typeface="HGPｺﾞｼｯｸE" panose="020B0900000000000000" pitchFamily="50" charset="-128"/>
                <a:ea typeface="HGPｺﾞｼｯｸE" panose="020B0900000000000000" pitchFamily="50" charset="-128"/>
              </a:rPr>
              <a:t>未成年者が親権者の同意なく契約したとき　　など</a:t>
            </a:r>
          </a:p>
        </p:txBody>
      </p:sp>
      <p:sp>
        <p:nvSpPr>
          <p:cNvPr id="9" name="正方形/長方形 8"/>
          <p:cNvSpPr/>
          <p:nvPr/>
        </p:nvSpPr>
        <p:spPr>
          <a:xfrm>
            <a:off x="1725971" y="4758243"/>
            <a:ext cx="2808312" cy="830997"/>
          </a:xfrm>
          <a:prstGeom prst="rect">
            <a:avLst/>
          </a:prstGeom>
        </p:spPr>
        <p:txBody>
          <a:bodyPr wrap="square">
            <a:spAutoFit/>
          </a:bodyPr>
          <a:lstStyle/>
          <a:p>
            <a:pPr>
              <a:lnSpc>
                <a:spcPct val="150000"/>
              </a:lnSpc>
            </a:pPr>
            <a:r>
              <a:rPr lang="ja-JP" altLang="en-US" sz="1600" dirty="0">
                <a:latin typeface="HGPｺﾞｼｯｸE" panose="020B0900000000000000" pitchFamily="50" charset="-128"/>
                <a:ea typeface="HGPｺﾞｼｯｸE" panose="020B0900000000000000" pitchFamily="50" charset="-128"/>
              </a:rPr>
              <a:t>その他、クーリング・オフという</a:t>
            </a:r>
            <a:endParaRPr lang="en-US" altLang="ja-JP" sz="1600" dirty="0">
              <a:latin typeface="HGPｺﾞｼｯｸE" panose="020B0900000000000000" pitchFamily="50" charset="-128"/>
              <a:ea typeface="HGPｺﾞｼｯｸE" panose="020B0900000000000000" pitchFamily="50" charset="-128"/>
            </a:endParaRPr>
          </a:p>
          <a:p>
            <a:pPr>
              <a:lnSpc>
                <a:spcPct val="150000"/>
              </a:lnSpc>
            </a:pPr>
            <a:r>
              <a:rPr lang="ja-JP" altLang="en-US" sz="1600" dirty="0">
                <a:latin typeface="HGPｺﾞｼｯｸE" panose="020B0900000000000000" pitchFamily="50" charset="-128"/>
                <a:ea typeface="HGPｺﾞｼｯｸE" panose="020B0900000000000000" pitchFamily="50" charset="-128"/>
              </a:rPr>
              <a:t>特別な制度があります。</a:t>
            </a: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4623" y="4509120"/>
            <a:ext cx="2702013" cy="1548000"/>
          </a:xfrm>
          <a:prstGeom prst="rect">
            <a:avLst/>
          </a:prstGeom>
        </p:spPr>
      </p:pic>
    </p:spTree>
    <p:custDataLst>
      <p:tags r:id="rId1"/>
    </p:custDataLst>
    <p:extLst>
      <p:ext uri="{BB962C8B-B14F-4D97-AF65-F5344CB8AC3E}">
        <p14:creationId xmlns:p14="http://schemas.microsoft.com/office/powerpoint/2010/main" val="1122861219"/>
      </p:ext>
    </p:extLst>
  </p:cSld>
  <p:clrMapOvr>
    <a:masterClrMapping/>
  </p:clrMapOvr>
  <mc:AlternateContent xmlns:mc="http://schemas.openxmlformats.org/markup-compatibility/2006" xmlns:p14="http://schemas.microsoft.com/office/powerpoint/2010/main">
    <mc:Choice Requires="p14">
      <p:transition spd="slow" p14:dur="2000" advTm="50741"/>
    </mc:Choice>
    <mc:Fallback xmlns="">
      <p:transition spd="slow" advTm="50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6" grpId="0"/>
      <p:bldP spid="9" grpId="0"/>
    </p:bldLst>
  </p:timing>
  <p:extLst>
    <p:ext uri="{E180D4A7-C9FB-4DFB-919C-405C955672EB}">
      <p14:showEvtLst xmlns:p14="http://schemas.microsoft.com/office/powerpoint/2010/main">
        <p14:playEvt time="510" objId="7"/>
        <p14:stopEvt time="5659" objId="7"/>
        <p14:playEvt time="6935" objId="11"/>
        <p14:stopEvt time="13340" objId="11"/>
        <p14:playEvt time="15362" objId="13"/>
        <p14:stopEvt time="46589" objId="13"/>
      </p14:showEvtLst>
    </p:ext>
  </p:extLs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 name="正方形/長方形 1"/>
          <p:cNvSpPr/>
          <p:nvPr/>
        </p:nvSpPr>
        <p:spPr>
          <a:xfrm>
            <a:off x="1115616" y="1616313"/>
            <a:ext cx="6828762" cy="1092607"/>
          </a:xfrm>
          <a:prstGeom prst="rect">
            <a:avLst/>
          </a:prstGeom>
        </p:spPr>
        <p:txBody>
          <a:bodyPr wrap="square">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クーリング・オフ制度とは、消費者がいったん契約をしても、</a:t>
            </a:r>
          </a:p>
          <a:p>
            <a:pPr algn="ctr">
              <a:lnSpc>
                <a:spcPts val="2600"/>
              </a:lnSpc>
            </a:pPr>
            <a:r>
              <a:rPr lang="ja-JP" altLang="en-US" sz="1700" dirty="0">
                <a:latin typeface="HGPｺﾞｼｯｸE" panose="020B0900000000000000" pitchFamily="50" charset="-128"/>
                <a:ea typeface="HGPｺﾞｼｯｸE" panose="020B0900000000000000" pitchFamily="50" charset="-128"/>
              </a:rPr>
              <a:t>一定の期間内であれば、何の理由もなく一方的に無条件で</a:t>
            </a:r>
          </a:p>
          <a:p>
            <a:pPr algn="ctr">
              <a:lnSpc>
                <a:spcPts val="2600"/>
              </a:lnSpc>
            </a:pPr>
            <a:r>
              <a:rPr lang="ja-JP" altLang="en-US" sz="1700" dirty="0">
                <a:latin typeface="HGPｺﾞｼｯｸE" panose="020B0900000000000000" pitchFamily="50" charset="-128"/>
                <a:ea typeface="HGPｺﾞｼｯｸE" panose="020B0900000000000000" pitchFamily="50" charset="-128"/>
              </a:rPr>
              <a:t>契約をやめることができる制度です。</a:t>
            </a:r>
          </a:p>
        </p:txBody>
      </p:sp>
      <p:grpSp>
        <p:nvGrpSpPr>
          <p:cNvPr id="20" name="グループ化 19"/>
          <p:cNvGrpSpPr/>
          <p:nvPr/>
        </p:nvGrpSpPr>
        <p:grpSpPr>
          <a:xfrm>
            <a:off x="484299" y="467218"/>
            <a:ext cx="8249741" cy="964800"/>
            <a:chOff x="484299" y="467218"/>
            <a:chExt cx="8249741" cy="964800"/>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299" y="467218"/>
              <a:ext cx="8249741" cy="964800"/>
            </a:xfrm>
            <a:prstGeom prst="rect">
              <a:avLst/>
            </a:prstGeom>
          </p:spPr>
        </p:pic>
        <p:sp>
          <p:nvSpPr>
            <p:cNvPr id="5" name="テキスト ボックス 4"/>
            <p:cNvSpPr txBox="1"/>
            <p:nvPr/>
          </p:nvSpPr>
          <p:spPr>
            <a:xfrm>
              <a:off x="2267744" y="659485"/>
              <a:ext cx="5945410" cy="523220"/>
            </a:xfrm>
            <a:prstGeom prst="rect">
              <a:avLst/>
            </a:prstGeom>
            <a:noFill/>
          </p:spPr>
          <p:txBody>
            <a:bodyPr wrap="square" rtlCol="0">
              <a:spAutoFit/>
            </a:bodyPr>
            <a:lstStyle/>
            <a:p>
              <a:r>
                <a:rPr lang="ja-JP" altLang="en-US" sz="2800" dirty="0">
                  <a:solidFill>
                    <a:schemeClr val="bg1"/>
                  </a:solidFill>
                  <a:latin typeface="HGPｺﾞｼｯｸE" panose="020B0900000000000000" pitchFamily="50" charset="-128"/>
                  <a:ea typeface="HGPｺﾞｼｯｸE" panose="020B0900000000000000" pitchFamily="50" charset="-128"/>
                </a:rPr>
                <a:t>クーリング・オフ制度</a:t>
              </a:r>
            </a:p>
          </p:txBody>
        </p:sp>
      </p:gr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9433" y="3659798"/>
            <a:ext cx="2598751" cy="1980000"/>
          </a:xfrm>
          <a:prstGeom prst="rect">
            <a:avLst/>
          </a:prstGeom>
        </p:spPr>
      </p:pic>
      <p:grpSp>
        <p:nvGrpSpPr>
          <p:cNvPr id="3" name="グループ化 2"/>
          <p:cNvGrpSpPr/>
          <p:nvPr/>
        </p:nvGrpSpPr>
        <p:grpSpPr>
          <a:xfrm>
            <a:off x="6293774" y="3326709"/>
            <a:ext cx="2461896" cy="2943057"/>
            <a:chOff x="6293774" y="3326709"/>
            <a:chExt cx="2461896" cy="2943057"/>
          </a:xfrm>
        </p:grpSpPr>
        <p:sp>
          <p:nvSpPr>
            <p:cNvPr id="12" name="円/楕円 11"/>
            <p:cNvSpPr/>
            <p:nvPr/>
          </p:nvSpPr>
          <p:spPr>
            <a:xfrm>
              <a:off x="6293774" y="3326709"/>
              <a:ext cx="1872208" cy="187220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91969" y="3717031"/>
              <a:ext cx="1925960" cy="1220847"/>
            </a:xfrm>
            <a:prstGeom prst="rect">
              <a:avLst/>
            </a:prstGeom>
          </p:spPr>
          <p:txBody>
            <a:bodyPr wrap="square">
              <a:spAutoFit/>
            </a:bodyPr>
            <a:lstStyle/>
            <a:p>
              <a:pPr>
                <a:lnSpc>
                  <a:spcPts val="2200"/>
                </a:lnSpc>
              </a:pPr>
              <a:r>
                <a:rPr lang="ja-JP" altLang="en-US" sz="1300" dirty="0">
                  <a:latin typeface="HGPｺﾞｼｯｸE" panose="020B0900000000000000" pitchFamily="50" charset="-128"/>
                  <a:ea typeface="HGPｺﾞｼｯｸE" panose="020B0900000000000000" pitchFamily="50" charset="-128"/>
                </a:rPr>
                <a:t>一方的に契約を</a:t>
              </a:r>
            </a:p>
            <a:p>
              <a:pPr>
                <a:lnSpc>
                  <a:spcPts val="2200"/>
                </a:lnSpc>
              </a:pPr>
              <a:r>
                <a:rPr lang="ja-JP" altLang="en-US" sz="1300" dirty="0">
                  <a:latin typeface="HGPｺﾞｼｯｸE" panose="020B0900000000000000" pitchFamily="50" charset="-128"/>
                  <a:ea typeface="HGPｺﾞｼｯｸE" panose="020B0900000000000000" pitchFamily="50" charset="-128"/>
                </a:rPr>
                <a:t>やめられるって</a:t>
              </a:r>
            </a:p>
            <a:p>
              <a:pPr>
                <a:lnSpc>
                  <a:spcPts val="2200"/>
                </a:lnSpc>
              </a:pPr>
              <a:r>
                <a:rPr lang="ja-JP" altLang="en-US" sz="1300" dirty="0">
                  <a:latin typeface="HGPｺﾞｼｯｸE" panose="020B0900000000000000" pitchFamily="50" charset="-128"/>
                  <a:ea typeface="HGPｺﾞｼｯｸE" panose="020B0900000000000000" pitchFamily="50" charset="-128"/>
                </a:rPr>
                <a:t>すごい</a:t>
              </a:r>
              <a:endParaRPr lang="en-US" altLang="ja-JP" sz="1300" dirty="0">
                <a:latin typeface="HGPｺﾞｼｯｸE" panose="020B0900000000000000" pitchFamily="50" charset="-128"/>
                <a:ea typeface="HGPｺﾞｼｯｸE" panose="020B0900000000000000" pitchFamily="50" charset="-128"/>
              </a:endParaRPr>
            </a:p>
            <a:p>
              <a:pPr>
                <a:lnSpc>
                  <a:spcPts val="2200"/>
                </a:lnSpc>
              </a:pPr>
              <a:r>
                <a:rPr lang="ja-JP" altLang="en-US" sz="1300" dirty="0">
                  <a:latin typeface="HGPｺﾞｼｯｸE" panose="020B0900000000000000" pitchFamily="50" charset="-128"/>
                  <a:ea typeface="HGPｺﾞｼｯｸE" panose="020B0900000000000000" pitchFamily="50" charset="-128"/>
                </a:rPr>
                <a:t>制度だね。</a:t>
              </a:r>
            </a:p>
          </p:txBody>
        </p:sp>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5398" y="4361766"/>
              <a:ext cx="1420272" cy="1908000"/>
            </a:xfrm>
            <a:prstGeom prst="rect">
              <a:avLst/>
            </a:prstGeom>
          </p:spPr>
        </p:pic>
      </p:grpSp>
      <p:grpSp>
        <p:nvGrpSpPr>
          <p:cNvPr id="19" name="グループ化 18"/>
          <p:cNvGrpSpPr/>
          <p:nvPr/>
        </p:nvGrpSpPr>
        <p:grpSpPr>
          <a:xfrm>
            <a:off x="539552" y="2812466"/>
            <a:ext cx="3384772" cy="2920790"/>
            <a:chOff x="539552" y="2524434"/>
            <a:chExt cx="3384772" cy="2920790"/>
          </a:xfrm>
        </p:grpSpPr>
        <p:sp>
          <p:nvSpPr>
            <p:cNvPr id="17" name="円/楕円 16"/>
            <p:cNvSpPr/>
            <p:nvPr/>
          </p:nvSpPr>
          <p:spPr>
            <a:xfrm>
              <a:off x="1956181" y="4515373"/>
              <a:ext cx="803530" cy="80353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504177" y="3212821"/>
              <a:ext cx="639450" cy="63945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39552" y="2524434"/>
              <a:ext cx="1152128" cy="115212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51550" y="4149080"/>
              <a:ext cx="1296144" cy="129614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15466" y="2798497"/>
              <a:ext cx="2381930" cy="228399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2555776" y="3631573"/>
              <a:ext cx="1368548" cy="631240"/>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650" y="2996028"/>
            <a:ext cx="1850087" cy="2304000"/>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9872" y="2992530"/>
            <a:ext cx="1915397" cy="792000"/>
          </a:xfrm>
          <a:prstGeom prst="rect">
            <a:avLst/>
          </a:prstGeom>
        </p:spPr>
      </p:pic>
    </p:spTree>
    <p:custDataLst>
      <p:tags r:id="rId1"/>
    </p:custDataLst>
    <p:extLst>
      <p:ext uri="{BB962C8B-B14F-4D97-AF65-F5344CB8AC3E}">
        <p14:creationId xmlns:p14="http://schemas.microsoft.com/office/powerpoint/2010/main" val="2149065305"/>
      </p:ext>
    </p:extLst>
  </p:cSld>
  <p:clrMapOvr>
    <a:masterClrMapping/>
  </p:clrMapOvr>
  <mc:AlternateContent xmlns:mc="http://schemas.openxmlformats.org/markup-compatibility/2006" xmlns:p14="http://schemas.microsoft.com/office/powerpoint/2010/main">
    <mc:Choice Requires="p14">
      <p:transition spd="slow" p14:dur="2000" advTm="31346"/>
    </mc:Choice>
    <mc:Fallback xmlns="">
      <p:transition spd="slow" advTm="313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E180D4A7-C9FB-4DFB-919C-405C955672EB}">
      <p14:showEvtLst xmlns:p14="http://schemas.microsoft.com/office/powerpoint/2010/main">
        <p14:playEvt time="1381" objId="25"/>
        <p14:stopEvt time="3777" objId="25"/>
        <p14:playEvt time="4921" objId="22"/>
        <p14:playEvt time="22064" objId="23"/>
        <p14:stopEvt time="22129" objId="22"/>
        <p14:stopEvt time="27612" objId="23"/>
      </p14:showEvtLst>
    </p:ext>
  </p:extLs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83" y="2256313"/>
            <a:ext cx="6067193" cy="31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82" y="5220978"/>
            <a:ext cx="6067193" cy="25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 name="正方形/長方形 1"/>
          <p:cNvSpPr/>
          <p:nvPr/>
        </p:nvSpPr>
        <p:spPr>
          <a:xfrm>
            <a:off x="1547664" y="1628800"/>
            <a:ext cx="6120680" cy="425758"/>
          </a:xfrm>
          <a:prstGeom prst="rect">
            <a:avLst/>
          </a:prstGeom>
        </p:spPr>
        <p:txBody>
          <a:bodyPr wrap="square">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どんな契約でもクーリング・オフができるわけではありません。</a:t>
            </a:r>
          </a:p>
        </p:txBody>
      </p:sp>
      <p:grpSp>
        <p:nvGrpSpPr>
          <p:cNvPr id="3" name="グループ化 2"/>
          <p:cNvGrpSpPr/>
          <p:nvPr/>
        </p:nvGrpSpPr>
        <p:grpSpPr>
          <a:xfrm>
            <a:off x="6732240" y="3212976"/>
            <a:ext cx="1728192" cy="2701789"/>
            <a:chOff x="6732240" y="3212976"/>
            <a:chExt cx="1728192" cy="2701789"/>
          </a:xfrm>
        </p:grpSpPr>
        <p:sp>
          <p:nvSpPr>
            <p:cNvPr id="7" name="円/楕円 6"/>
            <p:cNvSpPr/>
            <p:nvPr/>
          </p:nvSpPr>
          <p:spPr>
            <a:xfrm>
              <a:off x="6732240" y="3212976"/>
              <a:ext cx="1728192" cy="17281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930538" y="3591823"/>
              <a:ext cx="1440160" cy="630942"/>
            </a:xfrm>
            <a:prstGeom prst="rect">
              <a:avLst/>
            </a:prstGeom>
          </p:spPr>
          <p:txBody>
            <a:bodyPr wrap="square">
              <a:spAutoFit/>
            </a:bodyPr>
            <a:lstStyle/>
            <a:p>
              <a:pPr>
                <a:lnSpc>
                  <a:spcPts val="2100"/>
                </a:lnSpc>
              </a:pPr>
              <a:r>
                <a:rPr lang="ja-JP" altLang="en-US" sz="1300" dirty="0">
                  <a:latin typeface="HGPｺﾞｼｯｸE" panose="020B0900000000000000" pitchFamily="50" charset="-128"/>
                  <a:ea typeface="HGPｺﾞｼｯｸE" panose="020B0900000000000000" pitchFamily="50" charset="-128"/>
                </a:rPr>
                <a:t>万能な制度では</a:t>
              </a:r>
              <a:endParaRPr lang="en-US" altLang="ja-JP" sz="1300" dirty="0">
                <a:latin typeface="HGPｺﾞｼｯｸE" panose="020B0900000000000000" pitchFamily="50" charset="-128"/>
                <a:ea typeface="HGPｺﾞｼｯｸE" panose="020B0900000000000000" pitchFamily="50" charset="-128"/>
              </a:endParaRPr>
            </a:p>
            <a:p>
              <a:pPr algn="ctr">
                <a:lnSpc>
                  <a:spcPts val="2100"/>
                </a:lnSpc>
              </a:pPr>
              <a:r>
                <a:rPr lang="ja-JP" altLang="en-US" sz="1300" dirty="0">
                  <a:latin typeface="HGPｺﾞｼｯｸE" panose="020B0900000000000000" pitchFamily="50" charset="-128"/>
                  <a:ea typeface="HGPｺﾞｼｯｸE" panose="020B0900000000000000" pitchFamily="50" charset="-128"/>
                </a:rPr>
                <a:t>ないんだね。</a:t>
              </a: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1973" y="4222765"/>
              <a:ext cx="1548725" cy="1692000"/>
            </a:xfrm>
            <a:prstGeom prst="rect">
              <a:avLst/>
            </a:prstGeom>
          </p:spPr>
        </p:pic>
      </p:gr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76672"/>
            <a:ext cx="82550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3068153" y="3160339"/>
            <a:ext cx="3204356" cy="379206"/>
          </a:xfrm>
          <a:prstGeom prst="rect">
            <a:avLst/>
          </a:prstGeom>
        </p:spPr>
        <p:txBody>
          <a:bodyPr wrap="square">
            <a:spAutoFit/>
          </a:bodyPr>
          <a:lstStyle/>
          <a:p>
            <a:pPr>
              <a:lnSpc>
                <a:spcPts val="2600"/>
              </a:lnSpc>
            </a:pPr>
            <a:r>
              <a:rPr lang="ja-JP" altLang="en-US" sz="1700" dirty="0">
                <a:solidFill>
                  <a:schemeClr val="bg1"/>
                </a:solidFill>
                <a:latin typeface="HGPｺﾞｼｯｸE" panose="020B0900000000000000" pitchFamily="50" charset="-128"/>
                <a:ea typeface="HGPｺﾞｼｯｸE" panose="020B0900000000000000" pitchFamily="50" charset="-128"/>
              </a:rPr>
              <a:t>○法律で定められている場合</a:t>
            </a:r>
          </a:p>
        </p:txBody>
      </p:sp>
      <p:sp>
        <p:nvSpPr>
          <p:cNvPr id="12" name="正方形/長方形 11"/>
          <p:cNvSpPr/>
          <p:nvPr/>
        </p:nvSpPr>
        <p:spPr>
          <a:xfrm>
            <a:off x="3068153" y="3670037"/>
            <a:ext cx="3108448" cy="1046056"/>
          </a:xfrm>
          <a:prstGeom prst="rect">
            <a:avLst/>
          </a:prstGeom>
        </p:spPr>
        <p:txBody>
          <a:bodyPr wrap="square">
            <a:spAutoFit/>
          </a:bodyPr>
          <a:lstStyle/>
          <a:p>
            <a:pPr>
              <a:lnSpc>
                <a:spcPts val="2600"/>
              </a:lnSpc>
            </a:pPr>
            <a:r>
              <a:rPr lang="ja-JP" altLang="en-US" sz="1700" dirty="0">
                <a:solidFill>
                  <a:schemeClr val="bg1"/>
                </a:solidFill>
                <a:latin typeface="HGPｺﾞｼｯｸE" panose="020B0900000000000000" pitchFamily="50" charset="-128"/>
                <a:ea typeface="HGPｺﾞｼｯｸE" panose="020B0900000000000000" pitchFamily="50" charset="-128"/>
              </a:rPr>
              <a:t>○事業者が自主的に</a:t>
            </a:r>
            <a:endParaRPr lang="en-US" altLang="ja-JP" sz="1700" dirty="0">
              <a:solidFill>
                <a:schemeClr val="bg1"/>
              </a:solidFill>
              <a:latin typeface="HGPｺﾞｼｯｸE" panose="020B0900000000000000" pitchFamily="50" charset="-128"/>
              <a:ea typeface="HGPｺﾞｼｯｸE" panose="020B0900000000000000" pitchFamily="50" charset="-128"/>
            </a:endParaRPr>
          </a:p>
          <a:p>
            <a:pPr>
              <a:lnSpc>
                <a:spcPts val="2600"/>
              </a:lnSpc>
            </a:pPr>
            <a:r>
              <a:rPr lang="ja-JP" altLang="en-US" sz="1700" dirty="0">
                <a:solidFill>
                  <a:schemeClr val="bg1"/>
                </a:solidFill>
                <a:latin typeface="HGPｺﾞｼｯｸE" panose="020B0900000000000000" pitchFamily="50" charset="-128"/>
                <a:ea typeface="HGPｺﾞｼｯｸE" panose="020B0900000000000000" pitchFamily="50" charset="-128"/>
              </a:rPr>
              <a:t>　クーリング・オフ制度を</a:t>
            </a:r>
          </a:p>
          <a:p>
            <a:pPr>
              <a:lnSpc>
                <a:spcPts val="2600"/>
              </a:lnSpc>
            </a:pPr>
            <a:r>
              <a:rPr lang="ja-JP" altLang="en-US" sz="1700" dirty="0">
                <a:solidFill>
                  <a:schemeClr val="bg1"/>
                </a:solidFill>
                <a:latin typeface="HGPｺﾞｼｯｸE" panose="020B0900000000000000" pitchFamily="50" charset="-128"/>
                <a:ea typeface="HGPｺﾞｼｯｸE" panose="020B0900000000000000" pitchFamily="50" charset="-128"/>
              </a:rPr>
              <a:t>　設けている場合</a:t>
            </a:r>
          </a:p>
        </p:txBody>
      </p:sp>
      <p:pic>
        <p:nvPicPr>
          <p:cNvPr id="9" name="図 8"/>
          <p:cNvPicPr>
            <a:picLocks noChangeAspect="1"/>
          </p:cNvPicPr>
          <p:nvPr/>
        </p:nvPicPr>
        <p:blipFill>
          <a:blip r:embed="rId9" cstate="print">
            <a:extLst>
              <a:ext uri="{BEBA8EAE-BF5A-486C-A8C5-ECC9F3942E4B}">
                <a14:imgProps xmlns:a14="http://schemas.microsoft.com/office/drawing/2010/main">
                  <a14:imgLayer r:embed="rId10">
                    <a14:imgEffect>
                      <a14:artisticPencilSketch/>
                    </a14:imgEffect>
                  </a14:imgLayer>
                </a14:imgProps>
              </a:ext>
              <a:ext uri="{28A0092B-C50C-407E-A947-70E740481C1C}">
                <a14:useLocalDpi xmlns:a14="http://schemas.microsoft.com/office/drawing/2010/main" val="0"/>
              </a:ext>
            </a:extLst>
          </a:blip>
          <a:stretch>
            <a:fillRect/>
          </a:stretch>
        </p:blipFill>
        <p:spPr>
          <a:xfrm>
            <a:off x="1052786" y="2776365"/>
            <a:ext cx="1741270" cy="720000"/>
          </a:xfrm>
          <a:prstGeom prst="rect">
            <a:avLst/>
          </a:prstGeom>
        </p:spPr>
      </p:pic>
    </p:spTree>
    <p:custDataLst>
      <p:tags r:id="rId1"/>
    </p:custDataLst>
    <p:extLst>
      <p:ext uri="{BB962C8B-B14F-4D97-AF65-F5344CB8AC3E}">
        <p14:creationId xmlns:p14="http://schemas.microsoft.com/office/powerpoint/2010/main" val="1390743599"/>
      </p:ext>
    </p:extLst>
  </p:cSld>
  <p:clrMapOvr>
    <a:masterClrMapping/>
  </p:clrMapOvr>
  <mc:AlternateContent xmlns:mc="http://schemas.openxmlformats.org/markup-compatibility/2006" xmlns:p14="http://schemas.microsoft.com/office/powerpoint/2010/main">
    <mc:Choice Requires="p14">
      <p:transition spd="slow" p14:dur="2000" advTm="29578"/>
    </mc:Choice>
    <mc:Fallback xmlns="">
      <p:transition spd="slow" advTm="295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extLst>
    <p:ext uri="{E180D4A7-C9FB-4DFB-919C-405C955672EB}">
      <p14:showEvtLst xmlns:p14="http://schemas.microsoft.com/office/powerpoint/2010/main">
        <p14:playEvt time="2429" objId="5"/>
        <p14:stopEvt time="9122" objId="5"/>
        <p14:playEvt time="9122" objId="15"/>
        <p14:stopEvt time="22316" objId="15"/>
        <p14:playEvt time="22773" objId="10"/>
        <p14:stopEvt time="26329" objId="10"/>
      </p14:showEvtLst>
    </p:ext>
  </p:extLs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角丸四角形 2"/>
          <p:cNvSpPr/>
          <p:nvPr/>
        </p:nvSpPr>
        <p:spPr>
          <a:xfrm>
            <a:off x="899592" y="2708920"/>
            <a:ext cx="2016224" cy="936104"/>
          </a:xfrm>
          <a:prstGeom prst="roundRect">
            <a:avLst>
              <a:gd name="adj" fmla="val 6492"/>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563888" y="2708920"/>
            <a:ext cx="2016224" cy="936104"/>
          </a:xfrm>
          <a:prstGeom prst="roundRect">
            <a:avLst>
              <a:gd name="adj" fmla="val 6492"/>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300192" y="2708920"/>
            <a:ext cx="2016224" cy="936104"/>
          </a:xfrm>
          <a:prstGeom prst="roundRect">
            <a:avLst>
              <a:gd name="adj" fmla="val 6492"/>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 name="正方形/長方形 1"/>
          <p:cNvSpPr/>
          <p:nvPr/>
        </p:nvSpPr>
        <p:spPr>
          <a:xfrm>
            <a:off x="1043608" y="1628800"/>
            <a:ext cx="7128792" cy="759182"/>
          </a:xfrm>
          <a:prstGeom prst="rect">
            <a:avLst/>
          </a:prstGeom>
        </p:spPr>
        <p:txBody>
          <a:bodyPr wrap="square">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特定商取引法では、</a:t>
            </a:r>
          </a:p>
          <a:p>
            <a:pPr algn="ctr">
              <a:lnSpc>
                <a:spcPts val="2600"/>
              </a:lnSpc>
            </a:pPr>
            <a:r>
              <a:rPr lang="ja-JP" altLang="en-US" sz="1700" dirty="0">
                <a:latin typeface="HGPｺﾞｼｯｸE" panose="020B0900000000000000" pitchFamily="50" charset="-128"/>
                <a:ea typeface="HGPｺﾞｼｯｸE" panose="020B0900000000000000" pitchFamily="50" charset="-128"/>
              </a:rPr>
              <a:t>消費者トラブルになりやすい取引にクーリング・オフを設けています。</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07" y="476672"/>
            <a:ext cx="82550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899593" y="2795880"/>
            <a:ext cx="2088231" cy="784830"/>
          </a:xfrm>
          <a:prstGeom prst="rect">
            <a:avLst/>
          </a:prstGeom>
        </p:spPr>
        <p:txBody>
          <a:bodyPr wrap="square">
            <a:spAutoFit/>
          </a:bodyPr>
          <a:lstStyle/>
          <a:p>
            <a:pPr algn="ctr">
              <a:lnSpc>
                <a:spcPts val="1800"/>
              </a:lnSpc>
            </a:pPr>
            <a:r>
              <a:rPr lang="ja-JP" altLang="en-US" sz="1300" dirty="0">
                <a:solidFill>
                  <a:schemeClr val="bg1"/>
                </a:solidFill>
                <a:latin typeface="HGPｺﾞｼｯｸE" panose="020B0900000000000000" pitchFamily="50" charset="-128"/>
                <a:ea typeface="HGPｺﾞｼｯｸE" panose="020B0900000000000000" pitchFamily="50" charset="-128"/>
              </a:rPr>
              <a:t>訪問販売、電話勧誘、</a:t>
            </a:r>
          </a:p>
          <a:p>
            <a:pPr algn="ctr">
              <a:lnSpc>
                <a:spcPts val="1800"/>
              </a:lnSpc>
            </a:pPr>
            <a:r>
              <a:rPr lang="ja-JP" altLang="en-US" sz="1300" dirty="0">
                <a:solidFill>
                  <a:schemeClr val="bg1"/>
                </a:solidFill>
                <a:latin typeface="HGPｺﾞｼｯｸE" panose="020B0900000000000000" pitchFamily="50" charset="-128"/>
                <a:ea typeface="HGPｺﾞｼｯｸE" panose="020B0900000000000000" pitchFamily="50" charset="-128"/>
              </a:rPr>
              <a:t>訪問購入など</a:t>
            </a:r>
          </a:p>
          <a:p>
            <a:pPr algn="ctr">
              <a:lnSpc>
                <a:spcPts val="1800"/>
              </a:lnSpc>
            </a:pPr>
            <a:r>
              <a:rPr lang="ja-JP" altLang="en-US" sz="1300" dirty="0">
                <a:solidFill>
                  <a:schemeClr val="bg1"/>
                </a:solidFill>
                <a:latin typeface="HGPｺﾞｼｯｸE" panose="020B0900000000000000" pitchFamily="50" charset="-128"/>
                <a:ea typeface="HGPｺﾞｼｯｸE" panose="020B0900000000000000" pitchFamily="50" charset="-128"/>
              </a:rPr>
              <a:t>不意打ち性の高い取引</a:t>
            </a:r>
          </a:p>
        </p:txBody>
      </p:sp>
      <p:sp>
        <p:nvSpPr>
          <p:cNvPr id="12" name="正方形/長方形 11"/>
          <p:cNvSpPr/>
          <p:nvPr/>
        </p:nvSpPr>
        <p:spPr>
          <a:xfrm>
            <a:off x="3779912" y="2788186"/>
            <a:ext cx="1656184" cy="784830"/>
          </a:xfrm>
          <a:prstGeom prst="rect">
            <a:avLst/>
          </a:prstGeom>
        </p:spPr>
        <p:txBody>
          <a:bodyPr wrap="square">
            <a:spAutoFit/>
          </a:bodyPr>
          <a:lstStyle/>
          <a:p>
            <a:pPr algn="ctr">
              <a:lnSpc>
                <a:spcPts val="1800"/>
              </a:lnSpc>
            </a:pPr>
            <a:r>
              <a:rPr lang="ja-JP" altLang="en-US" sz="1300" dirty="0">
                <a:solidFill>
                  <a:schemeClr val="bg1"/>
                </a:solidFill>
                <a:latin typeface="HGPｺﾞｼｯｸE" panose="020B0900000000000000" pitchFamily="50" charset="-128"/>
                <a:ea typeface="HGPｺﾞｼｯｸE" panose="020B0900000000000000" pitchFamily="50" charset="-128"/>
              </a:rPr>
              <a:t>マルチ商法、</a:t>
            </a:r>
          </a:p>
          <a:p>
            <a:pPr algn="ctr">
              <a:lnSpc>
                <a:spcPts val="1800"/>
              </a:lnSpc>
            </a:pPr>
            <a:r>
              <a:rPr lang="ja-JP" altLang="en-US" sz="1300" dirty="0">
                <a:solidFill>
                  <a:schemeClr val="bg1"/>
                </a:solidFill>
                <a:latin typeface="HGPｺﾞｼｯｸE" panose="020B0900000000000000" pitchFamily="50" charset="-128"/>
                <a:ea typeface="HGPｺﾞｼｯｸE" panose="020B0900000000000000" pitchFamily="50" charset="-128"/>
              </a:rPr>
              <a:t>内職商法など</a:t>
            </a:r>
          </a:p>
          <a:p>
            <a:pPr algn="ctr">
              <a:lnSpc>
                <a:spcPts val="1800"/>
              </a:lnSpc>
            </a:pPr>
            <a:r>
              <a:rPr lang="ja-JP" altLang="en-US" sz="1300" dirty="0">
                <a:solidFill>
                  <a:schemeClr val="bg1"/>
                </a:solidFill>
                <a:latin typeface="HGPｺﾞｼｯｸE" panose="020B0900000000000000" pitchFamily="50" charset="-128"/>
                <a:ea typeface="HGPｺﾞｼｯｸE" panose="020B0900000000000000" pitchFamily="50" charset="-128"/>
              </a:rPr>
              <a:t>複雑な取引</a:t>
            </a:r>
          </a:p>
        </p:txBody>
      </p:sp>
      <p:sp>
        <p:nvSpPr>
          <p:cNvPr id="13" name="正方形/長方形 12"/>
          <p:cNvSpPr/>
          <p:nvPr/>
        </p:nvSpPr>
        <p:spPr>
          <a:xfrm>
            <a:off x="6228184" y="2875002"/>
            <a:ext cx="2160240" cy="553998"/>
          </a:xfrm>
          <a:prstGeom prst="rect">
            <a:avLst/>
          </a:prstGeom>
        </p:spPr>
        <p:txBody>
          <a:bodyPr wrap="square">
            <a:spAutoFit/>
          </a:bodyPr>
          <a:lstStyle/>
          <a:p>
            <a:pPr algn="ctr">
              <a:lnSpc>
                <a:spcPts val="1800"/>
              </a:lnSpc>
            </a:pPr>
            <a:r>
              <a:rPr lang="ja-JP" altLang="en-US" sz="1300" dirty="0">
                <a:solidFill>
                  <a:schemeClr val="bg1"/>
                </a:solidFill>
                <a:latin typeface="HGPｺﾞｼｯｸE" panose="020B0900000000000000" pitchFamily="50" charset="-128"/>
                <a:ea typeface="HGPｺﾞｼｯｸE" panose="020B0900000000000000" pitchFamily="50" charset="-128"/>
              </a:rPr>
              <a:t>エステや語学教室など</a:t>
            </a:r>
          </a:p>
          <a:p>
            <a:pPr algn="ctr">
              <a:lnSpc>
                <a:spcPts val="1800"/>
              </a:lnSpc>
            </a:pPr>
            <a:r>
              <a:rPr lang="ja-JP" altLang="en-US" sz="1300" dirty="0">
                <a:solidFill>
                  <a:schemeClr val="bg1"/>
                </a:solidFill>
                <a:latin typeface="HGPｺﾞｼｯｸE" panose="020B0900000000000000" pitchFamily="50" charset="-128"/>
                <a:ea typeface="HGPｺﾞｼｯｸE" panose="020B0900000000000000" pitchFamily="50" charset="-128"/>
              </a:rPr>
              <a:t>一定期間継続する取引</a:t>
            </a:r>
          </a:p>
        </p:txBody>
      </p:sp>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7168" y="3844488"/>
            <a:ext cx="1885078" cy="1800000"/>
          </a:xfrm>
          <a:prstGeom prst="rect">
            <a:avLst/>
          </a:prstGeom>
        </p:spPr>
      </p:pic>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3897256"/>
            <a:ext cx="1990404" cy="1836000"/>
          </a:xfrm>
          <a:prstGeom prst="rect">
            <a:avLst/>
          </a:prstGeom>
        </p:spPr>
      </p:pic>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9473" y="3564872"/>
            <a:ext cx="1548470" cy="2160000"/>
          </a:xfrm>
          <a:prstGeom prst="rect">
            <a:avLst/>
          </a:prstGeom>
        </p:spPr>
      </p:pic>
      <p:sp>
        <p:nvSpPr>
          <p:cNvPr id="5" name="テキスト ボックス 4"/>
          <p:cNvSpPr txBox="1"/>
          <p:nvPr/>
        </p:nvSpPr>
        <p:spPr>
          <a:xfrm>
            <a:off x="6300192" y="5085184"/>
            <a:ext cx="1080120" cy="430887"/>
          </a:xfrm>
          <a:prstGeom prst="rect">
            <a:avLst/>
          </a:prstGeom>
          <a:noFill/>
        </p:spPr>
        <p:txBody>
          <a:bodyPr wrap="square" rtlCol="0">
            <a:spAutoFit/>
          </a:bodyPr>
          <a:lstStyle/>
          <a:p>
            <a:r>
              <a:rPr kumimoji="1" lang="ja-JP" altLang="en-US" sz="1100" dirty="0">
                <a:latin typeface="+mj-ea"/>
                <a:ea typeface="+mj-ea"/>
              </a:rPr>
              <a:t>６カ月も</a:t>
            </a:r>
          </a:p>
          <a:p>
            <a:r>
              <a:rPr kumimoji="1" lang="ja-JP" altLang="en-US" sz="1100" dirty="0">
                <a:latin typeface="+mj-ea"/>
                <a:ea typeface="+mj-ea"/>
              </a:rPr>
              <a:t>通えるかな？</a:t>
            </a:r>
          </a:p>
        </p:txBody>
      </p:sp>
    </p:spTree>
    <p:custDataLst>
      <p:tags r:id="rId1"/>
    </p:custDataLst>
    <p:extLst>
      <p:ext uri="{BB962C8B-B14F-4D97-AF65-F5344CB8AC3E}">
        <p14:creationId xmlns:p14="http://schemas.microsoft.com/office/powerpoint/2010/main" val="576608257"/>
      </p:ext>
    </p:extLst>
  </p:cSld>
  <p:clrMapOvr>
    <a:masterClrMapping/>
  </p:clrMapOvr>
  <mc:AlternateContent xmlns:mc="http://schemas.openxmlformats.org/markup-compatibility/2006" xmlns:p14="http://schemas.microsoft.com/office/powerpoint/2010/main">
    <mc:Choice Requires="p14">
      <p:transition spd="slow" p14:dur="2000" advTm="40129"/>
    </mc:Choice>
    <mc:Fallback xmlns="">
      <p:transition spd="slow" advTm="401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2" grpId="0"/>
      <p:bldP spid="9" grpId="0"/>
      <p:bldP spid="12" grpId="0"/>
      <p:bldP spid="13" grpId="0"/>
      <p:bldP spid="5" grpId="0"/>
    </p:bldLst>
  </p:timing>
  <p:extLst>
    <p:ext uri="{E180D4A7-C9FB-4DFB-919C-405C955672EB}">
      <p14:showEvtLst xmlns:p14="http://schemas.microsoft.com/office/powerpoint/2010/main">
        <p14:playEvt time="1846" objId="6"/>
        <p14:stopEvt time="11748" objId="6"/>
        <p14:playEvt time="12054" objId="7"/>
        <p14:stopEvt time="36397" objId="7"/>
      </p14:showEvtLst>
    </p:ext>
  </p:extLs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802" y="3759161"/>
            <a:ext cx="50845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604" y="3759161"/>
            <a:ext cx="504000" cy="504000"/>
          </a:xfrm>
          <a:prstGeom prst="rect">
            <a:avLst/>
          </a:prstGeom>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8054" y="3019646"/>
            <a:ext cx="504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6717" y="3019646"/>
            <a:ext cx="504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872" y="4891559"/>
            <a:ext cx="5254181"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6296" y="5132427"/>
            <a:ext cx="720000" cy="720000"/>
          </a:xfrm>
          <a:prstGeom prst="rect">
            <a:avLst/>
          </a:prstGeom>
        </p:spPr>
      </p:pic>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5936" y="5132427"/>
            <a:ext cx="720000" cy="720000"/>
          </a:xfrm>
          <a:prstGeom prst="rect">
            <a:avLst/>
          </a:prstGeom>
        </p:spPr>
      </p:pic>
      <p:pic>
        <p:nvPicPr>
          <p:cNvPr id="10" name="図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3165" y="5132427"/>
            <a:ext cx="722891" cy="720000"/>
          </a:xfrm>
          <a:prstGeom prst="rect">
            <a:avLst/>
          </a:prstGeom>
        </p:spPr>
      </p:pic>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933" y="471485"/>
            <a:ext cx="82550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83624" y="1936610"/>
            <a:ext cx="7835621" cy="2644518"/>
          </a:xfrm>
          <a:prstGeom prst="roundRect">
            <a:avLst>
              <a:gd name="adj" fmla="val 9529"/>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4354" y="1576570"/>
            <a:ext cx="1081989" cy="1224000"/>
          </a:xfrm>
          <a:prstGeom prst="rect">
            <a:avLst/>
          </a:prstGeom>
        </p:spPr>
      </p:pic>
      <p:pic>
        <p:nvPicPr>
          <p:cNvPr id="8" name="図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90796" y="3017146"/>
            <a:ext cx="504000" cy="504000"/>
          </a:xfrm>
          <a:prstGeom prst="rect">
            <a:avLst/>
          </a:prstGeom>
        </p:spPr>
      </p:pic>
      <p:sp>
        <p:nvSpPr>
          <p:cNvPr id="18" name="テキスト ボックス 17"/>
          <p:cNvSpPr txBox="1"/>
          <p:nvPr/>
        </p:nvSpPr>
        <p:spPr>
          <a:xfrm>
            <a:off x="1633610" y="2092684"/>
            <a:ext cx="6356424" cy="707886"/>
          </a:xfrm>
          <a:prstGeom prst="rect">
            <a:avLst/>
          </a:prstGeom>
          <a:noFill/>
        </p:spPr>
        <p:txBody>
          <a:bodyPr wrap="square" rtlCol="0">
            <a:spAutoFit/>
          </a:bodyPr>
          <a:lstStyle/>
          <a:p>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次のうち、特定商取引法により、</a:t>
            </a:r>
          </a:p>
          <a:p>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クーリング・オフができるのはどれでしょうか。</a:t>
            </a:r>
          </a:p>
        </p:txBody>
      </p:sp>
      <p:sp>
        <p:nvSpPr>
          <p:cNvPr id="5" name="正方形/長方形 4"/>
          <p:cNvSpPr/>
          <p:nvPr/>
        </p:nvSpPr>
        <p:spPr>
          <a:xfrm>
            <a:off x="1763688" y="3099869"/>
            <a:ext cx="1005403" cy="338554"/>
          </a:xfrm>
          <a:prstGeom prst="rect">
            <a:avLst/>
          </a:prstGeom>
        </p:spPr>
        <p:txBody>
          <a:bodyPr wrap="none">
            <a:spAutoFit/>
          </a:bodyPr>
          <a:lstStyle/>
          <a:p>
            <a:r>
              <a:rPr lang="ja-JP" altLang="en-US" sz="1600" dirty="0">
                <a:latin typeface="+mj-ea"/>
                <a:ea typeface="+mj-ea"/>
              </a:rPr>
              <a:t>店舗販売</a:t>
            </a:r>
          </a:p>
        </p:txBody>
      </p:sp>
      <p:sp>
        <p:nvSpPr>
          <p:cNvPr id="14" name="正方形/長方形 13"/>
          <p:cNvSpPr/>
          <p:nvPr/>
        </p:nvSpPr>
        <p:spPr>
          <a:xfrm>
            <a:off x="4049609" y="3099869"/>
            <a:ext cx="1005403" cy="338554"/>
          </a:xfrm>
          <a:prstGeom prst="rect">
            <a:avLst/>
          </a:prstGeom>
        </p:spPr>
        <p:txBody>
          <a:bodyPr wrap="none">
            <a:spAutoFit/>
          </a:bodyPr>
          <a:lstStyle/>
          <a:p>
            <a:r>
              <a:rPr lang="ja-JP" altLang="en-US" sz="1600" dirty="0">
                <a:latin typeface="+mj-ea"/>
                <a:ea typeface="+mj-ea"/>
              </a:rPr>
              <a:t>訪問販売</a:t>
            </a:r>
          </a:p>
        </p:txBody>
      </p:sp>
      <p:sp>
        <p:nvSpPr>
          <p:cNvPr id="17" name="正方形/長方形 16"/>
          <p:cNvSpPr/>
          <p:nvPr/>
        </p:nvSpPr>
        <p:spPr>
          <a:xfrm>
            <a:off x="6125012" y="3099869"/>
            <a:ext cx="1415772" cy="338554"/>
          </a:xfrm>
          <a:prstGeom prst="rect">
            <a:avLst/>
          </a:prstGeom>
        </p:spPr>
        <p:txBody>
          <a:bodyPr wrap="none">
            <a:spAutoFit/>
          </a:bodyPr>
          <a:lstStyle/>
          <a:p>
            <a:r>
              <a:rPr lang="zh-TW" altLang="en-US" sz="1600" dirty="0">
                <a:latin typeface="+mj-ea"/>
                <a:ea typeface="+mj-ea"/>
              </a:rPr>
              <a:t>電話勧誘販売</a:t>
            </a:r>
            <a:endParaRPr lang="ja-JP" altLang="en-US" sz="1600" dirty="0">
              <a:latin typeface="+mj-ea"/>
              <a:ea typeface="+mj-ea"/>
            </a:endParaRPr>
          </a:p>
        </p:txBody>
      </p:sp>
      <p:sp>
        <p:nvSpPr>
          <p:cNvPr id="20" name="正方形/長方形 19"/>
          <p:cNvSpPr/>
          <p:nvPr/>
        </p:nvSpPr>
        <p:spPr>
          <a:xfrm>
            <a:off x="1763688" y="3841884"/>
            <a:ext cx="1005403" cy="338554"/>
          </a:xfrm>
          <a:prstGeom prst="rect">
            <a:avLst/>
          </a:prstGeom>
        </p:spPr>
        <p:txBody>
          <a:bodyPr wrap="none">
            <a:spAutoFit/>
          </a:bodyPr>
          <a:lstStyle/>
          <a:p>
            <a:r>
              <a:rPr lang="ja-JP" altLang="en-US" sz="1600" dirty="0">
                <a:latin typeface="+mj-ea"/>
                <a:ea typeface="+mj-ea"/>
              </a:rPr>
              <a:t>通信販売</a:t>
            </a:r>
          </a:p>
        </p:txBody>
      </p:sp>
      <p:sp>
        <p:nvSpPr>
          <p:cNvPr id="22" name="正方形/長方形 21"/>
          <p:cNvSpPr/>
          <p:nvPr/>
        </p:nvSpPr>
        <p:spPr>
          <a:xfrm>
            <a:off x="4049609" y="3841884"/>
            <a:ext cx="3887603" cy="523220"/>
          </a:xfrm>
          <a:prstGeom prst="rect">
            <a:avLst/>
          </a:prstGeom>
        </p:spPr>
        <p:txBody>
          <a:bodyPr wrap="none">
            <a:spAutoFit/>
          </a:bodyPr>
          <a:lstStyle/>
          <a:p>
            <a:r>
              <a:rPr lang="ja-JP" altLang="en-US" sz="1600" dirty="0">
                <a:latin typeface="+mj-ea"/>
                <a:ea typeface="+mj-ea"/>
              </a:rPr>
              <a:t>マルチ商法</a:t>
            </a:r>
          </a:p>
          <a:p>
            <a:r>
              <a:rPr lang="ja-JP" altLang="en-US" sz="1200" dirty="0">
                <a:latin typeface="+mj-ea"/>
                <a:ea typeface="+mj-ea"/>
              </a:rPr>
              <a:t> </a:t>
            </a:r>
            <a:r>
              <a:rPr lang="en-US" altLang="ja-JP" sz="1200" dirty="0">
                <a:latin typeface="+mj-ea"/>
                <a:ea typeface="+mj-ea"/>
              </a:rPr>
              <a:t>(</a:t>
            </a:r>
            <a:r>
              <a:rPr lang="ja-JP" altLang="en-US" sz="1200" dirty="0">
                <a:latin typeface="+mj-ea"/>
                <a:ea typeface="+mj-ea"/>
              </a:rPr>
              <a:t>商品を買って人を紹介するとマージンがもらえるよ</a:t>
            </a:r>
            <a:r>
              <a:rPr lang="en-US" altLang="ja-JP" sz="1200" dirty="0">
                <a:latin typeface="+mj-ea"/>
                <a:ea typeface="+mj-ea"/>
              </a:rPr>
              <a:t>)</a:t>
            </a:r>
            <a:endParaRPr lang="ja-JP" altLang="en-US" sz="1200" dirty="0">
              <a:latin typeface="+mj-ea"/>
              <a:ea typeface="+mj-ea"/>
            </a:endParaRPr>
          </a:p>
        </p:txBody>
      </p:sp>
      <p:sp>
        <p:nvSpPr>
          <p:cNvPr id="9" name="正方形/長方形 8"/>
          <p:cNvSpPr/>
          <p:nvPr/>
        </p:nvSpPr>
        <p:spPr>
          <a:xfrm>
            <a:off x="1084955" y="5307761"/>
            <a:ext cx="877163" cy="369332"/>
          </a:xfrm>
          <a:prstGeom prst="rect">
            <a:avLst/>
          </a:prstGeom>
        </p:spPr>
        <p:txBody>
          <a:bodyPr wrap="none">
            <a:spAutoFit/>
          </a:bodyPr>
          <a:lstStyle/>
          <a:p>
            <a:r>
              <a:rPr lang="ja-JP" altLang="en-US" dirty="0">
                <a:latin typeface="HGPｺﾞｼｯｸE" panose="020B0900000000000000" pitchFamily="50" charset="-128"/>
                <a:ea typeface="HGPｺﾞｼｯｸE" panose="020B0900000000000000" pitchFamily="50" charset="-128"/>
              </a:rPr>
              <a:t>正解は</a:t>
            </a:r>
          </a:p>
        </p:txBody>
      </p:sp>
    </p:spTree>
    <p:custDataLst>
      <p:tags r:id="rId1"/>
    </p:custDataLst>
    <p:extLst>
      <p:ext uri="{BB962C8B-B14F-4D97-AF65-F5344CB8AC3E}">
        <p14:creationId xmlns:p14="http://schemas.microsoft.com/office/powerpoint/2010/main" val="311372360"/>
      </p:ext>
    </p:extLst>
  </p:cSld>
  <p:clrMapOvr>
    <a:masterClrMapping/>
  </p:clrMapOvr>
  <mc:AlternateContent xmlns:mc="http://schemas.openxmlformats.org/markup-compatibility/2006" xmlns:p14="http://schemas.microsoft.com/office/powerpoint/2010/main">
    <mc:Choice Requires="p14">
      <p:transition spd="slow" p14:dur="2000" advTm="47689"/>
    </mc:Choice>
    <mc:Fallback xmlns="">
      <p:transition spd="slow" advTm="476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 calcmode="lin" valueType="num">
                                      <p:cBhvr>
                                        <p:cTn id="32" dur="500" fill="hold"/>
                                        <p:tgtEl>
                                          <p:spTgt spid="4100"/>
                                        </p:tgtEl>
                                        <p:attrNameLst>
                                          <p:attrName>ppt_w</p:attrName>
                                        </p:attrNameLst>
                                      </p:cBhvr>
                                      <p:tavLst>
                                        <p:tav tm="0">
                                          <p:val>
                                            <p:fltVal val="0"/>
                                          </p:val>
                                        </p:tav>
                                        <p:tav tm="100000">
                                          <p:val>
                                            <p:strVal val="#ppt_w"/>
                                          </p:val>
                                        </p:tav>
                                      </p:tavLst>
                                    </p:anim>
                                    <p:anim calcmode="lin" valueType="num">
                                      <p:cBhvr>
                                        <p:cTn id="33" dur="500" fill="hold"/>
                                        <p:tgtEl>
                                          <p:spTgt spid="4100"/>
                                        </p:tgtEl>
                                        <p:attrNameLst>
                                          <p:attrName>ppt_h</p:attrName>
                                        </p:attrNameLst>
                                      </p:cBhvr>
                                      <p:tavLst>
                                        <p:tav tm="0">
                                          <p:val>
                                            <p:fltVal val="0"/>
                                          </p:val>
                                        </p:tav>
                                        <p:tav tm="100000">
                                          <p:val>
                                            <p:strVal val="#ppt_h"/>
                                          </p:val>
                                        </p:tav>
                                      </p:tavLst>
                                    </p:anim>
                                    <p:animEffect transition="in" filter="fade">
                                      <p:cBhvr>
                                        <p:cTn id="34" dur="500"/>
                                        <p:tgtEl>
                                          <p:spTgt spid="410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4102"/>
                                        </p:tgtEl>
                                        <p:attrNameLst>
                                          <p:attrName>style.visibility</p:attrName>
                                        </p:attrNameLst>
                                      </p:cBhvr>
                                      <p:to>
                                        <p:strVal val="visible"/>
                                      </p:to>
                                    </p:set>
                                    <p:anim calcmode="lin" valueType="num">
                                      <p:cBhvr>
                                        <p:cTn id="68" dur="500" fill="hold"/>
                                        <p:tgtEl>
                                          <p:spTgt spid="4102"/>
                                        </p:tgtEl>
                                        <p:attrNameLst>
                                          <p:attrName>ppt_w</p:attrName>
                                        </p:attrNameLst>
                                      </p:cBhvr>
                                      <p:tavLst>
                                        <p:tav tm="0">
                                          <p:val>
                                            <p:fltVal val="0"/>
                                          </p:val>
                                        </p:tav>
                                        <p:tav tm="100000">
                                          <p:val>
                                            <p:strVal val="#ppt_w"/>
                                          </p:val>
                                        </p:tav>
                                      </p:tavLst>
                                    </p:anim>
                                    <p:anim calcmode="lin" valueType="num">
                                      <p:cBhvr>
                                        <p:cTn id="69" dur="500" fill="hold"/>
                                        <p:tgtEl>
                                          <p:spTgt spid="4102"/>
                                        </p:tgtEl>
                                        <p:attrNameLst>
                                          <p:attrName>ppt_h</p:attrName>
                                        </p:attrNameLst>
                                      </p:cBhvr>
                                      <p:tavLst>
                                        <p:tav tm="0">
                                          <p:val>
                                            <p:fltVal val="0"/>
                                          </p:val>
                                        </p:tav>
                                        <p:tav tm="100000">
                                          <p:val>
                                            <p:strVal val="#ppt_h"/>
                                          </p:val>
                                        </p:tav>
                                      </p:tavLst>
                                    </p:anim>
                                    <p:animEffect transition="in" filter="fade">
                                      <p:cBhvr>
                                        <p:cTn id="70" dur="500"/>
                                        <p:tgtEl>
                                          <p:spTgt spid="410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3314"/>
                                        </p:tgtEl>
                                        <p:attrNameLst>
                                          <p:attrName>style.visibility</p:attrName>
                                        </p:attrNameLst>
                                      </p:cBhvr>
                                      <p:to>
                                        <p:strVal val="visible"/>
                                      </p:to>
                                    </p:set>
                                    <p:animEffect transition="in" filter="barn(inVertical)">
                                      <p:cBhvr>
                                        <p:cTn id="80" dur="500"/>
                                        <p:tgtEl>
                                          <p:spTgt spid="13314"/>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randombar(horizontal)">
                                      <p:cBhvr>
                                        <p:cTn id="88" dur="500"/>
                                        <p:tgtEl>
                                          <p:spTgt spid="2"/>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randombar(horizontal)">
                                      <p:cBhvr>
                                        <p:cTn id="93" dur="500"/>
                                        <p:tgtEl>
                                          <p:spTgt spid="6"/>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randombar(horizontal)">
                                      <p:cBhvr>
                                        <p:cTn id="9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5" grpId="0"/>
      <p:bldP spid="14" grpId="0"/>
      <p:bldP spid="17" grpId="0"/>
      <p:bldP spid="20" grpId="0"/>
      <p:bldP spid="22" grpId="0"/>
      <p:bldP spid="9" grpId="0"/>
    </p:bldLst>
  </p:timing>
  <p:extLst>
    <p:ext uri="{E180D4A7-C9FB-4DFB-919C-405C955672EB}">
      <p14:showEvtLst xmlns:p14="http://schemas.microsoft.com/office/powerpoint/2010/main">
        <p14:playEvt time="3134" objId="3"/>
        <p14:stopEvt time="37002" objId="3"/>
        <p14:playEvt time="37146" objId="11"/>
        <p14:stopEvt time="43789" objId="11"/>
      </p14:showEvtLst>
    </p:ext>
  </p:extLs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テキスト ボックス 13"/>
          <p:cNvSpPr txBox="1"/>
          <p:nvPr/>
        </p:nvSpPr>
        <p:spPr>
          <a:xfrm>
            <a:off x="3203848" y="4450333"/>
            <a:ext cx="3240360" cy="737381"/>
          </a:xfrm>
          <a:prstGeom prst="rect">
            <a:avLst/>
          </a:prstGeom>
          <a:noFill/>
        </p:spPr>
        <p:txBody>
          <a:bodyPr wrap="square" rtlCol="0">
            <a:spAutoFit/>
          </a:bodyPr>
          <a:lstStyle/>
          <a:p>
            <a:pPr>
              <a:lnSpc>
                <a:spcPts val="2600"/>
              </a:lnSpc>
            </a:pPr>
            <a:r>
              <a:rPr lang="ja-JP" altLang="en-US" sz="1700" dirty="0">
                <a:latin typeface="HGPｺﾞｼｯｸE" panose="020B0900000000000000" pitchFamily="50" charset="-128"/>
                <a:ea typeface="HGPｺﾞｼｯｸE" panose="020B0900000000000000" pitchFamily="50" charset="-128"/>
              </a:rPr>
              <a:t>対象外になっています。</a:t>
            </a:r>
          </a:p>
          <a:p>
            <a:pPr>
              <a:lnSpc>
                <a:spcPct val="150000"/>
              </a:lnSpc>
            </a:pPr>
            <a:endParaRPr lang="ja-JP" altLang="en-US" sz="1600" dirty="0">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2" name="テキスト ボックス 21"/>
          <p:cNvSpPr txBox="1"/>
          <p:nvPr/>
        </p:nvSpPr>
        <p:spPr>
          <a:xfrm>
            <a:off x="3203848" y="1772816"/>
            <a:ext cx="3240360" cy="425758"/>
          </a:xfrm>
          <a:prstGeom prst="rect">
            <a:avLst/>
          </a:prstGeom>
          <a:noFill/>
        </p:spPr>
        <p:txBody>
          <a:bodyPr wrap="square" rtlCol="0">
            <a:spAutoFit/>
          </a:bodyPr>
          <a:lstStyle/>
          <a:p>
            <a:pPr>
              <a:lnSpc>
                <a:spcPts val="2600"/>
              </a:lnSpc>
            </a:pPr>
            <a:r>
              <a:rPr lang="ja-JP" altLang="en-US" sz="1700" dirty="0">
                <a:latin typeface="HGPｺﾞｼｯｸE" panose="020B0900000000000000" pitchFamily="50" charset="-128"/>
                <a:ea typeface="HGPｺﾞｼｯｸE" panose="020B0900000000000000" pitchFamily="50" charset="-128"/>
              </a:rPr>
              <a:t>自ら店に出向いての購入や、</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4" y="476672"/>
            <a:ext cx="82550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2"/>
          <p:cNvGrpSpPr/>
          <p:nvPr/>
        </p:nvGrpSpPr>
        <p:grpSpPr>
          <a:xfrm>
            <a:off x="596440" y="2204863"/>
            <a:ext cx="2304256" cy="2982851"/>
            <a:chOff x="596440" y="2204863"/>
            <a:chExt cx="2304256" cy="2982851"/>
          </a:xfrm>
        </p:grpSpPr>
        <p:sp>
          <p:nvSpPr>
            <p:cNvPr id="2" name="円/楕円 1"/>
            <p:cNvSpPr/>
            <p:nvPr/>
          </p:nvSpPr>
          <p:spPr>
            <a:xfrm>
              <a:off x="596440" y="2204863"/>
              <a:ext cx="2304256" cy="223232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62429" y="2424177"/>
              <a:ext cx="2066259" cy="1220847"/>
            </a:xfrm>
            <a:prstGeom prst="rect">
              <a:avLst/>
            </a:prstGeom>
          </p:spPr>
          <p:txBody>
            <a:bodyPr wrap="square">
              <a:spAutoFit/>
            </a:bodyPr>
            <a:lstStyle/>
            <a:p>
              <a:pPr algn="ctr">
                <a:lnSpc>
                  <a:spcPts val="2200"/>
                </a:lnSpc>
              </a:pPr>
              <a:r>
                <a:rPr lang="ja-JP" altLang="en-US" sz="1300" dirty="0">
                  <a:latin typeface="HGPｺﾞｼｯｸE" panose="020B0900000000000000" pitchFamily="50" charset="-128"/>
                  <a:ea typeface="HGPｺﾞｼｯｸE" panose="020B0900000000000000" pitchFamily="50" charset="-128"/>
                </a:rPr>
                <a:t>どうして、</a:t>
              </a:r>
            </a:p>
            <a:p>
              <a:pPr algn="ctr">
                <a:lnSpc>
                  <a:spcPts val="2200"/>
                </a:lnSpc>
              </a:pPr>
              <a:r>
                <a:rPr lang="ja-JP" altLang="en-US" sz="1300" dirty="0">
                  <a:latin typeface="HGPｺﾞｼｯｸE" panose="020B0900000000000000" pitchFamily="50" charset="-128"/>
                  <a:ea typeface="HGPｺﾞｼｯｸE" panose="020B0900000000000000" pitchFamily="50" charset="-128"/>
                </a:rPr>
                <a:t>店舗販売と通信販売は、</a:t>
              </a:r>
            </a:p>
            <a:p>
              <a:pPr algn="ctr">
                <a:lnSpc>
                  <a:spcPts val="2200"/>
                </a:lnSpc>
              </a:pPr>
              <a:r>
                <a:rPr lang="ja-JP" altLang="en-US" sz="1300" dirty="0">
                  <a:latin typeface="HGPｺﾞｼｯｸE" panose="020B0900000000000000" pitchFamily="50" charset="-128"/>
                  <a:ea typeface="HGPｺﾞｼｯｸE" panose="020B0900000000000000" pitchFamily="50" charset="-128"/>
                </a:rPr>
                <a:t>クーリング・オフが</a:t>
              </a:r>
            </a:p>
            <a:p>
              <a:pPr algn="ctr">
                <a:lnSpc>
                  <a:spcPts val="2200"/>
                </a:lnSpc>
              </a:pPr>
              <a:r>
                <a:rPr lang="ja-JP" altLang="en-US" sz="1300" dirty="0">
                  <a:latin typeface="HGPｺﾞｼｯｸE" panose="020B0900000000000000" pitchFamily="50" charset="-128"/>
                  <a:ea typeface="HGPｺﾞｼｯｸE" panose="020B0900000000000000" pitchFamily="50" charset="-128"/>
                </a:rPr>
                <a:t>できないの？</a:t>
              </a:r>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400" y="3777293"/>
              <a:ext cx="1671070" cy="141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1899" y="1063466"/>
            <a:ext cx="2151266" cy="2016000"/>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7375" y="3348503"/>
            <a:ext cx="1837731" cy="2268000"/>
          </a:xfrm>
          <a:prstGeom prst="rect">
            <a:avLst/>
          </a:prstGeom>
        </p:spPr>
      </p:pic>
      <p:sp>
        <p:nvSpPr>
          <p:cNvPr id="10" name="テキスト ボックス 9"/>
          <p:cNvSpPr txBox="1"/>
          <p:nvPr/>
        </p:nvSpPr>
        <p:spPr>
          <a:xfrm>
            <a:off x="3203848" y="2275418"/>
            <a:ext cx="3240360" cy="759182"/>
          </a:xfrm>
          <a:prstGeom prst="rect">
            <a:avLst/>
          </a:prstGeom>
          <a:noFill/>
        </p:spPr>
        <p:txBody>
          <a:bodyPr wrap="square" rtlCol="0">
            <a:spAutoFit/>
          </a:bodyPr>
          <a:lstStyle/>
          <a:p>
            <a:pPr>
              <a:lnSpc>
                <a:spcPts val="2600"/>
              </a:lnSpc>
            </a:pPr>
            <a:r>
              <a:rPr lang="ja-JP" altLang="en-US" sz="1700" dirty="0">
                <a:latin typeface="HGPｺﾞｼｯｸE" panose="020B0900000000000000" pitchFamily="50" charset="-128"/>
                <a:ea typeface="HGPｺﾞｼｯｸE" panose="020B0900000000000000" pitchFamily="50" charset="-128"/>
              </a:rPr>
              <a:t>カタログやネットの</a:t>
            </a:r>
          </a:p>
          <a:p>
            <a:pPr>
              <a:lnSpc>
                <a:spcPts val="2600"/>
              </a:lnSpc>
            </a:pPr>
            <a:r>
              <a:rPr lang="ja-JP" altLang="en-US" sz="1700" dirty="0">
                <a:latin typeface="HGPｺﾞｼｯｸE" panose="020B0900000000000000" pitchFamily="50" charset="-128"/>
                <a:ea typeface="HGPｺﾞｼｯｸE" panose="020B0900000000000000" pitchFamily="50" charset="-128"/>
              </a:rPr>
              <a:t>画面を見て申込む通信販売は、</a:t>
            </a:r>
          </a:p>
        </p:txBody>
      </p:sp>
      <p:sp>
        <p:nvSpPr>
          <p:cNvPr id="11" name="テキスト ボックス 10"/>
          <p:cNvSpPr txBox="1"/>
          <p:nvPr/>
        </p:nvSpPr>
        <p:spPr>
          <a:xfrm>
            <a:off x="3203848" y="3172420"/>
            <a:ext cx="3240360" cy="1092607"/>
          </a:xfrm>
          <a:prstGeom prst="rect">
            <a:avLst/>
          </a:prstGeom>
          <a:noFill/>
        </p:spPr>
        <p:txBody>
          <a:bodyPr wrap="square" rtlCol="0">
            <a:spAutoFit/>
          </a:bodyPr>
          <a:lstStyle/>
          <a:p>
            <a:pPr>
              <a:lnSpc>
                <a:spcPts val="2600"/>
              </a:lnSpc>
            </a:pPr>
            <a:r>
              <a:rPr lang="ja-JP" altLang="en-US" sz="1700" dirty="0">
                <a:latin typeface="HGPｺﾞｼｯｸE" panose="020B0900000000000000" pitchFamily="50" charset="-128"/>
                <a:ea typeface="HGPｺﾞｼｯｸE" panose="020B0900000000000000" pitchFamily="50" charset="-128"/>
              </a:rPr>
              <a:t>じっくり考えてから</a:t>
            </a:r>
          </a:p>
          <a:p>
            <a:pPr>
              <a:lnSpc>
                <a:spcPts val="2600"/>
              </a:lnSpc>
            </a:pPr>
            <a:r>
              <a:rPr lang="ja-JP" altLang="en-US" sz="1700" dirty="0">
                <a:latin typeface="HGPｺﾞｼｯｸE" panose="020B0900000000000000" pitchFamily="50" charset="-128"/>
                <a:ea typeface="HGPｺﾞｼｯｸE" panose="020B0900000000000000" pitchFamily="50" charset="-128"/>
              </a:rPr>
              <a:t>契約をするかどうか</a:t>
            </a:r>
          </a:p>
          <a:p>
            <a:pPr>
              <a:lnSpc>
                <a:spcPts val="2600"/>
              </a:lnSpc>
            </a:pPr>
            <a:r>
              <a:rPr lang="ja-JP" altLang="en-US" sz="1700" dirty="0">
                <a:latin typeface="HGPｺﾞｼｯｸE" panose="020B0900000000000000" pitchFamily="50" charset="-128"/>
                <a:ea typeface="HGPｺﾞｼｯｸE" panose="020B0900000000000000" pitchFamily="50" charset="-128"/>
              </a:rPr>
              <a:t>決めることができるので</a:t>
            </a:r>
          </a:p>
        </p:txBody>
      </p:sp>
    </p:spTree>
    <p:custDataLst>
      <p:tags r:id="rId1"/>
    </p:custDataLst>
    <p:extLst>
      <p:ext uri="{BB962C8B-B14F-4D97-AF65-F5344CB8AC3E}">
        <p14:creationId xmlns:p14="http://schemas.microsoft.com/office/powerpoint/2010/main" val="81665692"/>
      </p:ext>
    </p:extLst>
  </p:cSld>
  <p:clrMapOvr>
    <a:masterClrMapping/>
  </p:clrMapOvr>
  <mc:AlternateContent xmlns:mc="http://schemas.openxmlformats.org/markup-compatibility/2006" xmlns:p14="http://schemas.microsoft.com/office/powerpoint/2010/main">
    <mc:Choice Requires="p14">
      <p:transition spd="slow" p14:dur="2000" advTm="29994"/>
    </mc:Choice>
    <mc:Fallback xmlns="">
      <p:transition spd="slow" advTm="29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10" grpId="0"/>
      <p:bldP spid="11" grpId="0"/>
    </p:bldLst>
  </p:timing>
  <p:extLst>
    <p:ext uri="{E180D4A7-C9FB-4DFB-919C-405C955672EB}">
      <p14:showEvtLst xmlns:p14="http://schemas.microsoft.com/office/powerpoint/2010/main">
        <p14:playEvt time="1354" objId="8"/>
        <p14:stopEvt time="9939" objId="8"/>
        <p14:playEvt time="10826" objId="9"/>
        <p14:stopEvt time="26632" objId="9"/>
      </p14:showEvtLst>
    </p:ext>
  </p:extLs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025080"/>
            <a:ext cx="7475485" cy="2124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833" y="414834"/>
            <a:ext cx="1275782" cy="468000"/>
          </a:xfrm>
          <a:prstGeom prst="rect">
            <a:avLst/>
          </a:prstGeom>
        </p:spPr>
      </p:pic>
      <p:sp>
        <p:nvSpPr>
          <p:cNvPr id="6" name="タイトル 5"/>
          <p:cNvSpPr>
            <a:spLocks noGrp="1"/>
          </p:cNvSpPr>
          <p:nvPr>
            <p:ph type="ctrTitle"/>
          </p:nvPr>
        </p:nvSpPr>
        <p:spPr>
          <a:xfrm>
            <a:off x="1979712" y="2778497"/>
            <a:ext cx="5614392" cy="1082551"/>
          </a:xfrm>
        </p:spPr>
        <p:txBody>
          <a:bodyPr>
            <a:noAutofit/>
          </a:bodyPr>
          <a:lstStyle/>
          <a:p>
            <a: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契約とは？</a:t>
            </a:r>
            <a:b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br>
            <a:endParaRPr kumimoji="1"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8794" y="3157908"/>
            <a:ext cx="2623080" cy="2916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138240642"/>
      </p:ext>
    </p:extLst>
  </p:cSld>
  <p:clrMapOvr>
    <a:masterClrMapping/>
  </p:clrMapOvr>
  <mc:AlternateContent xmlns:mc="http://schemas.openxmlformats.org/markup-compatibility/2006" xmlns:p14="http://schemas.microsoft.com/office/powerpoint/2010/main">
    <mc:Choice Requires="p14">
      <p:transition spd="slow" p14:dur="2000" advTm="7272"/>
    </mc:Choice>
    <mc:Fallback xmlns="">
      <p:transition spd="slow" advTm="7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E180D4A7-C9FB-4DFB-919C-405C955672EB}">
      <p14:showEvtLst xmlns:p14="http://schemas.microsoft.com/office/powerpoint/2010/main">
        <p14:playEvt time="1211" objId="2"/>
        <p14:pauseEvt time="7272" objId="2"/>
        <p14:stopEvt time="7272"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257" y="2031405"/>
            <a:ext cx="7475485" cy="2124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833" y="414834"/>
            <a:ext cx="1275782" cy="468000"/>
          </a:xfrm>
          <a:prstGeom prst="rect">
            <a:avLst/>
          </a:prstGeom>
        </p:spPr>
      </p:pic>
      <p:sp>
        <p:nvSpPr>
          <p:cNvPr id="6" name="タイトル 5"/>
          <p:cNvSpPr>
            <a:spLocks noGrp="1"/>
          </p:cNvSpPr>
          <p:nvPr>
            <p:ph type="ctrTitle"/>
          </p:nvPr>
        </p:nvSpPr>
        <p:spPr>
          <a:xfrm>
            <a:off x="3419872" y="2492896"/>
            <a:ext cx="4320480" cy="1082551"/>
          </a:xfrm>
        </p:spPr>
        <p:txBody>
          <a:bodyPr>
            <a:noAutofit/>
          </a:bodyPr>
          <a:lstStyle/>
          <a:p>
            <a:pPr algn="l"/>
            <a: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どこに相談したらよいの？</a:t>
            </a: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6662" y="3212976"/>
            <a:ext cx="2623080" cy="2916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1443420"/>
      </p:ext>
    </p:extLst>
  </p:cSld>
  <p:clrMapOvr>
    <a:masterClrMapping/>
  </p:clrMapOvr>
  <mc:AlternateContent xmlns:mc="http://schemas.openxmlformats.org/markup-compatibility/2006" xmlns:p14="http://schemas.microsoft.com/office/powerpoint/2010/main">
    <mc:Choice Requires="p14">
      <p:transition spd="slow" p14:dur="2000" advTm="8469"/>
    </mc:Choice>
    <mc:Fallback xmlns="">
      <p:transition spd="slow" advTm="84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E180D4A7-C9FB-4DFB-919C-405C955672EB}">
      <p14:showEvtLst xmlns:p14="http://schemas.microsoft.com/office/powerpoint/2010/main">
        <p14:playEvt time="2183" objId="7"/>
        <p14:stopEvt time="6184" objId="7"/>
      </p14:showEvtLst>
    </p:ext>
  </p:extLs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正方形/長方形 12"/>
          <p:cNvSpPr/>
          <p:nvPr/>
        </p:nvSpPr>
        <p:spPr>
          <a:xfrm>
            <a:off x="4355976" y="2917822"/>
            <a:ext cx="3960440" cy="218266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7" name="角丸四角形 6"/>
          <p:cNvSpPr/>
          <p:nvPr/>
        </p:nvSpPr>
        <p:spPr>
          <a:xfrm>
            <a:off x="553292" y="620688"/>
            <a:ext cx="8091911" cy="5452830"/>
          </a:xfrm>
          <a:prstGeom prst="roundRect">
            <a:avLst>
              <a:gd name="adj" fmla="val 3604"/>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83" y="332928"/>
            <a:ext cx="2030590" cy="2232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8" name="テキスト ボックス 17"/>
          <p:cNvSpPr txBox="1"/>
          <p:nvPr/>
        </p:nvSpPr>
        <p:spPr>
          <a:xfrm>
            <a:off x="899592" y="2600174"/>
            <a:ext cx="3144346" cy="1887696"/>
          </a:xfrm>
          <a:prstGeom prst="rect">
            <a:avLst/>
          </a:prstGeom>
          <a:noFill/>
        </p:spPr>
        <p:txBody>
          <a:bodyPr wrap="square" rtlCol="0">
            <a:spAutoFit/>
          </a:bodyPr>
          <a:lstStyle/>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商品の購入やサービスの利用に関する契約トラブルや、</a:t>
            </a:r>
          </a:p>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モバイルバッテリーが発火した</a:t>
            </a:r>
          </a:p>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など製品トラブルに遭ったら、</a:t>
            </a:r>
          </a:p>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どこに相談したらよいの？</a:t>
            </a:r>
          </a:p>
        </p:txBody>
      </p:sp>
      <p:sp>
        <p:nvSpPr>
          <p:cNvPr id="5" name="正方形/長方形 4"/>
          <p:cNvSpPr/>
          <p:nvPr/>
        </p:nvSpPr>
        <p:spPr>
          <a:xfrm>
            <a:off x="553292" y="818709"/>
            <a:ext cx="1542410" cy="954107"/>
          </a:xfrm>
          <a:prstGeom prst="rect">
            <a:avLst/>
          </a:prstGeom>
        </p:spPr>
        <p:txBody>
          <a:bodyPr wrap="none">
            <a:spAutoFit/>
          </a:bodyPr>
          <a:lstStyle/>
          <a:p>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こんな時、</a:t>
            </a:r>
          </a:p>
          <a:p>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どうする？</a:t>
            </a:r>
          </a:p>
        </p:txBody>
      </p:sp>
      <p:sp>
        <p:nvSpPr>
          <p:cNvPr id="9" name="正方形/長方形 8"/>
          <p:cNvSpPr/>
          <p:nvPr/>
        </p:nvSpPr>
        <p:spPr>
          <a:xfrm>
            <a:off x="4644008" y="3140968"/>
            <a:ext cx="3744416" cy="1759456"/>
          </a:xfrm>
          <a:prstGeom prst="rect">
            <a:avLst/>
          </a:prstGeom>
        </p:spPr>
        <p:txBody>
          <a:bodyPr wrap="square">
            <a:spAutoFit/>
          </a:bodyPr>
          <a:lstStyle/>
          <a:p>
            <a:pPr>
              <a:lnSpc>
                <a:spcPts val="2600"/>
              </a:lnSpc>
            </a:pPr>
            <a:r>
              <a:rPr lang="ja-JP" altLang="en-US" sz="2000" dirty="0">
                <a:solidFill>
                  <a:srgbClr val="FF0000"/>
                </a:solidFill>
                <a:latin typeface="HGPｺﾞｼｯｸE" panose="020B0900000000000000" pitchFamily="50" charset="-128"/>
                <a:ea typeface="HGPｺﾞｼｯｸE" panose="020B0900000000000000" pitchFamily="50" charset="-128"/>
              </a:rPr>
              <a:t>消費生活センター </a:t>
            </a:r>
            <a:r>
              <a:rPr lang="ja-JP" altLang="en-US" sz="1600" dirty="0">
                <a:solidFill>
                  <a:schemeClr val="bg1"/>
                </a:solidFill>
                <a:latin typeface="HGPｺﾞｼｯｸE" panose="020B0900000000000000" pitchFamily="50" charset="-128"/>
                <a:ea typeface="HGPｺﾞｼｯｸE" panose="020B0900000000000000" pitchFamily="50" charset="-128"/>
              </a:rPr>
              <a:t>に</a:t>
            </a:r>
          </a:p>
          <a:p>
            <a:pPr>
              <a:lnSpc>
                <a:spcPts val="2600"/>
              </a:lnSpc>
            </a:pPr>
            <a:r>
              <a:rPr lang="ja-JP" altLang="en-US" sz="1600" dirty="0">
                <a:solidFill>
                  <a:schemeClr val="bg1"/>
                </a:solidFill>
                <a:latin typeface="HGPｺﾞｼｯｸE" panose="020B0900000000000000" pitchFamily="50" charset="-128"/>
                <a:ea typeface="HGPｺﾞｼｯｸE" panose="020B0900000000000000" pitchFamily="50" charset="-128"/>
              </a:rPr>
              <a:t>相談しましょう。</a:t>
            </a:r>
          </a:p>
          <a:p>
            <a:pPr>
              <a:lnSpc>
                <a:spcPts val="2600"/>
              </a:lnSpc>
            </a:pPr>
            <a:r>
              <a:rPr lang="ja-JP" altLang="en-US" sz="1600" dirty="0">
                <a:solidFill>
                  <a:schemeClr val="bg1"/>
                </a:solidFill>
                <a:latin typeface="HGPｺﾞｼｯｸE" panose="020B0900000000000000" pitchFamily="50" charset="-128"/>
                <a:ea typeface="HGPｺﾞｼｯｸE" panose="020B0900000000000000" pitchFamily="50" charset="-128"/>
              </a:rPr>
              <a:t>全国の都道府県や市区町村にあり、</a:t>
            </a:r>
          </a:p>
          <a:p>
            <a:pPr>
              <a:lnSpc>
                <a:spcPts val="2600"/>
              </a:lnSpc>
            </a:pPr>
            <a:r>
              <a:rPr lang="ja-JP" altLang="en-US" sz="1600" dirty="0">
                <a:solidFill>
                  <a:schemeClr val="bg1"/>
                </a:solidFill>
                <a:latin typeface="HGPｺﾞｼｯｸE" panose="020B0900000000000000" pitchFamily="50" charset="-128"/>
                <a:ea typeface="HGPｺﾞｼｯｸE" panose="020B0900000000000000" pitchFamily="50" charset="-128"/>
              </a:rPr>
              <a:t>地方公共団体が</a:t>
            </a:r>
          </a:p>
          <a:p>
            <a:pPr>
              <a:lnSpc>
                <a:spcPts val="2600"/>
              </a:lnSpc>
            </a:pPr>
            <a:r>
              <a:rPr lang="ja-JP" altLang="en-US" sz="1600" dirty="0">
                <a:solidFill>
                  <a:schemeClr val="bg1"/>
                </a:solidFill>
                <a:latin typeface="HGPｺﾞｼｯｸE" panose="020B0900000000000000" pitchFamily="50" charset="-128"/>
                <a:ea typeface="HGPｺﾞｼｯｸE" panose="020B0900000000000000" pitchFamily="50" charset="-128"/>
              </a:rPr>
              <a:t>設置しています。</a:t>
            </a:r>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987" y="1449875"/>
            <a:ext cx="1582135" cy="1152000"/>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7247" y="1125875"/>
            <a:ext cx="1516649" cy="1476000"/>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9440" y="4218488"/>
            <a:ext cx="1509573" cy="1764000"/>
          </a:xfrm>
          <a:prstGeom prst="rect">
            <a:avLst/>
          </a:prstGeom>
        </p:spPr>
      </p:pic>
    </p:spTree>
    <p:custDataLst>
      <p:tags r:id="rId1"/>
    </p:custDataLst>
    <p:extLst>
      <p:ext uri="{BB962C8B-B14F-4D97-AF65-F5344CB8AC3E}">
        <p14:creationId xmlns:p14="http://schemas.microsoft.com/office/powerpoint/2010/main" val="1232822475"/>
      </p:ext>
    </p:extLst>
  </p:cSld>
  <p:clrMapOvr>
    <a:masterClrMapping/>
  </p:clrMapOvr>
  <mc:AlternateContent xmlns:mc="http://schemas.openxmlformats.org/markup-compatibility/2006" xmlns:p14="http://schemas.microsoft.com/office/powerpoint/2010/main">
    <mc:Choice Requires="p14">
      <p:transition spd="slow" p14:dur="2000" advTm="33767"/>
    </mc:Choice>
    <mc:Fallback xmlns="">
      <p:transition spd="slow" advTm="337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9" grpId="0"/>
    </p:bldLst>
  </p:timing>
  <p:extLst>
    <p:ext uri="{E180D4A7-C9FB-4DFB-919C-405C955672EB}">
      <p14:showEvtLst xmlns:p14="http://schemas.microsoft.com/office/powerpoint/2010/main">
        <p14:playEvt time="0" objId="3"/>
        <p14:stopEvt time="4702" objId="3"/>
        <p14:playEvt time="4906" objId="6"/>
        <p14:stopEvt time="18769" objId="6"/>
        <p14:playEvt time="19299" objId="8"/>
        <p14:stopEvt time="31480" objId="8"/>
      </p14:showEvtLst>
    </p:ext>
  </p:extLs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角丸四角形 6"/>
          <p:cNvSpPr/>
          <p:nvPr/>
        </p:nvSpPr>
        <p:spPr>
          <a:xfrm>
            <a:off x="553292" y="620688"/>
            <a:ext cx="8091911" cy="5452830"/>
          </a:xfrm>
          <a:prstGeom prst="roundRect">
            <a:avLst>
              <a:gd name="adj" fmla="val 3604"/>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83" y="332928"/>
            <a:ext cx="2030590" cy="2232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8" name="テキスト ボックス 17"/>
          <p:cNvSpPr txBox="1"/>
          <p:nvPr/>
        </p:nvSpPr>
        <p:spPr>
          <a:xfrm>
            <a:off x="899592" y="2600174"/>
            <a:ext cx="2880320" cy="1246495"/>
          </a:xfrm>
          <a:prstGeom prst="rect">
            <a:avLst/>
          </a:prstGeom>
          <a:noFill/>
        </p:spPr>
        <p:txBody>
          <a:bodyPr wrap="square" rtlCol="0">
            <a:spAutoFit/>
          </a:bodyPr>
          <a:lstStyle/>
          <a:p>
            <a:pPr>
              <a:lnSpc>
                <a:spcPts val="3000"/>
              </a:lnSpc>
            </a:pPr>
            <a:r>
              <a:rPr lang="ja-JP" altLang="en-US" sz="1600" dirty="0">
                <a:solidFill>
                  <a:srgbClr val="996633"/>
                </a:solidFill>
                <a:latin typeface="HGPｺﾞｼｯｸE" panose="020B0900000000000000" pitchFamily="50" charset="-128"/>
                <a:ea typeface="HGPｺﾞｼｯｸE" panose="020B0900000000000000" pitchFamily="50" charset="-128"/>
              </a:rPr>
              <a:t>消費生活センターに</a:t>
            </a:r>
          </a:p>
          <a:p>
            <a:pPr>
              <a:lnSpc>
                <a:spcPts val="3000"/>
              </a:lnSpc>
            </a:pPr>
            <a:r>
              <a:rPr lang="ja-JP" altLang="en-US" sz="1600" dirty="0">
                <a:solidFill>
                  <a:srgbClr val="996633"/>
                </a:solidFill>
                <a:latin typeface="HGPｺﾞｼｯｸE" panose="020B0900000000000000" pitchFamily="50" charset="-128"/>
                <a:ea typeface="HGPｺﾞｼｯｸE" panose="020B0900000000000000" pitchFamily="50" charset="-128"/>
              </a:rPr>
              <a:t>相談したら</a:t>
            </a:r>
          </a:p>
          <a:p>
            <a:pPr>
              <a:lnSpc>
                <a:spcPts val="3000"/>
              </a:lnSpc>
            </a:pPr>
            <a:r>
              <a:rPr lang="ja-JP" altLang="en-US" sz="1600" dirty="0">
                <a:solidFill>
                  <a:srgbClr val="996633"/>
                </a:solidFill>
                <a:latin typeface="HGPｺﾞｼｯｸE" panose="020B0900000000000000" pitchFamily="50" charset="-128"/>
                <a:ea typeface="HGPｺﾞｼｯｸE" panose="020B0900000000000000" pitchFamily="50" charset="-128"/>
              </a:rPr>
              <a:t>どんな対応をしてくれるの？</a:t>
            </a:r>
          </a:p>
        </p:txBody>
      </p:sp>
      <p:sp>
        <p:nvSpPr>
          <p:cNvPr id="5" name="正方形/長方形 4"/>
          <p:cNvSpPr/>
          <p:nvPr/>
        </p:nvSpPr>
        <p:spPr>
          <a:xfrm>
            <a:off x="553292" y="818709"/>
            <a:ext cx="1542410" cy="954107"/>
          </a:xfrm>
          <a:prstGeom prst="rect">
            <a:avLst/>
          </a:prstGeom>
        </p:spPr>
        <p:txBody>
          <a:bodyPr wrap="none">
            <a:spAutoFit/>
          </a:bodyPr>
          <a:lstStyle/>
          <a:p>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こんな時、</a:t>
            </a:r>
          </a:p>
          <a:p>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どうする？</a:t>
            </a: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432550"/>
            <a:ext cx="1707427" cy="2988000"/>
          </a:xfrm>
          <a:prstGeom prst="rect">
            <a:avLst/>
          </a:prstGeom>
        </p:spPr>
      </p:pic>
      <p:sp>
        <p:nvSpPr>
          <p:cNvPr id="14" name="正方形/長方形 13"/>
          <p:cNvSpPr/>
          <p:nvPr/>
        </p:nvSpPr>
        <p:spPr>
          <a:xfrm>
            <a:off x="4067944" y="3253720"/>
            <a:ext cx="4104456" cy="1759456"/>
          </a:xfrm>
          <a:prstGeom prst="rect">
            <a:avLst/>
          </a:prstGeom>
        </p:spPr>
        <p:txBody>
          <a:bodyPr wrap="square">
            <a:spAutoFit/>
          </a:bodyPr>
          <a:lstStyle/>
          <a:p>
            <a:pPr>
              <a:lnSpc>
                <a:spcPts val="2600"/>
              </a:lnSpc>
            </a:pPr>
            <a:r>
              <a:rPr lang="ja-JP" altLang="en-US" sz="1600" dirty="0">
                <a:latin typeface="HGPｺﾞｼｯｸE" panose="020B0900000000000000" pitchFamily="50" charset="-128"/>
                <a:ea typeface="HGPｺﾞｼｯｸE" panose="020B0900000000000000" pitchFamily="50" charset="-128"/>
              </a:rPr>
              <a:t>消費生活センターに相談することによって、</a:t>
            </a:r>
          </a:p>
          <a:p>
            <a:pPr>
              <a:lnSpc>
                <a:spcPts val="2600"/>
              </a:lnSpc>
            </a:pPr>
            <a:r>
              <a:rPr lang="ja-JP" altLang="en-US" sz="1600" dirty="0">
                <a:latin typeface="HGPｺﾞｼｯｸE" panose="020B0900000000000000" pitchFamily="50" charset="-128"/>
                <a:ea typeface="HGPｺﾞｼｯｸE" panose="020B0900000000000000" pitchFamily="50" charset="-128"/>
              </a:rPr>
              <a:t>事業者の姿勢が変わったり、</a:t>
            </a:r>
          </a:p>
          <a:p>
            <a:pPr>
              <a:lnSpc>
                <a:spcPts val="2600"/>
              </a:lnSpc>
            </a:pPr>
            <a:r>
              <a:rPr lang="ja-JP" altLang="en-US" sz="1600" dirty="0">
                <a:latin typeface="HGPｺﾞｼｯｸE" panose="020B0900000000000000" pitchFamily="50" charset="-128"/>
                <a:ea typeface="HGPｺﾞｼｯｸE" panose="020B0900000000000000" pitchFamily="50" charset="-128"/>
              </a:rPr>
              <a:t>製品が改良されたり、</a:t>
            </a:r>
          </a:p>
          <a:p>
            <a:pPr>
              <a:lnSpc>
                <a:spcPts val="2600"/>
              </a:lnSpc>
            </a:pPr>
            <a:r>
              <a:rPr lang="ja-JP" altLang="en-US" sz="1600" dirty="0">
                <a:latin typeface="HGPｺﾞｼｯｸE" panose="020B0900000000000000" pitchFamily="50" charset="-128"/>
                <a:ea typeface="HGPｺﾞｼｯｸE" panose="020B0900000000000000" pitchFamily="50" charset="-128"/>
              </a:rPr>
              <a:t>法律改正にも</a:t>
            </a:r>
          </a:p>
          <a:p>
            <a:pPr>
              <a:lnSpc>
                <a:spcPts val="2600"/>
              </a:lnSpc>
            </a:pPr>
            <a:r>
              <a:rPr lang="ja-JP" altLang="en-US" sz="1600" dirty="0">
                <a:latin typeface="HGPｺﾞｼｯｸE" panose="020B0900000000000000" pitchFamily="50" charset="-128"/>
                <a:ea typeface="HGPｺﾞｼｯｸE" panose="020B0900000000000000" pitchFamily="50" charset="-128"/>
              </a:rPr>
              <a:t>つながったりします。</a:t>
            </a:r>
          </a:p>
        </p:txBody>
      </p:sp>
      <p:sp>
        <p:nvSpPr>
          <p:cNvPr id="9" name="正方形/長方形 8"/>
          <p:cNvSpPr/>
          <p:nvPr/>
        </p:nvSpPr>
        <p:spPr>
          <a:xfrm>
            <a:off x="4067944" y="980728"/>
            <a:ext cx="3456384" cy="2092881"/>
          </a:xfrm>
          <a:prstGeom prst="rect">
            <a:avLst/>
          </a:prstGeom>
        </p:spPr>
        <p:txBody>
          <a:bodyPr wrap="square">
            <a:spAutoFit/>
          </a:bodyPr>
          <a:lstStyle/>
          <a:p>
            <a:pPr>
              <a:lnSpc>
                <a:spcPts val="2600"/>
              </a:lnSpc>
            </a:pPr>
            <a:r>
              <a:rPr lang="ja-JP" altLang="en-US" sz="1600" dirty="0">
                <a:latin typeface="HGPｺﾞｼｯｸE" panose="020B0900000000000000" pitchFamily="50" charset="-128"/>
                <a:ea typeface="HGPｺﾞｼｯｸE" panose="020B0900000000000000" pitchFamily="50" charset="-128"/>
              </a:rPr>
              <a:t>消費者関連の法律に基づき</a:t>
            </a:r>
          </a:p>
          <a:p>
            <a:pPr>
              <a:lnSpc>
                <a:spcPts val="2600"/>
              </a:lnSpc>
            </a:pPr>
            <a:r>
              <a:rPr lang="ja-JP" altLang="en-US" sz="1600" dirty="0">
                <a:latin typeface="HGPｺﾞｼｯｸE" panose="020B0900000000000000" pitchFamily="50" charset="-128"/>
                <a:ea typeface="HGPｺﾞｼｯｸE" panose="020B0900000000000000" pitchFamily="50" charset="-128"/>
              </a:rPr>
              <a:t>解決のためのアドバイスを</a:t>
            </a:r>
          </a:p>
          <a:p>
            <a:pPr>
              <a:lnSpc>
                <a:spcPts val="2600"/>
              </a:lnSpc>
            </a:pPr>
            <a:r>
              <a:rPr lang="ja-JP" altLang="en-US" sz="1600" dirty="0">
                <a:latin typeface="HGPｺﾞｼｯｸE" panose="020B0900000000000000" pitchFamily="50" charset="-128"/>
                <a:ea typeface="HGPｺﾞｼｯｸE" panose="020B0900000000000000" pitchFamily="50" charset="-128"/>
              </a:rPr>
              <a:t>したり、必要に応じて</a:t>
            </a:r>
          </a:p>
          <a:p>
            <a:pPr>
              <a:lnSpc>
                <a:spcPts val="2600"/>
              </a:lnSpc>
            </a:pPr>
            <a:r>
              <a:rPr lang="ja-JP" altLang="en-US" sz="1600" dirty="0">
                <a:latin typeface="HGPｺﾞｼｯｸE" panose="020B0900000000000000" pitchFamily="50" charset="-128"/>
                <a:ea typeface="HGPｺﾞｼｯｸE" panose="020B0900000000000000" pitchFamily="50" charset="-128"/>
              </a:rPr>
              <a:t>事業者との間に入って</a:t>
            </a:r>
          </a:p>
          <a:p>
            <a:pPr>
              <a:lnSpc>
                <a:spcPts val="2600"/>
              </a:lnSpc>
            </a:pPr>
            <a:r>
              <a:rPr lang="ja-JP" altLang="en-US" sz="1600" dirty="0">
                <a:latin typeface="HGPｺﾞｼｯｸE" panose="020B0900000000000000" pitchFamily="50" charset="-128"/>
                <a:ea typeface="HGPｺﾞｼｯｸE" panose="020B0900000000000000" pitchFamily="50" charset="-128"/>
              </a:rPr>
              <a:t>解決のための交渉の</a:t>
            </a:r>
          </a:p>
          <a:p>
            <a:pPr>
              <a:lnSpc>
                <a:spcPts val="2600"/>
              </a:lnSpc>
            </a:pPr>
            <a:r>
              <a:rPr lang="ja-JP" altLang="en-US" sz="1600" dirty="0">
                <a:latin typeface="HGPｺﾞｼｯｸE" panose="020B0900000000000000" pitchFamily="50" charset="-128"/>
                <a:ea typeface="HGPｺﾞｼｯｸE" panose="020B0900000000000000" pitchFamily="50" charset="-128"/>
              </a:rPr>
              <a:t>お手伝いをしたりします。</a:t>
            </a:r>
          </a:p>
        </p:txBody>
      </p:sp>
      <p:grpSp>
        <p:nvGrpSpPr>
          <p:cNvPr id="10" name="グループ化 9"/>
          <p:cNvGrpSpPr/>
          <p:nvPr/>
        </p:nvGrpSpPr>
        <p:grpSpPr>
          <a:xfrm>
            <a:off x="6120172" y="3933056"/>
            <a:ext cx="2525031" cy="1837439"/>
            <a:chOff x="6120172" y="3933056"/>
            <a:chExt cx="2525031" cy="1837439"/>
          </a:xfrm>
        </p:grpSpPr>
        <p:sp>
          <p:nvSpPr>
            <p:cNvPr id="11" name="円/楕円 10"/>
            <p:cNvSpPr/>
            <p:nvPr/>
          </p:nvSpPr>
          <p:spPr>
            <a:xfrm>
              <a:off x="6120172" y="3933056"/>
              <a:ext cx="1620180" cy="158417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0781" y="4474495"/>
              <a:ext cx="1324422" cy="1296000"/>
            </a:xfrm>
            <a:prstGeom prst="rect">
              <a:avLst/>
            </a:prstGeom>
          </p:spPr>
        </p:pic>
        <p:sp>
          <p:nvSpPr>
            <p:cNvPr id="6" name="テキスト ボックス 5"/>
            <p:cNvSpPr txBox="1"/>
            <p:nvPr/>
          </p:nvSpPr>
          <p:spPr>
            <a:xfrm>
              <a:off x="6326808" y="4282230"/>
              <a:ext cx="1656184" cy="938719"/>
            </a:xfrm>
            <a:prstGeom prst="rect">
              <a:avLst/>
            </a:prstGeom>
            <a:noFill/>
          </p:spPr>
          <p:txBody>
            <a:bodyPr wrap="square" rtlCol="0">
              <a:spAutoFit/>
            </a:bodyPr>
            <a:lstStyle/>
            <a:p>
              <a:pPr>
                <a:lnSpc>
                  <a:spcPts val="2200"/>
                </a:lnSpc>
              </a:pPr>
              <a:r>
                <a:rPr kumimoji="1" lang="ja-JP" altLang="en-US" sz="1300" dirty="0">
                  <a:latin typeface="HGPｺﾞｼｯｸE" panose="020B0900000000000000" pitchFamily="50" charset="-128"/>
                  <a:ea typeface="HGPｺﾞｼｯｸE" panose="020B0900000000000000" pitchFamily="50" charset="-128"/>
                </a:rPr>
                <a:t>みんなの声が</a:t>
              </a:r>
            </a:p>
            <a:p>
              <a:pPr>
                <a:lnSpc>
                  <a:spcPts val="2200"/>
                </a:lnSpc>
              </a:pPr>
              <a:r>
                <a:rPr lang="ja-JP" altLang="en-US" sz="1300" dirty="0">
                  <a:latin typeface="HGPｺﾞｼｯｸE" panose="020B0900000000000000" pitchFamily="50" charset="-128"/>
                  <a:ea typeface="HGPｺﾞｼｯｸE" panose="020B0900000000000000" pitchFamily="50" charset="-128"/>
                </a:rPr>
                <a:t>社会を良く</a:t>
              </a:r>
            </a:p>
            <a:p>
              <a:pPr>
                <a:lnSpc>
                  <a:spcPts val="2200"/>
                </a:lnSpc>
              </a:pPr>
              <a:r>
                <a:rPr lang="ja-JP" altLang="en-US" sz="1300" dirty="0">
                  <a:latin typeface="HGPｺﾞｼｯｸE" panose="020B0900000000000000" pitchFamily="50" charset="-128"/>
                  <a:ea typeface="HGPｺﾞｼｯｸE" panose="020B0900000000000000" pitchFamily="50" charset="-128"/>
                </a:rPr>
                <a:t>するんだね。</a:t>
              </a:r>
              <a:endParaRPr kumimoji="1" lang="ja-JP" altLang="en-US" sz="1300" dirty="0">
                <a:latin typeface="HGPｺﾞｼｯｸE" panose="020B0900000000000000" pitchFamily="50" charset="-128"/>
                <a:ea typeface="HGPｺﾞｼｯｸE" panose="020B0900000000000000" pitchFamily="50" charset="-128"/>
              </a:endParaRPr>
            </a:p>
          </p:txBody>
        </p:sp>
      </p:grpSp>
    </p:spTree>
    <p:custDataLst>
      <p:tags r:id="rId1"/>
    </p:custDataLst>
    <p:extLst>
      <p:ext uri="{BB962C8B-B14F-4D97-AF65-F5344CB8AC3E}">
        <p14:creationId xmlns:p14="http://schemas.microsoft.com/office/powerpoint/2010/main" val="3606591114"/>
      </p:ext>
    </p:extLst>
  </p:cSld>
  <p:clrMapOvr>
    <a:masterClrMapping/>
  </p:clrMapOvr>
  <mc:AlternateContent xmlns:mc="http://schemas.openxmlformats.org/markup-compatibility/2006" xmlns:p14="http://schemas.microsoft.com/office/powerpoint/2010/main">
    <mc:Choice Requires="p14">
      <p:transition spd="slow" p14:dur="2000" advTm="46562"/>
    </mc:Choice>
    <mc:Fallback xmlns="">
      <p:transition spd="slow" advTm="465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9" grpId="0"/>
    </p:bldLst>
  </p:timing>
  <p:extLst>
    <p:ext uri="{E180D4A7-C9FB-4DFB-919C-405C955672EB}">
      <p14:showEvtLst xmlns:p14="http://schemas.microsoft.com/office/powerpoint/2010/main">
        <p14:playEvt time="2119" objId="12"/>
        <p14:stopEvt time="9599" objId="12"/>
        <p14:playEvt time="10309" objId="13"/>
        <p14:stopEvt time="25009" objId="13"/>
        <p14:playEvt time="25566" objId="15"/>
        <p14:stopEvt time="38590" objId="15"/>
        <p14:playEvt time="39134" objId="16"/>
        <p14:stopEvt time="42892" objId="16"/>
      </p14:showEvtLst>
    </p:ext>
  </p:extLs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角丸四角形 6"/>
          <p:cNvSpPr/>
          <p:nvPr/>
        </p:nvSpPr>
        <p:spPr>
          <a:xfrm>
            <a:off x="553292" y="620688"/>
            <a:ext cx="8091911" cy="5452830"/>
          </a:xfrm>
          <a:prstGeom prst="roundRect">
            <a:avLst>
              <a:gd name="adj" fmla="val 3604"/>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83" y="332928"/>
            <a:ext cx="2030590" cy="2232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8" name="テキスト ボックス 17"/>
          <p:cNvSpPr txBox="1"/>
          <p:nvPr/>
        </p:nvSpPr>
        <p:spPr>
          <a:xfrm>
            <a:off x="899592" y="2600174"/>
            <a:ext cx="2716240" cy="810478"/>
          </a:xfrm>
          <a:prstGeom prst="rect">
            <a:avLst/>
          </a:prstGeom>
          <a:noFill/>
        </p:spPr>
        <p:txBody>
          <a:bodyPr wrap="square" rtlCol="0">
            <a:spAutoFit/>
          </a:bodyPr>
          <a:lstStyle/>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どのように</a:t>
            </a:r>
          </a:p>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相談したらよいの？</a:t>
            </a:r>
          </a:p>
        </p:txBody>
      </p:sp>
      <p:sp>
        <p:nvSpPr>
          <p:cNvPr id="5" name="正方形/長方形 4"/>
          <p:cNvSpPr/>
          <p:nvPr/>
        </p:nvSpPr>
        <p:spPr>
          <a:xfrm>
            <a:off x="553292" y="818709"/>
            <a:ext cx="1542410" cy="954107"/>
          </a:xfrm>
          <a:prstGeom prst="rect">
            <a:avLst/>
          </a:prstGeom>
        </p:spPr>
        <p:txBody>
          <a:bodyPr wrap="none">
            <a:spAutoFit/>
          </a:bodyPr>
          <a:lstStyle/>
          <a:p>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こんな時、</a:t>
            </a:r>
          </a:p>
          <a:p>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どうする？</a:t>
            </a:r>
          </a:p>
        </p:txBody>
      </p:sp>
      <p:sp>
        <p:nvSpPr>
          <p:cNvPr id="14" name="正方形/長方形 13"/>
          <p:cNvSpPr/>
          <p:nvPr/>
        </p:nvSpPr>
        <p:spPr>
          <a:xfrm>
            <a:off x="4175956" y="3973800"/>
            <a:ext cx="3508898" cy="1759456"/>
          </a:xfrm>
          <a:prstGeom prst="rect">
            <a:avLst/>
          </a:prstGeom>
        </p:spPr>
        <p:txBody>
          <a:bodyPr wrap="square">
            <a:spAutoFit/>
          </a:bodyPr>
          <a:lstStyle/>
          <a:p>
            <a:pPr>
              <a:lnSpc>
                <a:spcPts val="2600"/>
              </a:lnSpc>
            </a:pPr>
            <a:r>
              <a:rPr lang="en-US" altLang="ja-JP" sz="1700" dirty="0">
                <a:latin typeface="HGPｺﾞｼｯｸE" panose="020B0900000000000000" pitchFamily="50" charset="-128"/>
                <a:ea typeface="HGPｺﾞｼｯｸE" panose="020B0900000000000000" pitchFamily="50" charset="-128"/>
              </a:rPr>
              <a:t>188</a:t>
            </a:r>
            <a:r>
              <a:rPr lang="ja-JP" altLang="en-US" sz="1600" dirty="0">
                <a:latin typeface="HGPｺﾞｼｯｸE" panose="020B0900000000000000" pitchFamily="50" charset="-128"/>
                <a:ea typeface="HGPｺﾞｼｯｸE" panose="020B0900000000000000" pitchFamily="50" charset="-128"/>
              </a:rPr>
              <a:t>にかけると</a:t>
            </a:r>
          </a:p>
          <a:p>
            <a:pPr>
              <a:lnSpc>
                <a:spcPts val="2600"/>
              </a:lnSpc>
            </a:pPr>
            <a:r>
              <a:rPr lang="ja-JP" altLang="en-US" sz="1600" dirty="0">
                <a:latin typeface="HGPｺﾞｼｯｸE" panose="020B0900000000000000" pitchFamily="50" charset="-128"/>
                <a:ea typeface="HGPｺﾞｼｯｸE" panose="020B0900000000000000" pitchFamily="50" charset="-128"/>
              </a:rPr>
              <a:t>お住まいの地域の</a:t>
            </a:r>
          </a:p>
          <a:p>
            <a:pPr>
              <a:lnSpc>
                <a:spcPts val="2600"/>
              </a:lnSpc>
            </a:pPr>
            <a:r>
              <a:rPr lang="ja-JP" altLang="en-US" sz="1600" dirty="0">
                <a:latin typeface="HGPｺﾞｼｯｸE" panose="020B0900000000000000" pitchFamily="50" charset="-128"/>
                <a:ea typeface="HGPｺﾞｼｯｸE" panose="020B0900000000000000" pitchFamily="50" charset="-128"/>
              </a:rPr>
              <a:t>消費生活センターなどの</a:t>
            </a:r>
          </a:p>
          <a:p>
            <a:pPr>
              <a:lnSpc>
                <a:spcPts val="2600"/>
              </a:lnSpc>
            </a:pPr>
            <a:r>
              <a:rPr lang="ja-JP" altLang="en-US" sz="1600" dirty="0">
                <a:latin typeface="HGPｺﾞｼｯｸE" panose="020B0900000000000000" pitchFamily="50" charset="-128"/>
                <a:ea typeface="HGPｺﾞｼｯｸE" panose="020B0900000000000000" pitchFamily="50" charset="-128"/>
              </a:rPr>
              <a:t>相談窓口につながります。</a:t>
            </a:r>
          </a:p>
          <a:p>
            <a:pPr>
              <a:lnSpc>
                <a:spcPts val="2600"/>
              </a:lnSpc>
            </a:pPr>
            <a:r>
              <a:rPr lang="ja-JP" altLang="en-US" sz="1600" dirty="0">
                <a:latin typeface="HGPｺﾞｼｯｸE" panose="020B0900000000000000" pitchFamily="50" charset="-128"/>
                <a:ea typeface="HGPｺﾞｼｯｸE" panose="020B0900000000000000" pitchFamily="50" charset="-128"/>
              </a:rPr>
              <a:t>覚えておいてね。</a:t>
            </a:r>
          </a:p>
        </p:txBody>
      </p:sp>
      <p:sp>
        <p:nvSpPr>
          <p:cNvPr id="9" name="正方形/長方形 8"/>
          <p:cNvSpPr/>
          <p:nvPr/>
        </p:nvSpPr>
        <p:spPr>
          <a:xfrm>
            <a:off x="4067944" y="980728"/>
            <a:ext cx="3456384" cy="1759456"/>
          </a:xfrm>
          <a:prstGeom prst="rect">
            <a:avLst/>
          </a:prstGeom>
        </p:spPr>
        <p:txBody>
          <a:bodyPr wrap="square">
            <a:spAutoFit/>
          </a:bodyPr>
          <a:lstStyle/>
          <a:p>
            <a:pPr>
              <a:lnSpc>
                <a:spcPts val="2600"/>
              </a:lnSpc>
            </a:pPr>
            <a:r>
              <a:rPr lang="ja-JP" altLang="en-US" sz="1600" dirty="0">
                <a:latin typeface="HGPｺﾞｼｯｸE" panose="020B0900000000000000" pitchFamily="50" charset="-128"/>
                <a:ea typeface="HGPｺﾞｼｯｸE" panose="020B0900000000000000" pitchFamily="50" charset="-128"/>
              </a:rPr>
              <a:t>まず、消費生活センターに</a:t>
            </a:r>
          </a:p>
          <a:p>
            <a:pPr>
              <a:lnSpc>
                <a:spcPts val="2600"/>
              </a:lnSpc>
            </a:pPr>
            <a:r>
              <a:rPr lang="ja-JP" altLang="en-US" sz="1600" dirty="0">
                <a:latin typeface="HGPｺﾞｼｯｸE" panose="020B0900000000000000" pitchFamily="50" charset="-128"/>
                <a:ea typeface="HGPｺﾞｼｯｸE" panose="020B0900000000000000" pitchFamily="50" charset="-128"/>
              </a:rPr>
              <a:t>電話で相談してみましょう。</a:t>
            </a:r>
          </a:p>
          <a:p>
            <a:pPr>
              <a:lnSpc>
                <a:spcPts val="2600"/>
              </a:lnSpc>
            </a:pPr>
            <a:r>
              <a:rPr lang="ja-JP" altLang="en-US" sz="1600" dirty="0">
                <a:latin typeface="HGPｺﾞｼｯｸE" panose="020B0900000000000000" pitchFamily="50" charset="-128"/>
                <a:ea typeface="HGPｺﾞｼｯｸE" panose="020B0900000000000000" pitchFamily="50" charset="-128"/>
              </a:rPr>
              <a:t>電話でアドバイスを受け、</a:t>
            </a:r>
          </a:p>
          <a:p>
            <a:pPr>
              <a:lnSpc>
                <a:spcPts val="2600"/>
              </a:lnSpc>
            </a:pPr>
            <a:r>
              <a:rPr lang="ja-JP" altLang="en-US" sz="1600" dirty="0">
                <a:latin typeface="HGPｺﾞｼｯｸE" panose="020B0900000000000000" pitchFamily="50" charset="-128"/>
                <a:ea typeface="HGPｺﾞｼｯｸE" panose="020B0900000000000000" pitchFamily="50" charset="-128"/>
              </a:rPr>
              <a:t>解決することが</a:t>
            </a:r>
          </a:p>
          <a:p>
            <a:pPr>
              <a:lnSpc>
                <a:spcPts val="2600"/>
              </a:lnSpc>
            </a:pPr>
            <a:r>
              <a:rPr lang="ja-JP" altLang="en-US" sz="1600" dirty="0">
                <a:latin typeface="HGPｺﾞｼｯｸE" panose="020B0900000000000000" pitchFamily="50" charset="-128"/>
                <a:ea typeface="HGPｺﾞｼｯｸE" panose="020B0900000000000000" pitchFamily="50" charset="-128"/>
              </a:rPr>
              <a:t>たくさんあります。</a:t>
            </a:r>
          </a:p>
        </p:txBody>
      </p:sp>
      <p:sp>
        <p:nvSpPr>
          <p:cNvPr id="11" name="テキスト ボックス 10"/>
          <p:cNvSpPr txBox="1"/>
          <p:nvPr/>
        </p:nvSpPr>
        <p:spPr>
          <a:xfrm>
            <a:off x="899592" y="4103397"/>
            <a:ext cx="2376264" cy="810478"/>
          </a:xfrm>
          <a:prstGeom prst="rect">
            <a:avLst/>
          </a:prstGeom>
          <a:noFill/>
        </p:spPr>
        <p:txBody>
          <a:bodyPr wrap="square" rtlCol="0">
            <a:spAutoFit/>
          </a:bodyPr>
          <a:lstStyle/>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消費生活センターの</a:t>
            </a:r>
          </a:p>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電話番号は？</a:t>
            </a: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8001" y="931555"/>
            <a:ext cx="1166930" cy="1836000"/>
          </a:xfrm>
          <a:prstGeom prst="rect">
            <a:avLst/>
          </a:prstGeom>
        </p:spPr>
      </p:pic>
      <p:sp>
        <p:nvSpPr>
          <p:cNvPr id="6" name="正方形/長方形 5"/>
          <p:cNvSpPr/>
          <p:nvPr/>
        </p:nvSpPr>
        <p:spPr>
          <a:xfrm>
            <a:off x="4175956" y="2924944"/>
            <a:ext cx="3996444" cy="6780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3282" y="3973800"/>
            <a:ext cx="950043" cy="1620000"/>
          </a:xfrm>
          <a:prstGeom prst="rect">
            <a:avLst/>
          </a:prstGeom>
        </p:spPr>
      </p:pic>
      <p:grpSp>
        <p:nvGrpSpPr>
          <p:cNvPr id="16" name="グループ化 15"/>
          <p:cNvGrpSpPr/>
          <p:nvPr/>
        </p:nvGrpSpPr>
        <p:grpSpPr>
          <a:xfrm>
            <a:off x="4283968" y="2889056"/>
            <a:ext cx="4104456" cy="1075841"/>
            <a:chOff x="4283968" y="2889056"/>
            <a:chExt cx="4104456" cy="1075841"/>
          </a:xfrm>
        </p:grpSpPr>
        <p:sp>
          <p:nvSpPr>
            <p:cNvPr id="15" name="正方形/長方形 14"/>
            <p:cNvSpPr/>
            <p:nvPr/>
          </p:nvSpPr>
          <p:spPr>
            <a:xfrm>
              <a:off x="4283968" y="3072277"/>
              <a:ext cx="3024336" cy="425758"/>
            </a:xfrm>
            <a:prstGeom prst="rect">
              <a:avLst/>
            </a:prstGeom>
          </p:spPr>
          <p:txBody>
            <a:bodyPr wrap="square">
              <a:spAutoFit/>
            </a:bodyPr>
            <a:lstStyle/>
            <a:p>
              <a:pPr>
                <a:lnSpc>
                  <a:spcPts val="2600"/>
                </a:lnSpc>
              </a:pPr>
              <a:r>
                <a:rPr lang="ja-JP" altLang="en-US" sz="2100" dirty="0">
                  <a:solidFill>
                    <a:srgbClr val="FFFF00"/>
                  </a:solidFill>
                  <a:latin typeface="HGPｺﾞｼｯｸE" panose="020B0900000000000000" pitchFamily="50" charset="-128"/>
                  <a:ea typeface="HGPｺﾞｼｯｸE" panose="020B0900000000000000" pitchFamily="50" charset="-128"/>
                </a:rPr>
                <a:t>電話番号は</a:t>
              </a:r>
              <a:r>
                <a:rPr lang="en-US" altLang="ja-JP" sz="2800" dirty="0">
                  <a:solidFill>
                    <a:srgbClr val="FFFF00"/>
                  </a:solidFill>
                  <a:latin typeface="HGPｺﾞｼｯｸE" panose="020B0900000000000000" pitchFamily="50" charset="-128"/>
                  <a:ea typeface="HGPｺﾞｼｯｸE" panose="020B0900000000000000" pitchFamily="50" charset="-128"/>
                </a:rPr>
                <a:t>1</a:t>
              </a:r>
              <a:r>
                <a:rPr lang="en-US" altLang="ja-JP" sz="2800" spc="300" dirty="0">
                  <a:solidFill>
                    <a:srgbClr val="FFFF00"/>
                  </a:solidFill>
                  <a:latin typeface="HGPｺﾞｼｯｸE" panose="020B0900000000000000" pitchFamily="50" charset="-128"/>
                  <a:ea typeface="HGPｺﾞｼｯｸE" panose="020B0900000000000000" pitchFamily="50" charset="-128"/>
                </a:rPr>
                <a:t>88</a:t>
              </a:r>
              <a:r>
                <a:rPr lang="ja-JP" altLang="en-US" sz="2100" dirty="0">
                  <a:solidFill>
                    <a:srgbClr val="FFFF00"/>
                  </a:solidFill>
                  <a:latin typeface="HGPｺﾞｼｯｸE" panose="020B0900000000000000" pitchFamily="50" charset="-128"/>
                  <a:ea typeface="HGPｺﾞｼｯｸE" panose="020B0900000000000000" pitchFamily="50" charset="-128"/>
                </a:rPr>
                <a:t>です</a:t>
              </a:r>
            </a:p>
          </p:txBody>
        </p:sp>
        <p:sp>
          <p:nvSpPr>
            <p:cNvPr id="8" name="テキスト ボックス 7"/>
            <p:cNvSpPr txBox="1"/>
            <p:nvPr/>
          </p:nvSpPr>
          <p:spPr>
            <a:xfrm>
              <a:off x="5707616" y="3341384"/>
              <a:ext cx="891343" cy="261610"/>
            </a:xfrm>
            <a:prstGeom prst="rect">
              <a:avLst/>
            </a:prstGeom>
            <a:noFill/>
          </p:spPr>
          <p:txBody>
            <a:bodyPr wrap="square" rtlCol="0">
              <a:spAutoFit/>
            </a:bodyPr>
            <a:lstStyle/>
            <a:p>
              <a:r>
                <a:rPr kumimoji="1" lang="ja-JP" altLang="en-US" sz="1100" spc="-300" dirty="0">
                  <a:solidFill>
                    <a:srgbClr val="FFFF00"/>
                  </a:solidFill>
                  <a:latin typeface="HGPｺﾞｼｯｸE" panose="020B0900000000000000" pitchFamily="50" charset="-128"/>
                  <a:ea typeface="HGPｺﾞｼｯｸE" panose="020B0900000000000000" pitchFamily="50" charset="-128"/>
                </a:rPr>
                <a:t>い　や　や</a:t>
              </a:r>
            </a:p>
          </p:txBody>
        </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2950" y="2889056"/>
              <a:ext cx="1405474" cy="1044000"/>
            </a:xfrm>
            <a:prstGeom prst="rect">
              <a:avLst/>
            </a:prstGeom>
          </p:spPr>
        </p:pic>
        <p:sp>
          <p:nvSpPr>
            <p:cNvPr id="13" name="テキスト ボックス 12"/>
            <p:cNvSpPr txBox="1"/>
            <p:nvPr/>
          </p:nvSpPr>
          <p:spPr>
            <a:xfrm>
              <a:off x="5436096" y="3626343"/>
              <a:ext cx="2095374" cy="338554"/>
            </a:xfrm>
            <a:prstGeom prst="rect">
              <a:avLst/>
            </a:prstGeom>
            <a:noFill/>
          </p:spPr>
          <p:txBody>
            <a:bodyPr wrap="square" rtlCol="0">
              <a:spAutoFit/>
            </a:bodyPr>
            <a:lstStyle/>
            <a:p>
              <a:r>
                <a:rPr kumimoji="1" lang="ja-JP" altLang="en-US" sz="800" dirty="0">
                  <a:latin typeface="小塚ゴシック Pro B" pitchFamily="34" charset="-128"/>
                  <a:ea typeface="小塚ゴシック Pro B" pitchFamily="34" charset="-128"/>
                </a:rPr>
                <a:t>消費者庁　消費者ホットライン</a:t>
              </a:r>
              <a:r>
                <a:rPr kumimoji="1" lang="en-US" altLang="ja-JP" sz="800" dirty="0">
                  <a:latin typeface="小塚ゴシック Pro B" pitchFamily="34" charset="-128"/>
                  <a:ea typeface="小塚ゴシック Pro B" pitchFamily="34" charset="-128"/>
                </a:rPr>
                <a:t>188</a:t>
              </a:r>
              <a:endParaRPr kumimoji="1" lang="ja-JP" altLang="en-US" sz="800" dirty="0">
                <a:latin typeface="小塚ゴシック Pro B" pitchFamily="34" charset="-128"/>
                <a:ea typeface="小塚ゴシック Pro B" pitchFamily="34" charset="-128"/>
              </a:endParaRPr>
            </a:p>
            <a:p>
              <a:r>
                <a:rPr lang="ja-JP" altLang="en-US" sz="800" dirty="0">
                  <a:latin typeface="小塚ゴシック Pro B" pitchFamily="34" charset="-128"/>
                  <a:ea typeface="小塚ゴシック Pro B" pitchFamily="34" charset="-128"/>
                </a:rPr>
                <a:t>イメージキャラクター　イヤヤン</a:t>
              </a:r>
              <a:endParaRPr kumimoji="1" lang="ja-JP" altLang="en-US" sz="800" dirty="0">
                <a:latin typeface="小塚ゴシック Pro B" pitchFamily="34" charset="-128"/>
                <a:ea typeface="小塚ゴシック Pro B" pitchFamily="34" charset="-128"/>
              </a:endParaRPr>
            </a:p>
          </p:txBody>
        </p:sp>
      </p:grpSp>
    </p:spTree>
    <p:custDataLst>
      <p:tags r:id="rId1"/>
    </p:custDataLst>
    <p:extLst>
      <p:ext uri="{BB962C8B-B14F-4D97-AF65-F5344CB8AC3E}">
        <p14:creationId xmlns:p14="http://schemas.microsoft.com/office/powerpoint/2010/main" val="1792705475"/>
      </p:ext>
    </p:extLst>
  </p:cSld>
  <p:clrMapOvr>
    <a:masterClrMapping/>
  </p:clrMapOvr>
  <mc:AlternateContent xmlns:mc="http://schemas.openxmlformats.org/markup-compatibility/2006" xmlns:p14="http://schemas.microsoft.com/office/powerpoint/2010/main">
    <mc:Choice Requires="p14">
      <p:transition spd="slow" p14:dur="2000" advTm="43640"/>
    </mc:Choice>
    <mc:Fallback xmlns="">
      <p:transition spd="slow" advTm="43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9" grpId="0"/>
      <p:bldP spid="11" grpId="0"/>
      <p:bldP spid="6" grpId="0" animBg="1"/>
    </p:bldLst>
  </p:timing>
  <p:extLst>
    <p:ext uri="{E180D4A7-C9FB-4DFB-919C-405C955672EB}">
      <p14:showEvtLst xmlns:p14="http://schemas.microsoft.com/office/powerpoint/2010/main">
        <p14:playEvt time="2015" objId="22"/>
        <p14:stopEvt time="4701" objId="22"/>
        <p14:playEvt time="6747" objId="19"/>
        <p14:playEvt time="19080" objId="20"/>
        <p14:stopEvt time="19222" objId="19"/>
        <p14:stopEvt time="24655" objId="20"/>
        <p14:playEvt time="24762" objId="21"/>
        <p14:stopEvt time="41200" objId="21"/>
      </p14:showEvtLst>
    </p:ext>
  </p:extLs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9" name="正方形/長方形 8"/>
          <p:cNvSpPr/>
          <p:nvPr/>
        </p:nvSpPr>
        <p:spPr>
          <a:xfrm>
            <a:off x="1981839" y="2348880"/>
            <a:ext cx="5544616" cy="2593018"/>
          </a:xfrm>
          <a:prstGeom prst="rect">
            <a:avLst/>
          </a:prstGeom>
        </p:spPr>
        <p:txBody>
          <a:bodyPr wrap="square">
            <a:spAutoFit/>
          </a:bodyPr>
          <a:lstStyle/>
          <a:p>
            <a:pPr>
              <a:lnSpc>
                <a:spcPct val="250000"/>
              </a:lnSpc>
            </a:pPr>
            <a:r>
              <a:rPr lang="ja-JP" altLang="en-US" sz="1300" dirty="0">
                <a:latin typeface="+mj-ea"/>
                <a:ea typeface="+mj-ea"/>
              </a:rPr>
              <a:t>法律監修　　　弁護士　野条　泰永</a:t>
            </a:r>
          </a:p>
          <a:p>
            <a:pPr>
              <a:lnSpc>
                <a:spcPct val="250000"/>
              </a:lnSpc>
            </a:pPr>
            <a:r>
              <a:rPr lang="ja-JP" altLang="en-US" sz="1300" dirty="0">
                <a:latin typeface="+mj-ea"/>
                <a:ea typeface="+mj-ea"/>
              </a:rPr>
              <a:t>監　　修　　　福井大学教育学部教授　門井　直哉</a:t>
            </a:r>
          </a:p>
          <a:p>
            <a:pPr>
              <a:lnSpc>
                <a:spcPct val="250000"/>
              </a:lnSpc>
            </a:pPr>
            <a:r>
              <a:rPr lang="ja-JP" altLang="en-US" sz="1300" dirty="0">
                <a:latin typeface="+mj-ea"/>
                <a:ea typeface="+mj-ea"/>
              </a:rPr>
              <a:t>　　　　　　　福井県立高志中学校・高等学校教諭　小川　駿也</a:t>
            </a:r>
          </a:p>
          <a:p>
            <a:pPr>
              <a:lnSpc>
                <a:spcPct val="250000"/>
              </a:lnSpc>
            </a:pPr>
            <a:r>
              <a:rPr lang="ja-JP" altLang="en-US" sz="1300" dirty="0">
                <a:latin typeface="+mj-ea"/>
                <a:ea typeface="+mj-ea"/>
              </a:rPr>
              <a:t>協　　力　　　消費生活相談員　楯　郁代　長谷川 ゆかり　山口　知香</a:t>
            </a:r>
          </a:p>
          <a:p>
            <a:pPr>
              <a:lnSpc>
                <a:spcPct val="250000"/>
              </a:lnSpc>
            </a:pPr>
            <a:r>
              <a:rPr lang="ja-JP" altLang="en-US" sz="1300" dirty="0">
                <a:latin typeface="+mj-ea"/>
                <a:ea typeface="+mj-ea"/>
              </a:rPr>
              <a:t>制　　作　　　エムズデザイン</a:t>
            </a:r>
          </a:p>
        </p:txBody>
      </p:sp>
    </p:spTree>
    <p:custDataLst>
      <p:tags r:id="rId1"/>
    </p:custDataLst>
    <p:extLst>
      <p:ext uri="{BB962C8B-B14F-4D97-AF65-F5344CB8AC3E}">
        <p14:creationId xmlns:p14="http://schemas.microsoft.com/office/powerpoint/2010/main" val="4272905009"/>
      </p:ext>
    </p:extLst>
  </p:cSld>
  <p:clrMapOvr>
    <a:masterClrMapping/>
  </p:clrMapOvr>
  <mc:AlternateContent xmlns:mc="http://schemas.openxmlformats.org/markup-compatibility/2006" xmlns:p14="http://schemas.microsoft.com/office/powerpoint/2010/main">
    <mc:Choice Requires="p14">
      <p:transition spd="slow" p14:dur="2000" advTm="7767"/>
    </mc:Choice>
    <mc:Fallback xmlns="">
      <p:transition spd="slow" advTm="7767"/>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76672"/>
            <a:ext cx="8134160" cy="828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1" name="テキスト ボックス 10"/>
          <p:cNvSpPr txBox="1"/>
          <p:nvPr/>
        </p:nvSpPr>
        <p:spPr>
          <a:xfrm>
            <a:off x="899591" y="1634267"/>
            <a:ext cx="7344817" cy="425758"/>
          </a:xfrm>
          <a:prstGeom prst="rect">
            <a:avLst/>
          </a:prstGeom>
          <a:noFill/>
        </p:spPr>
        <p:txBody>
          <a:bodyPr wrap="square" rtlCol="0">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私たちは、毎日の暮らしのなかでさまざまな契約をしています。</a:t>
            </a: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5083" y="3008547"/>
            <a:ext cx="3036427" cy="2592000"/>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3325897"/>
            <a:ext cx="1985133" cy="2268000"/>
          </a:xfrm>
          <a:prstGeom prst="rect">
            <a:avLst/>
          </a:prstGeom>
        </p:spPr>
      </p:pic>
      <p:sp>
        <p:nvSpPr>
          <p:cNvPr id="7" name="テキスト ボックス 6"/>
          <p:cNvSpPr txBox="1"/>
          <p:nvPr/>
        </p:nvSpPr>
        <p:spPr>
          <a:xfrm>
            <a:off x="899592" y="1988096"/>
            <a:ext cx="7344817" cy="759182"/>
          </a:xfrm>
          <a:prstGeom prst="rect">
            <a:avLst/>
          </a:prstGeom>
          <a:noFill/>
        </p:spPr>
        <p:txBody>
          <a:bodyPr wrap="square" rtlCol="0">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朝、目が覚めたら電気をつけたり、スマホでゲームができるのも、</a:t>
            </a:r>
            <a:endParaRPr lang="en-US" altLang="ja-JP" sz="1700" dirty="0">
              <a:latin typeface="HGPｺﾞｼｯｸE" panose="020B0900000000000000" pitchFamily="50" charset="-128"/>
              <a:ea typeface="HGPｺﾞｼｯｸE" panose="020B0900000000000000" pitchFamily="50" charset="-128"/>
            </a:endParaRPr>
          </a:p>
          <a:p>
            <a:pPr algn="ctr">
              <a:lnSpc>
                <a:spcPts val="2600"/>
              </a:lnSpc>
            </a:pPr>
            <a:r>
              <a:rPr lang="ja-JP" altLang="en-US" sz="1700" dirty="0">
                <a:latin typeface="HGPｺﾞｼｯｸE" panose="020B0900000000000000" pitchFamily="50" charset="-128"/>
                <a:ea typeface="HGPｺﾞｼｯｸE" panose="020B0900000000000000" pitchFamily="50" charset="-128"/>
              </a:rPr>
              <a:t>電力会社や通信会社などと契約をしているからです。</a:t>
            </a:r>
          </a:p>
        </p:txBody>
      </p:sp>
    </p:spTree>
    <p:custDataLst>
      <p:tags r:id="rId1"/>
    </p:custDataLst>
    <p:extLst>
      <p:ext uri="{BB962C8B-B14F-4D97-AF65-F5344CB8AC3E}">
        <p14:creationId xmlns:p14="http://schemas.microsoft.com/office/powerpoint/2010/main" val="3592744539"/>
      </p:ext>
    </p:extLst>
  </p:cSld>
  <p:clrMapOvr>
    <a:masterClrMapping/>
  </p:clrMapOvr>
  <mc:AlternateContent xmlns:mc="http://schemas.openxmlformats.org/markup-compatibility/2006" xmlns:p14="http://schemas.microsoft.com/office/powerpoint/2010/main">
    <mc:Choice Requires="p14">
      <p:transition spd="slow" p14:dur="2000" advTm="25655"/>
    </mc:Choice>
    <mc:Fallback xmlns="">
      <p:transition spd="slow" advTm="256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extLst>
    <p:ext uri="{E180D4A7-C9FB-4DFB-919C-405C955672EB}">
      <p14:showEvtLst xmlns:p14="http://schemas.microsoft.com/office/powerpoint/2010/main">
        <p14:playEvt time="0" objId="2"/>
        <p14:stopEvt time="5999" objId="2"/>
        <p14:playEvt time="6418" objId="8"/>
        <p14:stopEvt time="12261" objId="8"/>
        <p14:playEvt time="13366" objId="9"/>
        <p14:stopEvt time="23481" objId="9"/>
      </p14:showEvtLst>
    </p:ext>
  </p:extLs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角丸四角形 19"/>
          <p:cNvSpPr/>
          <p:nvPr/>
        </p:nvSpPr>
        <p:spPr>
          <a:xfrm>
            <a:off x="646193" y="4221089"/>
            <a:ext cx="5293959" cy="150476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65942" y="1737523"/>
            <a:ext cx="7835621" cy="212697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12137" y="4775459"/>
            <a:ext cx="1082864" cy="415498"/>
          </a:xfrm>
          <a:prstGeom prst="rect">
            <a:avLst/>
          </a:prstGeom>
          <a:noFill/>
        </p:spPr>
        <p:txBody>
          <a:bodyPr wrap="square" rtlCol="0">
            <a:spAutoFit/>
          </a:bodyPr>
          <a:lstStyle/>
          <a:p>
            <a:r>
              <a:rPr lang="ja-JP" altLang="en-US" sz="2100" dirty="0">
                <a:latin typeface="HGPｺﾞｼｯｸE" panose="020B0900000000000000" pitchFamily="50" charset="-128"/>
                <a:ea typeface="HGPｺﾞｼｯｸE" panose="020B0900000000000000" pitchFamily="50" charset="-128"/>
              </a:rPr>
              <a:t>正解は</a:t>
            </a: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672" y="1412912"/>
            <a:ext cx="1081989" cy="1224000"/>
          </a:xfrm>
          <a:prstGeom prst="rect">
            <a:avLst/>
          </a:prstGeom>
        </p:spPr>
      </p:pic>
      <p:sp>
        <p:nvSpPr>
          <p:cNvPr id="6" name="テキスト ボックス 5"/>
          <p:cNvSpPr txBox="1"/>
          <p:nvPr/>
        </p:nvSpPr>
        <p:spPr>
          <a:xfrm>
            <a:off x="1622773" y="1844824"/>
            <a:ext cx="5688633" cy="400110"/>
          </a:xfrm>
          <a:prstGeom prst="rect">
            <a:avLst/>
          </a:prstGeom>
          <a:noFill/>
        </p:spPr>
        <p:txBody>
          <a:bodyPr wrap="square" rtlCol="0">
            <a:spAutoFit/>
          </a:bodyPr>
          <a:lstStyle/>
          <a:p>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契約にあてはまるのは どれでしょうか。</a:t>
            </a:r>
          </a:p>
        </p:txBody>
      </p:sp>
      <p:sp>
        <p:nvSpPr>
          <p:cNvPr id="7" name="テキスト ボックス 6"/>
          <p:cNvSpPr txBox="1"/>
          <p:nvPr/>
        </p:nvSpPr>
        <p:spPr>
          <a:xfrm>
            <a:off x="1571737" y="2564768"/>
            <a:ext cx="1872208" cy="1054135"/>
          </a:xfrm>
          <a:prstGeom prst="rect">
            <a:avLst/>
          </a:prstGeom>
          <a:noFill/>
        </p:spPr>
        <p:txBody>
          <a:bodyPr wrap="square" rtlCol="0">
            <a:spAutoFit/>
          </a:bodyPr>
          <a:lstStyle/>
          <a:p>
            <a:pPr>
              <a:lnSpc>
                <a:spcPts val="2400"/>
              </a:lnSpc>
            </a:pPr>
            <a:r>
              <a:rPr lang="ja-JP" altLang="en-US" sz="1600" dirty="0">
                <a:latin typeface="+mj-ea"/>
                <a:ea typeface="+mj-ea"/>
              </a:rPr>
              <a:t>フリマサイトで</a:t>
            </a:r>
            <a:endParaRPr lang="en-US" altLang="ja-JP" sz="1600" dirty="0">
              <a:latin typeface="+mj-ea"/>
              <a:ea typeface="+mj-ea"/>
            </a:endParaRPr>
          </a:p>
          <a:p>
            <a:pPr>
              <a:lnSpc>
                <a:spcPts val="2400"/>
              </a:lnSpc>
            </a:pPr>
            <a:r>
              <a:rPr lang="ja-JP" altLang="en-US" sz="1600" dirty="0">
                <a:latin typeface="+mj-ea"/>
                <a:ea typeface="+mj-ea"/>
              </a:rPr>
              <a:t>個人の出品者から時計を買った</a:t>
            </a: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737" y="2546047"/>
            <a:ext cx="504000" cy="504000"/>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5463" y="2546047"/>
            <a:ext cx="504000" cy="504000"/>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240" y="2546047"/>
            <a:ext cx="504000" cy="504000"/>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9513" y="4345116"/>
            <a:ext cx="1242001" cy="1188000"/>
          </a:xfrm>
          <a:prstGeom prst="rect">
            <a:avLst/>
          </a:prstGeom>
        </p:spPr>
      </p:pic>
      <p:grpSp>
        <p:nvGrpSpPr>
          <p:cNvPr id="3" name="グループ化 2"/>
          <p:cNvGrpSpPr/>
          <p:nvPr/>
        </p:nvGrpSpPr>
        <p:grpSpPr>
          <a:xfrm>
            <a:off x="5724128" y="3565628"/>
            <a:ext cx="2926704" cy="2401676"/>
            <a:chOff x="5724128" y="3565628"/>
            <a:chExt cx="2926704" cy="2401676"/>
          </a:xfrm>
        </p:grpSpPr>
        <p:sp>
          <p:nvSpPr>
            <p:cNvPr id="23" name="円/楕円 22"/>
            <p:cNvSpPr/>
            <p:nvPr/>
          </p:nvSpPr>
          <p:spPr>
            <a:xfrm>
              <a:off x="5724128" y="3565628"/>
              <a:ext cx="2138759" cy="1967488"/>
            </a:xfrm>
            <a:prstGeom prst="ellipse">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080744" y="3861048"/>
              <a:ext cx="1842153" cy="1374735"/>
            </a:xfrm>
            <a:prstGeom prst="rect">
              <a:avLst/>
            </a:prstGeom>
            <a:noFill/>
          </p:spPr>
          <p:txBody>
            <a:bodyPr wrap="square" rtlCol="0">
              <a:spAutoFit/>
            </a:bodyPr>
            <a:lstStyle/>
            <a:p>
              <a:pPr>
                <a:lnSpc>
                  <a:spcPts val="2000"/>
                </a:lnSpc>
              </a:pPr>
              <a:r>
                <a:rPr lang="ja-JP" altLang="en-US" sz="1200" dirty="0">
                  <a:latin typeface="HGPｺﾞｼｯｸE" panose="020B0900000000000000" pitchFamily="50" charset="-128"/>
                  <a:ea typeface="HGPｺﾞｼｯｸE" panose="020B0900000000000000" pitchFamily="50" charset="-128"/>
                </a:rPr>
                <a:t>コンビニなどでの</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買い物も、</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金額に限らず、</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立派な契約</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なんだね。</a:t>
              </a:r>
              <a:endParaRPr kumimoji="1" lang="ja-JP" altLang="en-US" sz="1200" dirty="0">
                <a:latin typeface="HGPｺﾞｼｯｸE" panose="020B0900000000000000" pitchFamily="50" charset="-128"/>
                <a:ea typeface="HGPｺﾞｼｯｸE" panose="020B0900000000000000" pitchFamily="50" charset="-128"/>
              </a:endParaRPr>
            </a:p>
          </p:txBody>
        </p:sp>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45848" y="4275304"/>
              <a:ext cx="1704984" cy="1692000"/>
            </a:xfrm>
            <a:prstGeom prst="rect">
              <a:avLst/>
            </a:prstGeom>
          </p:spPr>
        </p:pic>
      </p:grpSp>
      <p:sp>
        <p:nvSpPr>
          <p:cNvPr id="24" name="テキスト ボックス 23"/>
          <p:cNvSpPr txBox="1"/>
          <p:nvPr/>
        </p:nvSpPr>
        <p:spPr>
          <a:xfrm>
            <a:off x="4209463" y="2564768"/>
            <a:ext cx="1872208" cy="707886"/>
          </a:xfrm>
          <a:prstGeom prst="rect">
            <a:avLst/>
          </a:prstGeom>
          <a:noFill/>
        </p:spPr>
        <p:txBody>
          <a:bodyPr wrap="square" rtlCol="0">
            <a:spAutoFit/>
          </a:bodyPr>
          <a:lstStyle/>
          <a:p>
            <a:pPr>
              <a:lnSpc>
                <a:spcPts val="2400"/>
              </a:lnSpc>
            </a:pPr>
            <a:r>
              <a:rPr lang="ja-JP" altLang="en-US" sz="1600" dirty="0">
                <a:latin typeface="+mj-ea"/>
                <a:ea typeface="+mj-ea"/>
              </a:rPr>
              <a:t>友達と映画に</a:t>
            </a:r>
          </a:p>
          <a:p>
            <a:pPr>
              <a:lnSpc>
                <a:spcPts val="2400"/>
              </a:lnSpc>
            </a:pPr>
            <a:r>
              <a:rPr lang="ja-JP" altLang="en-US" sz="1600" dirty="0">
                <a:latin typeface="+mj-ea"/>
                <a:ea typeface="+mj-ea"/>
              </a:rPr>
              <a:t>行く約束をした</a:t>
            </a:r>
          </a:p>
        </p:txBody>
      </p:sp>
      <p:sp>
        <p:nvSpPr>
          <p:cNvPr id="28" name="テキスト ボックス 27"/>
          <p:cNvSpPr txBox="1"/>
          <p:nvPr/>
        </p:nvSpPr>
        <p:spPr>
          <a:xfrm>
            <a:off x="6732240" y="2564768"/>
            <a:ext cx="1872208" cy="707886"/>
          </a:xfrm>
          <a:prstGeom prst="rect">
            <a:avLst/>
          </a:prstGeom>
          <a:noFill/>
        </p:spPr>
        <p:txBody>
          <a:bodyPr wrap="square" rtlCol="0">
            <a:spAutoFit/>
          </a:bodyPr>
          <a:lstStyle/>
          <a:p>
            <a:pPr>
              <a:lnSpc>
                <a:spcPts val="2400"/>
              </a:lnSpc>
            </a:pPr>
            <a:r>
              <a:rPr lang="ja-JP" altLang="en-US" sz="1600" dirty="0">
                <a:latin typeface="+mj-ea"/>
                <a:ea typeface="+mj-ea"/>
              </a:rPr>
              <a:t>コンビニで</a:t>
            </a:r>
          </a:p>
          <a:p>
            <a:pPr>
              <a:lnSpc>
                <a:spcPts val="2400"/>
              </a:lnSpc>
            </a:pPr>
            <a:r>
              <a:rPr lang="ja-JP" altLang="en-US" sz="1600" dirty="0">
                <a:latin typeface="+mj-ea"/>
                <a:ea typeface="+mj-ea"/>
              </a:rPr>
              <a:t>パンを買った</a:t>
            </a:r>
          </a:p>
        </p:txBody>
      </p:sp>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90665" y="4559469"/>
            <a:ext cx="1661520" cy="828000"/>
          </a:xfrm>
          <a:prstGeom prst="rect">
            <a:avLst/>
          </a:prstGeom>
        </p:spPr>
      </p:pic>
      <p:pic>
        <p:nvPicPr>
          <p:cNvPr id="2" name="図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672" y="518236"/>
            <a:ext cx="8134160" cy="828000"/>
          </a:xfrm>
          <a:prstGeom prst="rect">
            <a:avLst/>
          </a:prstGeom>
        </p:spPr>
      </p:pic>
    </p:spTree>
    <p:custDataLst>
      <p:tags r:id="rId1"/>
    </p:custDataLst>
    <p:extLst>
      <p:ext uri="{BB962C8B-B14F-4D97-AF65-F5344CB8AC3E}">
        <p14:creationId xmlns:p14="http://schemas.microsoft.com/office/powerpoint/2010/main" val="2019341175"/>
      </p:ext>
    </p:extLst>
  </p:cSld>
  <p:clrMapOvr>
    <a:masterClrMapping/>
  </p:clrMapOvr>
  <mc:AlternateContent xmlns:mc="http://schemas.openxmlformats.org/markup-compatibility/2006" xmlns:p14="http://schemas.microsoft.com/office/powerpoint/2010/main">
    <mc:Choice Requires="p14">
      <p:transition spd="slow" p14:dur="2000" advTm="55391"/>
    </mc:Choice>
    <mc:Fallback xmlns="">
      <p:transition spd="slow" advTm="55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randombar(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randombar(horizontal)">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1000" fill="hold"/>
                                        <p:tgtEl>
                                          <p:spTgt spid="3"/>
                                        </p:tgtEl>
                                        <p:attrNameLst>
                                          <p:attrName>ppt_w</p:attrName>
                                        </p:attrNameLst>
                                      </p:cBhvr>
                                      <p:tavLst>
                                        <p:tav tm="0">
                                          <p:val>
                                            <p:fltVal val="0"/>
                                          </p:val>
                                        </p:tav>
                                        <p:tav tm="100000">
                                          <p:val>
                                            <p:strVal val="#ppt_w"/>
                                          </p:val>
                                        </p:tav>
                                      </p:tavLst>
                                    </p:anim>
                                    <p:anim calcmode="lin" valueType="num">
                                      <p:cBhvr>
                                        <p:cTn id="75" dur="1000" fill="hold"/>
                                        <p:tgtEl>
                                          <p:spTgt spid="3"/>
                                        </p:tgtEl>
                                        <p:attrNameLst>
                                          <p:attrName>ppt_h</p:attrName>
                                        </p:attrNameLst>
                                      </p:cBhvr>
                                      <p:tavLst>
                                        <p:tav tm="0">
                                          <p:val>
                                            <p:fltVal val="0"/>
                                          </p:val>
                                        </p:tav>
                                        <p:tav tm="100000">
                                          <p:val>
                                            <p:strVal val="#ppt_h"/>
                                          </p:val>
                                        </p:tav>
                                      </p:tavLst>
                                    </p:anim>
                                    <p:anim calcmode="lin" valueType="num">
                                      <p:cBhvr>
                                        <p:cTn id="76" dur="1000" fill="hold"/>
                                        <p:tgtEl>
                                          <p:spTgt spid="3"/>
                                        </p:tgtEl>
                                        <p:attrNameLst>
                                          <p:attrName>style.rotation</p:attrName>
                                        </p:attrNameLst>
                                      </p:cBhvr>
                                      <p:tavLst>
                                        <p:tav tm="0">
                                          <p:val>
                                            <p:fltVal val="90"/>
                                          </p:val>
                                        </p:tav>
                                        <p:tav tm="100000">
                                          <p:val>
                                            <p:fltVal val="0"/>
                                          </p:val>
                                        </p:tav>
                                      </p:tavLst>
                                    </p:anim>
                                    <p:animEffect transition="in" filter="fade">
                                      <p:cBhvr>
                                        <p:cTn id="7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4" grpId="0"/>
      <p:bldP spid="6" grpId="0"/>
      <p:bldP spid="7" grpId="0"/>
      <p:bldP spid="24" grpId="0"/>
      <p:bldP spid="28" grpId="0"/>
    </p:bldLst>
  </p:timing>
  <p:extLst>
    <p:ext uri="{E180D4A7-C9FB-4DFB-919C-405C955672EB}">
      <p14:showEvtLst xmlns:p14="http://schemas.microsoft.com/office/powerpoint/2010/main">
        <p14:playEvt time="2153" objId="5"/>
        <p14:stopEvt time="26966" objId="5"/>
        <p14:playEvt time="30049" objId="13"/>
        <p14:stopEvt time="43127" objId="13"/>
        <p14:playEvt time="44894" objId="11"/>
        <p14:pauseEvt time="55391" objId="11"/>
        <p14:stopEvt time="55391" objId="11"/>
      </p14:showEvtLst>
    </p:ext>
  </p:extLs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8384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1" name="テキスト ボックス 10"/>
          <p:cNvSpPr txBox="1"/>
          <p:nvPr/>
        </p:nvSpPr>
        <p:spPr>
          <a:xfrm>
            <a:off x="755576" y="1634267"/>
            <a:ext cx="7632848" cy="425758"/>
          </a:xfrm>
          <a:prstGeom prst="rect">
            <a:avLst/>
          </a:prstGeom>
          <a:noFill/>
        </p:spPr>
        <p:txBody>
          <a:bodyPr wrap="square" rtlCol="0">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私たちは毎日さまざまな約束をして生活をしています。</a:t>
            </a:r>
          </a:p>
        </p:txBody>
      </p:sp>
      <p:grpSp>
        <p:nvGrpSpPr>
          <p:cNvPr id="2" name="グループ化 1"/>
          <p:cNvGrpSpPr/>
          <p:nvPr/>
        </p:nvGrpSpPr>
        <p:grpSpPr>
          <a:xfrm>
            <a:off x="3557220" y="3318857"/>
            <a:ext cx="2376264" cy="2486263"/>
            <a:chOff x="3557220" y="3318857"/>
            <a:chExt cx="2376264" cy="2486263"/>
          </a:xfrm>
        </p:grpSpPr>
        <p:sp>
          <p:nvSpPr>
            <p:cNvPr id="7" name="円/楕円 6"/>
            <p:cNvSpPr/>
            <p:nvPr/>
          </p:nvSpPr>
          <p:spPr>
            <a:xfrm>
              <a:off x="3960299" y="3318857"/>
              <a:ext cx="1547805" cy="147829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557220" y="3657535"/>
              <a:ext cx="2376264" cy="605294"/>
            </a:xfrm>
            <a:prstGeom prst="rect">
              <a:avLst/>
            </a:prstGeom>
          </p:spPr>
          <p:txBody>
            <a:bodyPr wrap="square">
              <a:spAutoFit/>
            </a:bodyPr>
            <a:lstStyle/>
            <a:p>
              <a:pPr algn="ctr">
                <a:lnSpc>
                  <a:spcPts val="2000"/>
                </a:lnSpc>
              </a:pPr>
              <a:r>
                <a:rPr lang="ja-JP" altLang="en-US" sz="1200" dirty="0">
                  <a:latin typeface="HGPｺﾞｼｯｸE" panose="020B0900000000000000" pitchFamily="50" charset="-128"/>
                  <a:ea typeface="HGPｺﾞｼｯｸE" panose="020B0900000000000000" pitchFamily="50" charset="-128"/>
                </a:rPr>
                <a:t>契約も約束の</a:t>
              </a:r>
              <a:endParaRPr lang="en-US" altLang="ja-JP" sz="1200" dirty="0">
                <a:latin typeface="HGPｺﾞｼｯｸE" panose="020B0900000000000000" pitchFamily="50" charset="-128"/>
                <a:ea typeface="HGPｺﾞｼｯｸE" panose="020B0900000000000000" pitchFamily="50" charset="-128"/>
              </a:endParaRPr>
            </a:p>
            <a:p>
              <a:pPr algn="ctr">
                <a:lnSpc>
                  <a:spcPts val="2000"/>
                </a:lnSpc>
              </a:pPr>
              <a:r>
                <a:rPr lang="ja-JP" altLang="en-US" sz="1200" dirty="0">
                  <a:latin typeface="HGPｺﾞｼｯｸE" panose="020B0900000000000000" pitchFamily="50" charset="-128"/>
                  <a:ea typeface="HGPｺﾞｼｯｸE" panose="020B0900000000000000" pitchFamily="50" charset="-128"/>
                </a:rPr>
                <a:t>一つなんだね。</a:t>
              </a: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514" y="4509120"/>
              <a:ext cx="1323228"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2997120"/>
            <a:ext cx="1954650" cy="2160000"/>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429" y="3164829"/>
            <a:ext cx="2780533" cy="2196000"/>
          </a:xfrm>
          <a:prstGeom prst="rect">
            <a:avLst/>
          </a:prstGeom>
        </p:spPr>
      </p:pic>
      <p:sp>
        <p:nvSpPr>
          <p:cNvPr id="10" name="テキスト ボックス 9"/>
          <p:cNvSpPr txBox="1"/>
          <p:nvPr/>
        </p:nvSpPr>
        <p:spPr>
          <a:xfrm>
            <a:off x="755576" y="1988840"/>
            <a:ext cx="7632848" cy="759182"/>
          </a:xfrm>
          <a:prstGeom prst="rect">
            <a:avLst/>
          </a:prstGeom>
          <a:noFill/>
        </p:spPr>
        <p:txBody>
          <a:bodyPr wrap="square" rtlCol="0">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友達と映画に行く約束をしたり、コンビニでパンを買う契約も、</a:t>
            </a:r>
          </a:p>
          <a:p>
            <a:pPr algn="ctr">
              <a:lnSpc>
                <a:spcPts val="2600"/>
              </a:lnSpc>
            </a:pPr>
            <a:r>
              <a:rPr lang="ja-JP" altLang="en-US" sz="1700" dirty="0">
                <a:latin typeface="HGPｺﾞｼｯｸE" panose="020B0900000000000000" pitchFamily="50" charset="-128"/>
                <a:ea typeface="HGPｺﾞｼｯｸE" panose="020B0900000000000000" pitchFamily="50" charset="-128"/>
              </a:rPr>
              <a:t>パンを受け取る代わりにお金を支払うという約束で成り立っています。</a:t>
            </a:r>
          </a:p>
        </p:txBody>
      </p:sp>
    </p:spTree>
    <p:custDataLst>
      <p:tags r:id="rId1"/>
    </p:custDataLst>
    <p:extLst>
      <p:ext uri="{BB962C8B-B14F-4D97-AF65-F5344CB8AC3E}">
        <p14:creationId xmlns:p14="http://schemas.microsoft.com/office/powerpoint/2010/main" val="4034293105"/>
      </p:ext>
    </p:extLst>
  </p:cSld>
  <p:clrMapOvr>
    <a:masterClrMapping/>
  </p:clrMapOvr>
  <mc:AlternateContent xmlns:mc="http://schemas.openxmlformats.org/markup-compatibility/2006" xmlns:p14="http://schemas.microsoft.com/office/powerpoint/2010/main">
    <mc:Choice Requires="p14">
      <p:transition spd="slow" p14:dur="2000" advTm="33431"/>
    </mc:Choice>
    <mc:Fallback xmlns="">
      <p:transition spd="slow" advTm="334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extLst>
    <p:ext uri="{E180D4A7-C9FB-4DFB-919C-405C955672EB}">
      <p14:showEvtLst xmlns:p14="http://schemas.microsoft.com/office/powerpoint/2010/main">
        <p14:playEvt time="0" objId="8"/>
        <p14:stopEvt time="2632" objId="8"/>
        <p14:playEvt time="3586" objId="9"/>
        <p14:stopEvt time="9522" objId="9"/>
        <p14:playEvt time="10793" objId="12"/>
        <p14:stopEvt time="23019" objId="12"/>
        <p14:playEvt time="24262" objId="13"/>
        <p14:stopEvt time="31290" objId="13"/>
      </p14:showEvtLst>
    </p:ext>
  </p:extLs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404136"/>
            <a:ext cx="4018553" cy="2628000"/>
          </a:xfrm>
          <a:prstGeom prst="rect">
            <a:avLst/>
          </a:prstGeom>
        </p:spPr>
      </p:pic>
      <p:sp>
        <p:nvSpPr>
          <p:cNvPr id="13" name="角丸四角形 12"/>
          <p:cNvSpPr/>
          <p:nvPr/>
        </p:nvSpPr>
        <p:spPr>
          <a:xfrm>
            <a:off x="611559" y="1520302"/>
            <a:ext cx="6806629" cy="93610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57" y="487960"/>
            <a:ext cx="814546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テキスト ボックス 4"/>
          <p:cNvSpPr txBox="1"/>
          <p:nvPr/>
        </p:nvSpPr>
        <p:spPr>
          <a:xfrm>
            <a:off x="869348" y="1628800"/>
            <a:ext cx="6548840" cy="759182"/>
          </a:xfrm>
          <a:prstGeom prst="rect">
            <a:avLst/>
          </a:prstGeom>
          <a:noFill/>
        </p:spPr>
        <p:txBody>
          <a:bodyPr wrap="square" rtlCol="0">
            <a:spAutoFit/>
          </a:bodyPr>
          <a:lstStyle/>
          <a:p>
            <a:pPr>
              <a:lnSpc>
                <a:spcPts val="2600"/>
              </a:lnSpc>
            </a:pPr>
            <a:r>
              <a:rPr lang="ja-JP" altLang="en-US" sz="2000" dirty="0">
                <a:solidFill>
                  <a:schemeClr val="bg1"/>
                </a:solidFill>
                <a:latin typeface="HGPｺﾞｼｯｸE" panose="020B0900000000000000" pitchFamily="50" charset="-128"/>
                <a:ea typeface="HGPｺﾞｼｯｸE" panose="020B0900000000000000" pitchFamily="50" charset="-128"/>
              </a:rPr>
              <a:t>中古のオートバイを</a:t>
            </a:r>
            <a:r>
              <a:rPr lang="en-US" altLang="ja-JP" sz="2000" dirty="0">
                <a:solidFill>
                  <a:schemeClr val="bg1"/>
                </a:solidFill>
                <a:latin typeface="HGPｺﾞｼｯｸE" panose="020B0900000000000000" pitchFamily="50" charset="-128"/>
                <a:ea typeface="HGPｺﾞｼｯｸE" panose="020B0900000000000000" pitchFamily="50" charset="-128"/>
              </a:rPr>
              <a:t>10</a:t>
            </a:r>
            <a:r>
              <a:rPr lang="ja-JP" altLang="en-US" sz="2000" dirty="0">
                <a:solidFill>
                  <a:schemeClr val="bg1"/>
                </a:solidFill>
                <a:latin typeface="HGPｺﾞｼｯｸE" panose="020B0900000000000000" pitchFamily="50" charset="-128"/>
                <a:ea typeface="HGPｺﾞｼｯｸE" panose="020B0900000000000000" pitchFamily="50" charset="-128"/>
              </a:rPr>
              <a:t>万円で買う契約をした場合に</a:t>
            </a:r>
          </a:p>
          <a:p>
            <a:pPr>
              <a:lnSpc>
                <a:spcPts val="2600"/>
              </a:lnSpc>
            </a:pPr>
            <a:r>
              <a:rPr lang="ja-JP" altLang="en-US" sz="2000" dirty="0">
                <a:solidFill>
                  <a:schemeClr val="bg1"/>
                </a:solidFill>
                <a:latin typeface="HGPｺﾞｼｯｸE" panose="020B0900000000000000" pitchFamily="50" charset="-128"/>
                <a:ea typeface="HGPｺﾞｼｯｸE" panose="020B0900000000000000" pitchFamily="50" charset="-128"/>
              </a:rPr>
              <a:t>ついて考えてみましょう。</a:t>
            </a:r>
          </a:p>
        </p:txBody>
      </p:sp>
      <p:sp>
        <p:nvSpPr>
          <p:cNvPr id="3" name="テキスト ボックス 2"/>
          <p:cNvSpPr txBox="1"/>
          <p:nvPr/>
        </p:nvSpPr>
        <p:spPr>
          <a:xfrm>
            <a:off x="611560" y="2598033"/>
            <a:ext cx="4413749" cy="733534"/>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お店にオートバイの引き渡しを求める権利と、</a:t>
            </a:r>
            <a:endParaRPr lang="en-US" altLang="ja-JP" sz="1600" dirty="0">
              <a:latin typeface="小塚ゴシック Pro R" pitchFamily="34" charset="-128"/>
              <a:ea typeface="小塚ゴシック Pro R" pitchFamily="34" charset="-128"/>
            </a:endParaRPr>
          </a:p>
          <a:p>
            <a:pPr>
              <a:lnSpc>
                <a:spcPts val="2500"/>
              </a:lnSpc>
            </a:pPr>
            <a:r>
              <a:rPr lang="ja-JP" altLang="en-US" sz="1600" dirty="0">
                <a:latin typeface="小塚ゴシック Pro R" pitchFamily="34" charset="-128"/>
                <a:ea typeface="小塚ゴシック Pro R" pitchFamily="34" charset="-128"/>
              </a:rPr>
              <a:t>お店に</a:t>
            </a:r>
            <a:r>
              <a:rPr lang="en-US" altLang="ja-JP" sz="1600" dirty="0">
                <a:latin typeface="小塚ゴシック Pro R" pitchFamily="34" charset="-128"/>
                <a:ea typeface="小塚ゴシック Pro R" pitchFamily="34" charset="-128"/>
              </a:rPr>
              <a:t>10</a:t>
            </a:r>
            <a:r>
              <a:rPr lang="ja-JP" altLang="en-US" sz="1600" dirty="0">
                <a:latin typeface="小塚ゴシック Pro R" pitchFamily="34" charset="-128"/>
                <a:ea typeface="小塚ゴシック Pro R" pitchFamily="34" charset="-128"/>
              </a:rPr>
              <a:t>万円を払う義務があります。</a:t>
            </a:r>
          </a:p>
        </p:txBody>
      </p:sp>
      <p:grpSp>
        <p:nvGrpSpPr>
          <p:cNvPr id="2" name="グループ化 1"/>
          <p:cNvGrpSpPr/>
          <p:nvPr/>
        </p:nvGrpSpPr>
        <p:grpSpPr>
          <a:xfrm>
            <a:off x="5364088" y="2104781"/>
            <a:ext cx="2729608" cy="1544919"/>
            <a:chOff x="5364088" y="2104781"/>
            <a:chExt cx="2729608" cy="1544919"/>
          </a:xfrm>
        </p:grpSpPr>
        <p:sp>
          <p:nvSpPr>
            <p:cNvPr id="28" name="円/楕円 27"/>
            <p:cNvSpPr/>
            <p:nvPr/>
          </p:nvSpPr>
          <p:spPr>
            <a:xfrm>
              <a:off x="5364088" y="2104781"/>
              <a:ext cx="1839619" cy="1476657"/>
            </a:xfrm>
            <a:prstGeom prst="ellipse">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594481" y="2372192"/>
              <a:ext cx="1513278" cy="861774"/>
            </a:xfrm>
            <a:prstGeom prst="rect">
              <a:avLst/>
            </a:prstGeom>
            <a:noFill/>
          </p:spPr>
          <p:txBody>
            <a:bodyPr wrap="square" rtlCol="0">
              <a:spAutoFit/>
            </a:bodyPr>
            <a:lstStyle/>
            <a:p>
              <a:pPr>
                <a:lnSpc>
                  <a:spcPts val="2000"/>
                </a:lnSpc>
              </a:pPr>
              <a:r>
                <a:rPr lang="ja-JP" altLang="en-US" sz="1200" dirty="0">
                  <a:latin typeface="HGPｺﾞｼｯｸE" panose="020B0900000000000000" pitchFamily="50" charset="-128"/>
                  <a:ea typeface="HGPｺﾞｼｯｸE" panose="020B0900000000000000" pitchFamily="50" charset="-128"/>
                </a:rPr>
                <a:t>契約すると</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権利と義務が</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発生するんだね。</a:t>
              </a:r>
            </a:p>
          </p:txBody>
        </p:sp>
        <p:pic>
          <p:nvPicPr>
            <p:cNvPr id="2048" name="図 20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2683" y="2173700"/>
              <a:ext cx="1351013" cy="1476000"/>
            </a:xfrm>
            <a:prstGeom prst="rect">
              <a:avLst/>
            </a:prstGeom>
          </p:spPr>
        </p:pic>
      </p:grpSp>
      <p:sp>
        <p:nvSpPr>
          <p:cNvPr id="17" name="テキスト ボックス 16"/>
          <p:cNvSpPr txBox="1"/>
          <p:nvPr/>
        </p:nvSpPr>
        <p:spPr>
          <a:xfrm>
            <a:off x="4572000" y="3668544"/>
            <a:ext cx="4176322" cy="1695336"/>
          </a:xfrm>
          <a:prstGeom prst="rect">
            <a:avLst/>
          </a:prstGeom>
          <a:noFill/>
        </p:spPr>
        <p:txBody>
          <a:bodyPr wrap="square" rtlCol="0">
            <a:spAutoFit/>
          </a:bodyPr>
          <a:lstStyle/>
          <a:p>
            <a:pPr>
              <a:lnSpc>
                <a:spcPts val="2500"/>
              </a:lnSpc>
            </a:pPr>
            <a:r>
              <a:rPr lang="en-US" altLang="ja-JP" sz="1600" dirty="0">
                <a:latin typeface="小塚ゴシック Pro R" pitchFamily="34" charset="-128"/>
                <a:ea typeface="小塚ゴシック Pro R" pitchFamily="34" charset="-128"/>
              </a:rPr>
              <a:t>10</a:t>
            </a:r>
            <a:r>
              <a:rPr lang="ja-JP" altLang="en-US" sz="1600" dirty="0">
                <a:latin typeface="小塚ゴシック Pro R" pitchFamily="34" charset="-128"/>
                <a:ea typeface="小塚ゴシック Pro R" pitchFamily="34" charset="-128"/>
              </a:rPr>
              <a:t>万円を支払ったのにお店がオートバイを</a:t>
            </a:r>
            <a:endParaRPr lang="en-US" altLang="ja-JP" sz="1600" dirty="0">
              <a:latin typeface="小塚ゴシック Pro R" pitchFamily="34" charset="-128"/>
              <a:ea typeface="小塚ゴシック Pro R" pitchFamily="34" charset="-128"/>
            </a:endParaRPr>
          </a:p>
          <a:p>
            <a:pPr>
              <a:lnSpc>
                <a:spcPts val="2500"/>
              </a:lnSpc>
            </a:pPr>
            <a:r>
              <a:rPr lang="ja-JP" altLang="en-US" sz="1600" dirty="0">
                <a:latin typeface="小塚ゴシック Pro R" pitchFamily="34" charset="-128"/>
                <a:ea typeface="小塚ゴシック Pro R" pitchFamily="34" charset="-128"/>
              </a:rPr>
              <a:t>引き渡さない場合は、義務を果たすよう</a:t>
            </a:r>
            <a:endParaRPr lang="en-US" altLang="ja-JP" sz="1600" dirty="0">
              <a:latin typeface="小塚ゴシック Pro R" pitchFamily="34" charset="-128"/>
              <a:ea typeface="小塚ゴシック Pro R" pitchFamily="34" charset="-128"/>
            </a:endParaRPr>
          </a:p>
          <a:p>
            <a:pPr>
              <a:lnSpc>
                <a:spcPts val="2500"/>
              </a:lnSpc>
            </a:pPr>
            <a:r>
              <a:rPr lang="ja-JP" altLang="en-US" sz="1600" dirty="0">
                <a:latin typeface="小塚ゴシック Pro R" pitchFamily="34" charset="-128"/>
                <a:ea typeface="小塚ゴシック Pro R" pitchFamily="34" charset="-128"/>
              </a:rPr>
              <a:t>裁判所に訴えることができます。</a:t>
            </a:r>
          </a:p>
          <a:p>
            <a:pPr>
              <a:lnSpc>
                <a:spcPts val="2500"/>
              </a:lnSpc>
            </a:pPr>
            <a:r>
              <a:rPr lang="ja-JP" altLang="en-US" sz="1600" dirty="0">
                <a:latin typeface="小塚ゴシック Pro R" pitchFamily="34" charset="-128"/>
                <a:ea typeface="小塚ゴシック Pro R" pitchFamily="34" charset="-128"/>
              </a:rPr>
              <a:t>約束のうち、法的な拘束力</a:t>
            </a:r>
          </a:p>
          <a:p>
            <a:pPr>
              <a:lnSpc>
                <a:spcPts val="2500"/>
              </a:lnSpc>
            </a:pPr>
            <a:r>
              <a:rPr lang="ja-JP" altLang="en-US" sz="1600" dirty="0">
                <a:latin typeface="小塚ゴシック Pro R" pitchFamily="34" charset="-128"/>
                <a:ea typeface="小塚ゴシック Pro R" pitchFamily="34" charset="-128"/>
              </a:rPr>
              <a:t>があるのが契約です。</a:t>
            </a:r>
          </a:p>
        </p:txBody>
      </p:sp>
      <p:pic>
        <p:nvPicPr>
          <p:cNvPr id="2054" name="図 20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1418" y="4699262"/>
            <a:ext cx="1622109" cy="1385844"/>
          </a:xfrm>
          <a:prstGeom prst="rect">
            <a:avLst/>
          </a:prstGeom>
        </p:spPr>
      </p:pic>
    </p:spTree>
    <p:custDataLst>
      <p:tags r:id="rId1"/>
    </p:custDataLst>
    <p:extLst>
      <p:ext uri="{BB962C8B-B14F-4D97-AF65-F5344CB8AC3E}">
        <p14:creationId xmlns:p14="http://schemas.microsoft.com/office/powerpoint/2010/main" val="1075017610"/>
      </p:ext>
    </p:extLst>
  </p:cSld>
  <p:clrMapOvr>
    <a:masterClrMapping/>
  </p:clrMapOvr>
  <mc:AlternateContent xmlns:mc="http://schemas.openxmlformats.org/markup-compatibility/2006" xmlns:p14="http://schemas.microsoft.com/office/powerpoint/2010/main">
    <mc:Choice Requires="p14">
      <p:transition spd="slow" p14:dur="2000" advTm="44054"/>
    </mc:Choice>
    <mc:Fallback xmlns="">
      <p:transition spd="slow" advTm="440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fade">
                                      <p:cBhvr>
                                        <p:cTn id="34"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3" grpId="0"/>
      <p:bldP spid="17" grpId="0"/>
    </p:bldLst>
  </p:timing>
  <p:extLst>
    <p:ext uri="{E180D4A7-C9FB-4DFB-919C-405C955672EB}">
      <p14:showEvtLst xmlns:p14="http://schemas.microsoft.com/office/powerpoint/2010/main">
        <p14:playEvt time="1164" objId="14"/>
        <p14:stopEvt time="7930" objId="14"/>
        <p14:playEvt time="8834" objId="8"/>
        <p14:playEvt time="18172" objId="7"/>
        <p14:stopEvt time="18965" objId="8"/>
        <p14:stopEvt time="22578" objId="7"/>
        <p14:playEvt time="23610" objId="10"/>
        <p14:stopEvt time="43010" objId="10"/>
      </p14:showEvtLst>
    </p:ext>
  </p:extLs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98"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1" name="テキスト ボックス 10"/>
          <p:cNvSpPr txBox="1"/>
          <p:nvPr/>
        </p:nvSpPr>
        <p:spPr>
          <a:xfrm>
            <a:off x="2505785" y="1679659"/>
            <a:ext cx="4154447" cy="808876"/>
          </a:xfrm>
          <a:prstGeom prst="rect">
            <a:avLst/>
          </a:prstGeom>
          <a:noFill/>
        </p:spPr>
        <p:txBody>
          <a:bodyPr wrap="square" rtlCol="0">
            <a:spAutoFit/>
          </a:bodyPr>
          <a:lstStyle/>
          <a:p>
            <a:pPr>
              <a:lnSpc>
                <a:spcPts val="3000"/>
              </a:lnSpc>
            </a:pPr>
            <a:r>
              <a:rPr lang="ja-JP" altLang="en-US" sz="2000" dirty="0">
                <a:latin typeface="HGPｺﾞｼｯｸE" panose="020B0900000000000000" pitchFamily="50" charset="-128"/>
                <a:ea typeface="HGPｺﾞｼｯｸE" panose="020B0900000000000000" pitchFamily="50" charset="-128"/>
              </a:rPr>
              <a:t>契約は、当事者双方の意思表示が</a:t>
            </a:r>
            <a:endParaRPr lang="en-US" altLang="ja-JP" sz="2000" dirty="0">
              <a:latin typeface="HGPｺﾞｼｯｸE" panose="020B0900000000000000" pitchFamily="50" charset="-128"/>
              <a:ea typeface="HGPｺﾞｼｯｸE" panose="020B0900000000000000" pitchFamily="50" charset="-128"/>
            </a:endParaRPr>
          </a:p>
          <a:p>
            <a:pPr>
              <a:lnSpc>
                <a:spcPts val="3000"/>
              </a:lnSpc>
            </a:pPr>
            <a:r>
              <a:rPr lang="ja-JP" altLang="en-US" sz="2000" dirty="0">
                <a:latin typeface="HGPｺﾞｼｯｸE" panose="020B0900000000000000" pitchFamily="50" charset="-128"/>
                <a:ea typeface="HGPｺﾞｼｯｸE" panose="020B0900000000000000" pitchFamily="50" charset="-128"/>
              </a:rPr>
              <a:t>合致することによって成立します。</a:t>
            </a: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3273" y="2924944"/>
            <a:ext cx="3688918" cy="2484000"/>
          </a:xfrm>
          <a:prstGeom prst="rect">
            <a:avLst/>
          </a:prstGeom>
        </p:spPr>
      </p:pic>
    </p:spTree>
    <p:custDataLst>
      <p:tags r:id="rId1"/>
    </p:custDataLst>
    <p:extLst>
      <p:ext uri="{BB962C8B-B14F-4D97-AF65-F5344CB8AC3E}">
        <p14:creationId xmlns:p14="http://schemas.microsoft.com/office/powerpoint/2010/main" val="4087849207"/>
      </p:ext>
    </p:extLst>
  </p:cSld>
  <p:clrMapOvr>
    <a:masterClrMapping/>
  </p:clrMapOvr>
  <mc:AlternateContent xmlns:mc="http://schemas.openxmlformats.org/markup-compatibility/2006" xmlns:p14="http://schemas.microsoft.com/office/powerpoint/2010/main">
    <mc:Choice Requires="p14">
      <p:transition spd="slow" p14:dur="2000" advTm="15254"/>
    </mc:Choice>
    <mc:Fallback xmlns="">
      <p:transition spd="slow" advTm="15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p:ext uri="{E180D4A7-C9FB-4DFB-919C-405C955672EB}">
      <p14:showEvtLst xmlns:p14="http://schemas.microsoft.com/office/powerpoint/2010/main">
        <p14:playEvt time="1016" objId="3"/>
        <p14:stopEvt time="3291" objId="3"/>
        <p14:playEvt time="4415" objId="6"/>
        <p14:stopEvt time="14148" objId="6"/>
      </p14:showEvtLst>
    </p:ext>
  </p:extLs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855" y="2257037"/>
            <a:ext cx="2191076" cy="2988000"/>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 12"/>
          <p:cNvSpPr/>
          <p:nvPr/>
        </p:nvSpPr>
        <p:spPr>
          <a:xfrm>
            <a:off x="2454004" y="1556792"/>
            <a:ext cx="5991927" cy="5345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テキスト ボックス 4"/>
          <p:cNvSpPr txBox="1"/>
          <p:nvPr/>
        </p:nvSpPr>
        <p:spPr>
          <a:xfrm>
            <a:off x="2644627" y="1615668"/>
            <a:ext cx="5610214" cy="425758"/>
          </a:xfrm>
          <a:prstGeom prst="rect">
            <a:avLst/>
          </a:prstGeom>
          <a:noFill/>
        </p:spPr>
        <p:txBody>
          <a:bodyPr wrap="square" rtlCol="0">
            <a:spAutoFit/>
          </a:bodyPr>
          <a:lstStyle/>
          <a:p>
            <a:pPr>
              <a:lnSpc>
                <a:spcPts val="2600"/>
              </a:lnSpc>
            </a:pPr>
            <a:r>
              <a:rPr lang="ja-JP" altLang="en-US" sz="2000" dirty="0">
                <a:solidFill>
                  <a:schemeClr val="bg1"/>
                </a:solidFill>
                <a:latin typeface="HGPｺﾞｼｯｸE" panose="020B0900000000000000" pitchFamily="50" charset="-128"/>
                <a:ea typeface="HGPｺﾞｼｯｸE" panose="020B0900000000000000" pitchFamily="50" charset="-128"/>
              </a:rPr>
              <a:t>「訪問買い取り」の事例から考えてみましょう。</a:t>
            </a:r>
          </a:p>
        </p:txBody>
      </p:sp>
      <p:sp>
        <p:nvSpPr>
          <p:cNvPr id="3" name="テキスト ボックス 2"/>
          <p:cNvSpPr txBox="1"/>
          <p:nvPr/>
        </p:nvSpPr>
        <p:spPr>
          <a:xfrm>
            <a:off x="2436801" y="2204864"/>
            <a:ext cx="4344552" cy="2336537"/>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リサイクル業者から</a:t>
            </a:r>
            <a:endParaRPr lang="en-US" altLang="ja-JP" sz="1600" dirty="0">
              <a:latin typeface="小塚ゴシック Pro R" pitchFamily="34" charset="-128"/>
              <a:ea typeface="小塚ゴシック Pro R" pitchFamily="34" charset="-128"/>
            </a:endParaRPr>
          </a:p>
          <a:p>
            <a:pPr>
              <a:lnSpc>
                <a:spcPts val="2500"/>
              </a:lnSpc>
            </a:pPr>
            <a:r>
              <a:rPr lang="ja-JP" altLang="en-US" sz="1600" dirty="0">
                <a:latin typeface="小塚ゴシック Pro R" pitchFamily="34" charset="-128"/>
                <a:ea typeface="小塚ゴシック Pro R" pitchFamily="34" charset="-128"/>
              </a:rPr>
              <a:t>「不用品を買い取る」と電話があり、</a:t>
            </a:r>
          </a:p>
          <a:p>
            <a:pPr>
              <a:lnSpc>
                <a:spcPts val="2500"/>
              </a:lnSpc>
            </a:pPr>
            <a:r>
              <a:rPr lang="ja-JP" altLang="en-US" sz="1600" dirty="0">
                <a:latin typeface="小塚ゴシック Pro R" pitchFamily="34" charset="-128"/>
                <a:ea typeface="小塚ゴシック Pro R" pitchFamily="34" charset="-128"/>
              </a:rPr>
              <a:t>自宅に来てもらいました。</a:t>
            </a:r>
            <a:endParaRPr lang="en-US" altLang="ja-JP" sz="1600" dirty="0">
              <a:latin typeface="小塚ゴシック Pro R" pitchFamily="34" charset="-128"/>
              <a:ea typeface="小塚ゴシック Pro R" pitchFamily="34" charset="-128"/>
            </a:endParaRPr>
          </a:p>
          <a:p>
            <a:pPr>
              <a:lnSpc>
                <a:spcPts val="2500"/>
              </a:lnSpc>
            </a:pPr>
            <a:r>
              <a:rPr lang="ja-JP" altLang="en-US" sz="1600" dirty="0">
                <a:latin typeface="小塚ゴシック Pro R" pitchFamily="34" charset="-128"/>
                <a:ea typeface="小塚ゴシック Pro R" pitchFamily="34" charset="-128"/>
              </a:rPr>
              <a:t>すると「貴金属を見せてほしい」と言われ、お気に入りのネックレスを見せたら、</a:t>
            </a:r>
          </a:p>
          <a:p>
            <a:pPr>
              <a:lnSpc>
                <a:spcPts val="2500"/>
              </a:lnSpc>
            </a:pPr>
            <a:r>
              <a:rPr lang="ja-JP" altLang="en-US" sz="1600" dirty="0">
                <a:latin typeface="小塚ゴシック Pro R" pitchFamily="34" charset="-128"/>
                <a:ea typeface="小塚ゴシック Pro R" pitchFamily="34" charset="-128"/>
              </a:rPr>
              <a:t>「</a:t>
            </a:r>
            <a:r>
              <a:rPr lang="en-US" altLang="ja-JP" sz="1600" dirty="0">
                <a:latin typeface="小塚ゴシック Pro R" pitchFamily="34" charset="-128"/>
                <a:ea typeface="小塚ゴシック Pro R" pitchFamily="34" charset="-128"/>
              </a:rPr>
              <a:t>50</a:t>
            </a:r>
            <a:r>
              <a:rPr lang="ja-JP" altLang="en-US" sz="1600" dirty="0">
                <a:latin typeface="小塚ゴシック Pro R" pitchFamily="34" charset="-128"/>
                <a:ea typeface="小塚ゴシック Pro R" pitchFamily="34" charset="-128"/>
              </a:rPr>
              <a:t>円で買い取りたい」と言われました。</a:t>
            </a:r>
          </a:p>
          <a:p>
            <a:pPr>
              <a:lnSpc>
                <a:spcPts val="2500"/>
              </a:lnSpc>
            </a:pPr>
            <a:r>
              <a:rPr lang="ja-JP" altLang="en-US" sz="1600" dirty="0">
                <a:latin typeface="小塚ゴシック Pro R" pitchFamily="34" charset="-128"/>
                <a:ea typeface="小塚ゴシック Pro R" pitchFamily="34" charset="-128"/>
              </a:rPr>
              <a:t>どうしますか。</a:t>
            </a:r>
          </a:p>
        </p:txBody>
      </p:sp>
      <p:grpSp>
        <p:nvGrpSpPr>
          <p:cNvPr id="6" name="グループ化 5"/>
          <p:cNvGrpSpPr/>
          <p:nvPr/>
        </p:nvGrpSpPr>
        <p:grpSpPr>
          <a:xfrm>
            <a:off x="608848" y="1741458"/>
            <a:ext cx="1736315" cy="2829839"/>
            <a:chOff x="608848" y="1741458"/>
            <a:chExt cx="1736315" cy="2829839"/>
          </a:xfrm>
        </p:grpSpPr>
        <p:sp>
          <p:nvSpPr>
            <p:cNvPr id="12" name="円/楕円 11"/>
            <p:cNvSpPr/>
            <p:nvPr/>
          </p:nvSpPr>
          <p:spPr>
            <a:xfrm>
              <a:off x="608848" y="1741458"/>
              <a:ext cx="1736315" cy="164693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76097" y="2063170"/>
              <a:ext cx="1074333" cy="861774"/>
            </a:xfrm>
            <a:prstGeom prst="rect">
              <a:avLst/>
            </a:prstGeom>
          </p:spPr>
          <p:txBody>
            <a:bodyPr wrap="none">
              <a:spAutoFit/>
            </a:bodyPr>
            <a:lstStyle/>
            <a:p>
              <a:pPr algn="ctr">
                <a:lnSpc>
                  <a:spcPts val="2000"/>
                </a:lnSpc>
              </a:pPr>
              <a:r>
                <a:rPr lang="ja-JP" altLang="en-US" sz="1200" dirty="0">
                  <a:latin typeface="HGPｺﾞｼｯｸE" panose="020B0900000000000000" pitchFamily="50" charset="-128"/>
                  <a:ea typeface="HGPｺﾞｼｯｸE" panose="020B0900000000000000" pitchFamily="50" charset="-128"/>
                </a:rPr>
                <a:t>意思表示が</a:t>
              </a:r>
              <a:endParaRPr lang="en-US" altLang="ja-JP" sz="1200" dirty="0">
                <a:latin typeface="HGPｺﾞｼｯｸE" panose="020B0900000000000000" pitchFamily="50" charset="-128"/>
                <a:ea typeface="HGPｺﾞｼｯｸE" panose="020B0900000000000000" pitchFamily="50" charset="-128"/>
              </a:endParaRPr>
            </a:p>
            <a:p>
              <a:pPr algn="ctr">
                <a:lnSpc>
                  <a:spcPts val="2000"/>
                </a:lnSpc>
              </a:pPr>
              <a:r>
                <a:rPr lang="ja-JP" altLang="en-US" sz="1200" dirty="0">
                  <a:latin typeface="HGPｺﾞｼｯｸE" panose="020B0900000000000000" pitchFamily="50" charset="-128"/>
                  <a:ea typeface="HGPｺﾞｼｯｸE" panose="020B0900000000000000" pitchFamily="50" charset="-128"/>
                </a:rPr>
                <a:t>合致するって</a:t>
              </a:r>
              <a:endParaRPr lang="en-US" altLang="ja-JP" sz="1200" dirty="0">
                <a:latin typeface="HGPｺﾞｼｯｸE" panose="020B0900000000000000" pitchFamily="50" charset="-128"/>
                <a:ea typeface="HGPｺﾞｼｯｸE" panose="020B0900000000000000" pitchFamily="50" charset="-128"/>
              </a:endParaRPr>
            </a:p>
            <a:p>
              <a:pPr algn="ctr">
                <a:lnSpc>
                  <a:spcPts val="2000"/>
                </a:lnSpc>
              </a:pPr>
              <a:r>
                <a:rPr lang="ja-JP" altLang="en-US" sz="1200" dirty="0">
                  <a:latin typeface="HGPｺﾞｼｯｸE" panose="020B0900000000000000" pitchFamily="50" charset="-128"/>
                  <a:ea typeface="HGPｺﾞｼｯｸE" panose="020B0900000000000000" pitchFamily="50" charset="-128"/>
                </a:rPr>
                <a:t>どういうこと？</a:t>
              </a: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2951297"/>
              <a:ext cx="1258509" cy="1620000"/>
            </a:xfrm>
            <a:prstGeom prst="rect">
              <a:avLst/>
            </a:prstGeom>
          </p:spPr>
        </p:pic>
      </p:grpSp>
      <p:grpSp>
        <p:nvGrpSpPr>
          <p:cNvPr id="11" name="グループ化 10"/>
          <p:cNvGrpSpPr/>
          <p:nvPr/>
        </p:nvGrpSpPr>
        <p:grpSpPr>
          <a:xfrm>
            <a:off x="1619672" y="4571297"/>
            <a:ext cx="3872425" cy="1656000"/>
            <a:chOff x="1619672" y="4571297"/>
            <a:chExt cx="3872425" cy="1656000"/>
          </a:xfrm>
        </p:grpSpPr>
        <p:sp>
          <p:nvSpPr>
            <p:cNvPr id="14" name="円/楕円 13"/>
            <p:cNvSpPr/>
            <p:nvPr/>
          </p:nvSpPr>
          <p:spPr>
            <a:xfrm>
              <a:off x="2345163" y="4725144"/>
              <a:ext cx="1698775" cy="138919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1619672" y="4571297"/>
              <a:ext cx="3872425" cy="1656000"/>
              <a:chOff x="1619672" y="4571297"/>
              <a:chExt cx="3872425" cy="1656000"/>
            </a:xfrm>
          </p:grpSpPr>
          <p:sp>
            <p:nvSpPr>
              <p:cNvPr id="15" name="正方形/長方形 14"/>
              <p:cNvSpPr/>
              <p:nvPr/>
            </p:nvSpPr>
            <p:spPr>
              <a:xfrm>
                <a:off x="2631176" y="4988855"/>
                <a:ext cx="1125629" cy="861774"/>
              </a:xfrm>
              <a:prstGeom prst="rect">
                <a:avLst/>
              </a:prstGeom>
            </p:spPr>
            <p:txBody>
              <a:bodyPr wrap="none">
                <a:spAutoFit/>
              </a:bodyPr>
              <a:lstStyle/>
              <a:p>
                <a:pPr>
                  <a:lnSpc>
                    <a:spcPts val="2000"/>
                  </a:lnSpc>
                </a:pPr>
                <a:r>
                  <a:rPr lang="ja-JP" altLang="en-US" sz="1200" dirty="0">
                    <a:latin typeface="HGPｺﾞｼｯｸE" panose="020B0900000000000000" pitchFamily="50" charset="-128"/>
                    <a:ea typeface="HGPｺﾞｼｯｸE" panose="020B0900000000000000" pitchFamily="50" charset="-128"/>
                  </a:rPr>
                  <a:t>５０円なんかで</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売りたくない。</a:t>
                </a:r>
                <a:endParaRPr lang="en-US" altLang="ja-JP" sz="1200" dirty="0">
                  <a:latin typeface="HGPｺﾞｼｯｸE" panose="020B0900000000000000" pitchFamily="50" charset="-128"/>
                  <a:ea typeface="HGPｺﾞｼｯｸE" panose="020B0900000000000000" pitchFamily="50" charset="-128"/>
                </a:endParaRPr>
              </a:p>
              <a:p>
                <a:pPr>
                  <a:lnSpc>
                    <a:spcPts val="2000"/>
                  </a:lnSpc>
                </a:pPr>
                <a:r>
                  <a:rPr lang="ja-JP" altLang="en-US" sz="1200" dirty="0">
                    <a:latin typeface="HGPｺﾞｼｯｸE" panose="020B0900000000000000" pitchFamily="50" charset="-128"/>
                    <a:ea typeface="HGPｺﾞｼｯｸE" panose="020B0900000000000000" pitchFamily="50" charset="-128"/>
                  </a:rPr>
                  <a:t>断るよ。</a:t>
                </a:r>
              </a:p>
            </p:txBody>
          </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3389" y="4571297"/>
                <a:ext cx="1668708" cy="1656000"/>
              </a:xfrm>
              <a:prstGeom prst="rect">
                <a:avLst/>
              </a:prstGeom>
            </p:spPr>
          </p:pic>
          <p:sp>
            <p:nvSpPr>
              <p:cNvPr id="16" name="テキスト ボックス 15"/>
              <p:cNvSpPr txBox="1"/>
              <p:nvPr/>
            </p:nvSpPr>
            <p:spPr>
              <a:xfrm>
                <a:off x="1619672" y="4903858"/>
                <a:ext cx="1225714" cy="1323439"/>
              </a:xfrm>
              <a:prstGeom prst="rect">
                <a:avLst/>
              </a:prstGeom>
              <a:noFill/>
            </p:spPr>
            <p:txBody>
              <a:bodyPr wrap="square" rtlCol="0">
                <a:spAutoFit/>
              </a:bodyPr>
              <a:lstStyle/>
              <a:p>
                <a:r>
                  <a:rPr kumimoji="1" lang="en-US" altLang="ja-JP" sz="80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8000" dirty="0">
                  <a:solidFill>
                    <a:srgbClr val="C00000"/>
                  </a:solidFill>
                  <a:latin typeface="HGP創英角ﾎﾟｯﾌﾟ体" panose="040B0A00000000000000" pitchFamily="50" charset="-128"/>
                  <a:ea typeface="HGP創英角ﾎﾟｯﾌﾟ体" panose="040B0A00000000000000" pitchFamily="50" charset="-128"/>
                </a:endParaRPr>
              </a:p>
            </p:txBody>
          </p:sp>
        </p:grpSp>
      </p:grpSp>
    </p:spTree>
    <p:custDataLst>
      <p:tags r:id="rId1"/>
    </p:custDataLst>
    <p:extLst>
      <p:ext uri="{BB962C8B-B14F-4D97-AF65-F5344CB8AC3E}">
        <p14:creationId xmlns:p14="http://schemas.microsoft.com/office/powerpoint/2010/main" val="2533150960"/>
      </p:ext>
    </p:extLst>
  </p:cSld>
  <p:clrMapOvr>
    <a:masterClrMapping/>
  </p:clrMapOvr>
  <mc:AlternateContent xmlns:mc="http://schemas.openxmlformats.org/markup-compatibility/2006" xmlns:p14="http://schemas.microsoft.com/office/powerpoint/2010/main">
    <mc:Choice Requires="p14">
      <p:transition spd="slow" p14:dur="2000" advTm="41652"/>
    </mc:Choice>
    <mc:Fallback xmlns="">
      <p:transition spd="slow" advTm="41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3" grpId="0"/>
    </p:bldLst>
  </p:timing>
  <p:extLst>
    <p:ext uri="{E180D4A7-C9FB-4DFB-919C-405C955672EB}">
      <p14:showEvtLst xmlns:p14="http://schemas.microsoft.com/office/powerpoint/2010/main">
        <p14:playEvt time="1121" objId="18"/>
        <p14:stopEvt time="5265" objId="18"/>
        <p14:playEvt time="6860" objId="21"/>
        <p14:stopEvt time="10534" objId="21"/>
        <p14:playEvt time="12089" objId="19"/>
        <p14:stopEvt time="33849" objId="19"/>
        <p14:playEvt time="33992" objId="22"/>
        <p14:stopEvt time="38326" objId="2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1|3"/>
</p:tagLst>
</file>

<file path=ppt/tags/tag10.xml><?xml version="1.0" encoding="utf-8"?>
<p:tagLst xmlns:a="http://schemas.openxmlformats.org/drawingml/2006/main" xmlns:r="http://schemas.openxmlformats.org/officeDocument/2006/relationships" xmlns:p="http://schemas.openxmlformats.org/presentationml/2006/main">
  <p:tag name="TIMING" val="|1.4|4|2.7|5.4|5"/>
</p:tagLst>
</file>

<file path=ppt/tags/tag11.xml><?xml version="1.0" encoding="utf-8"?>
<p:tagLst xmlns:a="http://schemas.openxmlformats.org/drawingml/2006/main" xmlns:r="http://schemas.openxmlformats.org/officeDocument/2006/relationships" xmlns:p="http://schemas.openxmlformats.org/presentationml/2006/main">
  <p:tag name="TIMING" val="|1.4|5.3|6.2|7.5|5|4.9|2.9|6.2"/>
</p:tagLst>
</file>

<file path=ppt/tags/tag12.xml><?xml version="1.0" encoding="utf-8"?>
<p:tagLst xmlns:a="http://schemas.openxmlformats.org/drawingml/2006/main" xmlns:r="http://schemas.openxmlformats.org/officeDocument/2006/relationships" xmlns:p="http://schemas.openxmlformats.org/presentationml/2006/main">
  <p:tag name="TIMING" val="|1.6|6|5.5|6.7|13|13.7"/>
</p:tagLst>
</file>

<file path=ppt/tags/tag13.xml><?xml version="1.0" encoding="utf-8"?>
<p:tagLst xmlns:a="http://schemas.openxmlformats.org/drawingml/2006/main" xmlns:r="http://schemas.openxmlformats.org/officeDocument/2006/relationships" xmlns:p="http://schemas.openxmlformats.org/presentationml/2006/main">
  <p:tag name="TIMING" val="|1.2|4.3|12.5"/>
</p:tagLst>
</file>

<file path=ppt/tags/tag14.xml><?xml version="1.0" encoding="utf-8"?>
<p:tagLst xmlns:a="http://schemas.openxmlformats.org/drawingml/2006/main" xmlns:r="http://schemas.openxmlformats.org/officeDocument/2006/relationships" xmlns:p="http://schemas.openxmlformats.org/presentationml/2006/main">
  <p:tag name="TIMING" val="|2.3|5.4|12.7|12.9|7.7"/>
</p:tagLst>
</file>

<file path=ppt/tags/tag15.xml><?xml version="1.0" encoding="utf-8"?>
<p:tagLst xmlns:a="http://schemas.openxmlformats.org/drawingml/2006/main" xmlns:r="http://schemas.openxmlformats.org/officeDocument/2006/relationships" xmlns:p="http://schemas.openxmlformats.org/presentationml/2006/main">
  <p:tag name="TIMING" val="|0.9|1.4|9.8|14.3"/>
</p:tagLst>
</file>

<file path=ppt/tags/tag16.xml><?xml version="1.0" encoding="utf-8"?>
<p:tagLst xmlns:a="http://schemas.openxmlformats.org/drawingml/2006/main" xmlns:r="http://schemas.openxmlformats.org/officeDocument/2006/relationships" xmlns:p="http://schemas.openxmlformats.org/presentationml/2006/main">
  <p:tag name="TIMING" val="|1.8|6.1"/>
</p:tagLst>
</file>

<file path=ppt/tags/tag17.xml><?xml version="1.0" encoding="utf-8"?>
<p:tagLst xmlns:a="http://schemas.openxmlformats.org/drawingml/2006/main" xmlns:r="http://schemas.openxmlformats.org/officeDocument/2006/relationships" xmlns:p="http://schemas.openxmlformats.org/presentationml/2006/main">
  <p:tag name="TIMING" val="|1.4|3.2|7.2|6.3|11.5|1.2|2.3|1.8"/>
</p:tagLst>
</file>

<file path=ppt/tags/tag18.xml><?xml version="1.0" encoding="utf-8"?>
<p:tagLst xmlns:a="http://schemas.openxmlformats.org/drawingml/2006/main" xmlns:r="http://schemas.openxmlformats.org/officeDocument/2006/relationships" xmlns:p="http://schemas.openxmlformats.org/presentationml/2006/main">
  <p:tag name="TIMING" val="|2.5|2.5"/>
</p:tagLst>
</file>

<file path=ppt/tags/tag19.xml><?xml version="1.0" encoding="utf-8"?>
<p:tagLst xmlns:a="http://schemas.openxmlformats.org/drawingml/2006/main" xmlns:r="http://schemas.openxmlformats.org/officeDocument/2006/relationships" xmlns:p="http://schemas.openxmlformats.org/presentationml/2006/main">
  <p:tag name="TIMING" val="|1.9|4.8|17.4"/>
</p:tagLst>
</file>

<file path=ppt/tags/tag2.xml><?xml version="1.0" encoding="utf-8"?>
<p:tagLst xmlns:a="http://schemas.openxmlformats.org/drawingml/2006/main" xmlns:r="http://schemas.openxmlformats.org/officeDocument/2006/relationships" xmlns:p="http://schemas.openxmlformats.org/presentationml/2006/main">
  <p:tag name="TIMING" val="|1.7|2.4"/>
</p:tagLst>
</file>

<file path=ppt/tags/tag20.xml><?xml version="1.0" encoding="utf-8"?>
<p:tagLst xmlns:a="http://schemas.openxmlformats.org/drawingml/2006/main" xmlns:r="http://schemas.openxmlformats.org/officeDocument/2006/relationships" xmlns:p="http://schemas.openxmlformats.org/presentationml/2006/main">
  <p:tag name="TIMING" val="|0.9|8.6|4.9|20.4|4.5|7.1|1.4"/>
</p:tagLst>
</file>

<file path=ppt/tags/tag21.xml><?xml version="1.0" encoding="utf-8"?>
<p:tagLst xmlns:a="http://schemas.openxmlformats.org/drawingml/2006/main" xmlns:r="http://schemas.openxmlformats.org/officeDocument/2006/relationships" xmlns:p="http://schemas.openxmlformats.org/presentationml/2006/main">
  <p:tag name="TIMING" val="|1.8|1.6|15.4"/>
</p:tagLst>
</file>

<file path=ppt/tags/tag22.xml><?xml version="1.0" encoding="utf-8"?>
<p:tagLst xmlns:a="http://schemas.openxmlformats.org/drawingml/2006/main" xmlns:r="http://schemas.openxmlformats.org/officeDocument/2006/relationships" xmlns:p="http://schemas.openxmlformats.org/presentationml/2006/main">
  <p:tag name="TIMING" val="|1|5.4|5.8|5.4|8.1|2.4|2.8|1.8"/>
</p:tagLst>
</file>

<file path=ppt/tags/tag23.xml><?xml version="1.0" encoding="utf-8"?>
<p:tagLst xmlns:a="http://schemas.openxmlformats.org/drawingml/2006/main" xmlns:r="http://schemas.openxmlformats.org/officeDocument/2006/relationships" xmlns:p="http://schemas.openxmlformats.org/presentationml/2006/main">
  <p:tag name="TIMING" val="|1.4|3.5|10.5|3.1|3.2|7.8|13.1|3|3.6"/>
</p:tagLst>
</file>

<file path=ppt/tags/tag24.xml><?xml version="1.0" encoding="utf-8"?>
<p:tagLst xmlns:a="http://schemas.openxmlformats.org/drawingml/2006/main" xmlns:r="http://schemas.openxmlformats.org/officeDocument/2006/relationships" xmlns:p="http://schemas.openxmlformats.org/presentationml/2006/main">
  <p:tag name="TIMING" val="|0.5|6.4|8.4|26.2"/>
</p:tagLst>
</file>

<file path=ppt/tags/tag25.xml><?xml version="1.0" encoding="utf-8"?>
<p:tagLst xmlns:a="http://schemas.openxmlformats.org/drawingml/2006/main" xmlns:r="http://schemas.openxmlformats.org/officeDocument/2006/relationships" xmlns:p="http://schemas.openxmlformats.org/presentationml/2006/main">
  <p:tag name="TIMING" val="|1.3|3.5|17.1"/>
</p:tagLst>
</file>

<file path=ppt/tags/tag26.xml><?xml version="1.0" encoding="utf-8"?>
<p:tagLst xmlns:a="http://schemas.openxmlformats.org/drawingml/2006/main" xmlns:r="http://schemas.openxmlformats.org/officeDocument/2006/relationships" xmlns:p="http://schemas.openxmlformats.org/presentationml/2006/main">
  <p:tag name="TIMING" val="|2.4|6.6|3.4|2.6|7.5"/>
</p:tagLst>
</file>

<file path=ppt/tags/tag27.xml><?xml version="1.0" encoding="utf-8"?>
<p:tagLst xmlns:a="http://schemas.openxmlformats.org/drawingml/2006/main" xmlns:r="http://schemas.openxmlformats.org/officeDocument/2006/relationships" xmlns:p="http://schemas.openxmlformats.org/presentationml/2006/main">
  <p:tag name="TIMING" val="|1.8|10.2|9.9|6.6"/>
</p:tagLst>
</file>

<file path=ppt/tags/tag28.xml><?xml version="1.0" encoding="utf-8"?>
<p:tagLst xmlns:a="http://schemas.openxmlformats.org/drawingml/2006/main" xmlns:r="http://schemas.openxmlformats.org/officeDocument/2006/relationships" xmlns:p="http://schemas.openxmlformats.org/presentationml/2006/main">
  <p:tag name="TIMING" val="|3.1|4|8.3|2.9|2.8|2.9|2.9|9.8|2.4|1|0.9"/>
</p:tagLst>
</file>

<file path=ppt/tags/tag29.xml><?xml version="1.0" encoding="utf-8"?>
<p:tagLst xmlns:a="http://schemas.openxmlformats.org/drawingml/2006/main" xmlns:r="http://schemas.openxmlformats.org/officeDocument/2006/relationships" xmlns:p="http://schemas.openxmlformats.org/presentationml/2006/main">
  <p:tag name="TIMING" val="|1.3|9.4|3.1|3.8|5.8"/>
</p:tagLst>
</file>

<file path=ppt/tags/tag3.xml><?xml version="1.0" encoding="utf-8"?>
<p:tagLst xmlns:a="http://schemas.openxmlformats.org/drawingml/2006/main" xmlns:r="http://schemas.openxmlformats.org/officeDocument/2006/relationships" xmlns:p="http://schemas.openxmlformats.org/presentationml/2006/main">
  <p:tag name="TIMING" val="|1.2|1.3"/>
</p:tagLst>
</file>

<file path=ppt/tags/tag30.xml><?xml version="1.0" encoding="utf-8"?>
<p:tagLst xmlns:a="http://schemas.openxmlformats.org/drawingml/2006/main" xmlns:r="http://schemas.openxmlformats.org/officeDocument/2006/relationships" xmlns:p="http://schemas.openxmlformats.org/presentationml/2006/main">
  <p:tag name="TIMING" val="|2.1|2.6"/>
</p:tagLst>
</file>

<file path=ppt/tags/tag31.xml><?xml version="1.0" encoding="utf-8"?>
<p:tagLst xmlns:a="http://schemas.openxmlformats.org/drawingml/2006/main" xmlns:r="http://schemas.openxmlformats.org/officeDocument/2006/relationships" xmlns:p="http://schemas.openxmlformats.org/presentationml/2006/main">
  <p:tag name="TIMING" val="|4.9|14.3"/>
</p:tagLst>
</file>

<file path=ppt/tags/tag32.xml><?xml version="1.0" encoding="utf-8"?>
<p:tagLst xmlns:a="http://schemas.openxmlformats.org/drawingml/2006/main" xmlns:r="http://schemas.openxmlformats.org/officeDocument/2006/relationships" xmlns:p="http://schemas.openxmlformats.org/presentationml/2006/main">
  <p:tag name="TIMING" val="|2.1|8.1|15.2|13.5"/>
</p:tagLst>
</file>

<file path=ppt/tags/tag33.xml><?xml version="1.0" encoding="utf-8"?>
<p:tagLst xmlns:a="http://schemas.openxmlformats.org/drawingml/2006/main" xmlns:r="http://schemas.openxmlformats.org/officeDocument/2006/relationships" xmlns:p="http://schemas.openxmlformats.org/presentationml/2006/main">
  <p:tag name="TIMING" val="|2|4.7|12.3|5.6|5.6"/>
</p:tagLst>
</file>

<file path=ppt/tags/tag34.xml><?xml version="1.0" encoding="utf-8"?>
<p:tagLst xmlns:a="http://schemas.openxmlformats.org/drawingml/2006/main" xmlns:r="http://schemas.openxmlformats.org/officeDocument/2006/relationships" xmlns:p="http://schemas.openxmlformats.org/presentationml/2006/main">
  <p:tag name="TIMING" val="|1.3|1.4|5.1|15.5|7.9|7.2"/>
</p:tagLst>
</file>

<file path=ppt/tags/tag4.xml><?xml version="1.0" encoding="utf-8"?>
<p:tagLst xmlns:a="http://schemas.openxmlformats.org/drawingml/2006/main" xmlns:r="http://schemas.openxmlformats.org/officeDocument/2006/relationships" xmlns:p="http://schemas.openxmlformats.org/presentationml/2006/main">
  <p:tag name="TIMING" val="|6.4|6.9"/>
</p:tagLst>
</file>

<file path=ppt/tags/tag5.xml><?xml version="1.0" encoding="utf-8"?>
<p:tagLst xmlns:a="http://schemas.openxmlformats.org/drawingml/2006/main" xmlns:r="http://schemas.openxmlformats.org/officeDocument/2006/relationships" xmlns:p="http://schemas.openxmlformats.org/presentationml/2006/main">
  <p:tag name="TIMING" val="|2.1|5.3|4.3|4.5|5|7.1|1.4|2.3|4.9|7.5"/>
</p:tagLst>
</file>

<file path=ppt/tags/tag6.xml><?xml version="1.0" encoding="utf-8"?>
<p:tagLst xmlns:a="http://schemas.openxmlformats.org/drawingml/2006/main" xmlns:r="http://schemas.openxmlformats.org/officeDocument/2006/relationships" xmlns:p="http://schemas.openxmlformats.org/presentationml/2006/main">
  <p:tag name="TIMING" val="|3.5|7.2|13.4"/>
</p:tagLst>
</file>

<file path=ppt/tags/tag7.xml><?xml version="1.0" encoding="utf-8"?>
<p:tagLst xmlns:a="http://schemas.openxmlformats.org/drawingml/2006/main" xmlns:r="http://schemas.openxmlformats.org/officeDocument/2006/relationships" xmlns:p="http://schemas.openxmlformats.org/presentationml/2006/main">
  <p:tag name="TIMING" val="|1.1|7.6|9.3|5.4"/>
</p:tagLst>
</file>

<file path=ppt/tags/tag8.xml><?xml version="1.0" encoding="utf-8"?>
<p:tagLst xmlns:a="http://schemas.openxmlformats.org/drawingml/2006/main" xmlns:r="http://schemas.openxmlformats.org/officeDocument/2006/relationships" xmlns:p="http://schemas.openxmlformats.org/presentationml/2006/main">
  <p:tag name="TIMING" val="|1|3.3"/>
</p:tagLst>
</file>

<file path=ppt/tags/tag9.xml><?xml version="1.0" encoding="utf-8"?>
<p:tagLst xmlns:a="http://schemas.openxmlformats.org/drawingml/2006/main" xmlns:r="http://schemas.openxmlformats.org/officeDocument/2006/relationships" xmlns:p="http://schemas.openxmlformats.org/presentationml/2006/main">
  <p:tag name="TIMING" val="|1.1|5.7|5.2|21.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ひらめき">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4774</TotalTime>
  <Words>3796</Words>
  <Application>Microsoft Office PowerPoint</Application>
  <PresentationFormat>画面に合わせる (4:3)</PresentationFormat>
  <Paragraphs>579</Paragraphs>
  <Slides>34</Slides>
  <Notes>34</Notes>
  <HiddenSlides>34</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34</vt:i4>
      </vt:variant>
    </vt:vector>
  </HeadingPairs>
  <TitlesOfParts>
    <vt:vector size="48" baseType="lpstr">
      <vt:lpstr>小塚ゴシック Pro R</vt:lpstr>
      <vt:lpstr>HGPｺﾞｼｯｸE</vt:lpstr>
      <vt:lpstr>コーポレート・ロゴ（ラウンド）</vt:lpstr>
      <vt:lpstr>Arial</vt:lpstr>
      <vt:lpstr>HGP創英角ｺﾞｼｯｸUB</vt:lpstr>
      <vt:lpstr>Book Antiqua</vt:lpstr>
      <vt:lpstr>HGP創英角ﾎﾟｯﾌﾟ体</vt:lpstr>
      <vt:lpstr>HG丸ｺﾞｼｯｸM-PRO</vt:lpstr>
      <vt:lpstr>Lucida Sans</vt:lpstr>
      <vt:lpstr>微軟正黑體</vt:lpstr>
      <vt:lpstr>Calibri</vt:lpstr>
      <vt:lpstr>小塚ゴシック Pro B</vt:lpstr>
      <vt:lpstr>07やさしさゴシック手書き</vt:lpstr>
      <vt:lpstr>Office ​​テーマ</vt:lpstr>
      <vt:lpstr>契約について学ぼう</vt:lpstr>
      <vt:lpstr>PowerPoint プレゼンテーション</vt:lpstr>
      <vt:lpstr>契約とは？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契約トラブルの 解決方法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どこに相談したらよいの？</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(２)恋愛感情を利用した 　　トラブルの解決方法</dc:title>
  <dc:creator>home</dc:creator>
  <cp:lastModifiedBy>遠藤 ゆみこ</cp:lastModifiedBy>
  <cp:revision>296</cp:revision>
  <dcterms:created xsi:type="dcterms:W3CDTF">2021-08-12T04:47:29Z</dcterms:created>
  <dcterms:modified xsi:type="dcterms:W3CDTF">2023-08-08T01:06:11Z</dcterms:modified>
</cp:coreProperties>
</file>